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7.xml" ContentType="application/vnd.openxmlformats-officedocument.drawingml.chart+xml"/>
  <Override PartName="/ppt/notesSlides/notesSlide19.xml" ContentType="application/vnd.openxmlformats-officedocument.presentationml.notesSlid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4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19.xml" ContentType="application/vnd.openxmlformats-officedocument.drawingml.chart+xml"/>
  <Override PartName="/ppt/notesSlides/notesSlide21.xml" ContentType="application/vnd.openxmlformats-officedocument.presentationml.notesSlide+xml"/>
  <Override PartName="/ppt/charts/chart2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4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5.xml" ContentType="application/vnd.openxmlformats-officedocument.drawingml.chartshapes+xml"/>
  <Override PartName="/ppt/charts/chart25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6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7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22.xml" ContentType="application/vnd.openxmlformats-officedocument.presentationml.notesSlide+xml"/>
  <Override PartName="/ppt/charts/chart28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5"/>
  </p:notesMasterIdLst>
  <p:sldIdLst>
    <p:sldId id="256" r:id="rId2"/>
    <p:sldId id="257" r:id="rId3"/>
    <p:sldId id="258" r:id="rId4"/>
    <p:sldId id="259" r:id="rId5"/>
    <p:sldId id="260" r:id="rId6"/>
    <p:sldId id="262" r:id="rId7"/>
    <p:sldId id="638" r:id="rId8"/>
    <p:sldId id="675" r:id="rId9"/>
    <p:sldId id="654" r:id="rId10"/>
    <p:sldId id="684" r:id="rId11"/>
    <p:sldId id="656" r:id="rId12"/>
    <p:sldId id="685" r:id="rId13"/>
    <p:sldId id="639" r:id="rId14"/>
    <p:sldId id="640" r:id="rId15"/>
    <p:sldId id="646" r:id="rId16"/>
    <p:sldId id="653" r:id="rId17"/>
    <p:sldId id="641" r:id="rId18"/>
    <p:sldId id="268" r:id="rId19"/>
    <p:sldId id="263" r:id="rId20"/>
    <p:sldId id="615" r:id="rId21"/>
    <p:sldId id="614" r:id="rId22"/>
    <p:sldId id="270" r:id="rId23"/>
    <p:sldId id="617" r:id="rId24"/>
    <p:sldId id="304" r:id="rId25"/>
    <p:sldId id="581" r:id="rId26"/>
    <p:sldId id="591" r:id="rId27"/>
    <p:sldId id="657" r:id="rId28"/>
    <p:sldId id="592" r:id="rId29"/>
    <p:sldId id="593" r:id="rId30"/>
    <p:sldId id="594" r:id="rId31"/>
    <p:sldId id="596" r:id="rId32"/>
    <p:sldId id="600" r:id="rId33"/>
    <p:sldId id="597" r:id="rId34"/>
    <p:sldId id="688" r:id="rId35"/>
    <p:sldId id="626" r:id="rId36"/>
    <p:sldId id="372" r:id="rId37"/>
    <p:sldId id="644" r:id="rId38"/>
    <p:sldId id="637" r:id="rId39"/>
    <p:sldId id="642" r:id="rId40"/>
    <p:sldId id="686" r:id="rId41"/>
    <p:sldId id="309" r:id="rId42"/>
    <p:sldId id="682" r:id="rId43"/>
    <p:sldId id="690" r:id="rId44"/>
    <p:sldId id="683" r:id="rId45"/>
    <p:sldId id="679" r:id="rId46"/>
    <p:sldId id="680" r:id="rId47"/>
    <p:sldId id="618" r:id="rId48"/>
    <p:sldId id="619" r:id="rId49"/>
    <p:sldId id="620" r:id="rId50"/>
    <p:sldId id="621" r:id="rId51"/>
    <p:sldId id="605" r:id="rId52"/>
    <p:sldId id="606" r:id="rId53"/>
    <p:sldId id="607" r:id="rId54"/>
    <p:sldId id="608" r:id="rId55"/>
    <p:sldId id="627" r:id="rId56"/>
    <p:sldId id="358" r:id="rId57"/>
    <p:sldId id="411" r:id="rId58"/>
    <p:sldId id="405" r:id="rId59"/>
    <p:sldId id="348" r:id="rId60"/>
    <p:sldId id="367" r:id="rId61"/>
    <p:sldId id="689" r:id="rId62"/>
    <p:sldId id="628" r:id="rId63"/>
    <p:sldId id="330" r:id="rId64"/>
    <p:sldId id="394" r:id="rId65"/>
    <p:sldId id="629" r:id="rId66"/>
    <p:sldId id="652" r:id="rId67"/>
    <p:sldId id="662" r:id="rId68"/>
    <p:sldId id="648" r:id="rId69"/>
    <p:sldId id="631" r:id="rId70"/>
    <p:sldId id="634" r:id="rId71"/>
    <p:sldId id="635" r:id="rId72"/>
    <p:sldId id="630" r:id="rId73"/>
    <p:sldId id="665" r:id="rId74"/>
    <p:sldId id="669" r:id="rId75"/>
    <p:sldId id="671" r:id="rId76"/>
    <p:sldId id="670" r:id="rId77"/>
    <p:sldId id="401" r:id="rId78"/>
    <p:sldId id="666" r:id="rId79"/>
    <p:sldId id="667" r:id="rId80"/>
    <p:sldId id="668" r:id="rId81"/>
    <p:sldId id="633" r:id="rId82"/>
    <p:sldId id="663" r:id="rId83"/>
    <p:sldId id="636" r:id="rId84"/>
    <p:sldId id="658" r:id="rId85"/>
    <p:sldId id="315" r:id="rId86"/>
    <p:sldId id="343" r:id="rId87"/>
    <p:sldId id="632" r:id="rId88"/>
    <p:sldId id="378" r:id="rId89"/>
    <p:sldId id="691" r:id="rId90"/>
    <p:sldId id="659" r:id="rId91"/>
    <p:sldId id="676" r:id="rId92"/>
    <p:sldId id="677" r:id="rId93"/>
    <p:sldId id="678" r:id="rId94"/>
    <p:sldId id="661" r:id="rId95"/>
    <p:sldId id="672" r:id="rId96"/>
    <p:sldId id="643" r:id="rId97"/>
    <p:sldId id="649" r:id="rId98"/>
    <p:sldId id="650" r:id="rId99"/>
    <p:sldId id="651" r:id="rId100"/>
    <p:sldId id="681" r:id="rId101"/>
    <p:sldId id="674" r:id="rId102"/>
    <p:sldId id="624" r:id="rId103"/>
    <p:sldId id="622" r:id="rId104"/>
  </p:sldIdLst>
  <p:sldSz cx="18288000" cy="10287000"/>
  <p:notesSz cx="6858000" cy="9144000"/>
  <p:embeddedFontLst>
    <p:embeddedFont>
      <p:font typeface="Aptos Narrow" panose="020B0004020202020204" pitchFamily="34" charset="0"/>
      <p:regular r:id="rId106"/>
      <p:bold r:id="rId107"/>
      <p:italic r:id="rId108"/>
      <p:boldItalic r:id="rId109"/>
    </p:embeddedFont>
    <p:embeddedFont>
      <p:font typeface="Cambria" panose="02040503050406030204" pitchFamily="18" charset="0"/>
      <p:regular r:id="rId110"/>
      <p:bold r:id="rId111"/>
      <p:italic r:id="rId112"/>
      <p:boldItalic r:id="rId113"/>
    </p:embeddedFont>
    <p:embeddedFont>
      <p:font typeface="gobCL" pitchFamily="50" charset="0"/>
      <p:regular r:id="rId114"/>
      <p:bold r:id="rId115"/>
    </p:embeddedFont>
    <p:embeddedFont>
      <p:font typeface="League Spartan" panose="020B0604020202020204" charset="0"/>
      <p:regular r:id="rId116"/>
    </p:embeddedFont>
    <p:embeddedFont>
      <p:font typeface="Montserrat" panose="00000500000000000000" pitchFamily="50" charset="0"/>
      <p:regular r:id="rId117"/>
      <p:bold r:id="rId118"/>
      <p:italic r:id="rId119"/>
      <p:boldItalic r:id="rId120"/>
    </p:embeddedFont>
    <p:embeddedFont>
      <p:font typeface="Montserrat Bold" panose="020B0604020202020204" charset="0"/>
      <p:regular r:id="rId121"/>
    </p:embeddedFont>
    <p:embeddedFont>
      <p:font typeface="Nunito Sans ExtraBold" pitchFamily="2" charset="0"/>
      <p:bold r:id="rId122"/>
      <p:boldItalic r:id="rId123"/>
    </p:embeddedFont>
    <p:embeddedFont>
      <p:font typeface="Segoe UI" panose="020B0502040204020203" pitchFamily="34" charset="0"/>
      <p:regular r:id="rId124"/>
      <p:bold r:id="rId125"/>
      <p:italic r:id="rId126"/>
      <p:boldItalic r:id="rId127"/>
    </p:embeddedFont>
    <p:embeddedFont>
      <p:font typeface="Verdana" panose="020B0604030504040204" pitchFamily="34" charset="0"/>
      <p:regular r:id="rId128"/>
      <p:bold r:id="rId129"/>
      <p:italic r:id="rId130"/>
      <p:boldItalic r:id="rId1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EBF2F9"/>
    <a:srgbClr val="FFFFFF"/>
    <a:srgbClr val="E9EDF4"/>
    <a:srgbClr val="000000"/>
    <a:srgbClr val="E8BD06"/>
    <a:srgbClr val="E5EBEB"/>
    <a:srgbClr val="E9EDEF"/>
    <a:srgbClr val="F2F5F6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03" autoAdjust="0"/>
    <p:restoredTop sz="94431" autoAdjust="0"/>
  </p:normalViewPr>
  <p:slideViewPr>
    <p:cSldViewPr>
      <p:cViewPr varScale="1">
        <p:scale>
          <a:sx n="70" d="100"/>
          <a:sy n="70" d="100"/>
        </p:scale>
        <p:origin x="1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font" Target="fonts/font12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font" Target="fonts/font2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8.fntdata"/><Relationship Id="rId128" Type="http://schemas.openxmlformats.org/officeDocument/2006/relationships/font" Target="fonts/font23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8.fntdata"/><Relationship Id="rId118" Type="http://schemas.openxmlformats.org/officeDocument/2006/relationships/font" Target="fonts/font13.fntdata"/><Relationship Id="rId134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font" Target="fonts/font3.fntdata"/><Relationship Id="rId124" Type="http://schemas.openxmlformats.org/officeDocument/2006/relationships/font" Target="fonts/font19.fntdata"/><Relationship Id="rId129" Type="http://schemas.openxmlformats.org/officeDocument/2006/relationships/font" Target="fonts/font24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9.fntdata"/><Relationship Id="rId119" Type="http://schemas.openxmlformats.org/officeDocument/2006/relationships/font" Target="fonts/font14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font" Target="fonts/font25.fntdata"/><Relationship Id="rId135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4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5.fntdata"/><Relationship Id="rId125" Type="http://schemas.openxmlformats.org/officeDocument/2006/relationships/font" Target="fonts/font20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5.fntdata"/><Relationship Id="rId115" Type="http://schemas.openxmlformats.org/officeDocument/2006/relationships/font" Target="fonts/font10.fntdata"/><Relationship Id="rId131" Type="http://schemas.openxmlformats.org/officeDocument/2006/relationships/font" Target="fonts/font26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126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6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6.fntdata"/><Relationship Id="rId132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.fntdata"/><Relationship Id="rId12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font" Target="fonts/font7.fntdata"/><Relationship Id="rId13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Cuenta%20Publica2023-2025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&#243;n%20Financiera%20a%20diciembreHSJC%20%202024-202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o&#769;n%20Financiera%20a%20diciembreHSJC%20%202024-20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APS%20(1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APS%20(1)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RECETA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REM%2020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urgencia.xlsx" TargetMode="Externa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4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Grafico_dotacion_funcionarios_HSJC_2023_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odonto%20(1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odonto%20(1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odonto%20(1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Rehab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Rehab.xlsx" TargetMode="Externa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Hospitalizacion%20domiciliari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CP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CUENTA%20PUBLICA%202025%20cta%20con%20gr&#225;fico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nes\Downloads\CUENTA%20PUBLICA%20CTA%202024%20(%20SE%20PRESENTA%202025)mirian%20rojo%20(1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ausentism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&#243;n%20Financiera%20a%20diciembreHSJC%20%202024-2025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Nuevo%20Hoja%20de%20c&#225;lculo%20de%20Microsoft%20Excel%20(2)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&#243;n%20Financiera%20a%20diciembreHSJC%20%202024-2025%20(2)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&#243;n%20Financiera%20a%20diciembreHSJC%20%202024-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&#243;n%20Financiera%20a%20diciembreHSJC%20%202024-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SJ%20Vanessa%20Biso\Downloads\Informaci&#243;n%20Financiera%20a%20diciembreHSJC%20%202024-202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Índice de Ausentismo por Año 2023 - 2025</a:t>
            </a:r>
          </a:p>
        </c:rich>
      </c:tx>
      <c:layout>
        <c:manualLayout>
          <c:xMode val="edge"/>
          <c:yMode val="edge"/>
          <c:x val="0.29616084372141749"/>
          <c:y val="1.60567787927122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'Índice Anual 2023-2025'!$E$3</c:f>
              <c:strCache>
                <c:ptCount val="1"/>
                <c:pt idx="0">
                  <c:v>Meta Institucional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'Índice Anual 2023-2025'!$A$4:$A$6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'Índice Anual 2023-2025'!$E$4:$E$6</c:f>
              <c:numCache>
                <c:formatCode>General</c:formatCode>
                <c:ptCount val="3"/>
                <c:pt idx="0">
                  <c:v>31.9</c:v>
                </c:pt>
                <c:pt idx="1">
                  <c:v>31.9</c:v>
                </c:pt>
                <c:pt idx="2">
                  <c:v>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1-49A5-8DB2-837ADC392D22}"/>
            </c:ext>
          </c:extLst>
        </c:ser>
        <c:ser>
          <c:idx val="0"/>
          <c:order val="1"/>
          <c:tx>
            <c:v>Índice cumplimiento </c:v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cat>
            <c:numRef>
              <c:f>'Índice Anual 2023-2025'!$A$4:$A$6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'Índice Anual 2023-2025'!$D$4:$D$6</c:f>
              <c:numCache>
                <c:formatCode>General</c:formatCode>
                <c:ptCount val="3"/>
                <c:pt idx="0">
                  <c:v>35.1</c:v>
                </c:pt>
                <c:pt idx="1">
                  <c:v>34.1</c:v>
                </c:pt>
                <c:pt idx="2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D1-49A5-8DB2-837ADC392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5297439"/>
        <c:axId val="885306079"/>
      </c:barChart>
      <c:catAx>
        <c:axId val="885297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85306079"/>
        <c:crosses val="autoZero"/>
        <c:auto val="1"/>
        <c:lblAlgn val="ctr"/>
        <c:lblOffset val="100"/>
        <c:noMultiLvlLbl val="0"/>
      </c:catAx>
      <c:valAx>
        <c:axId val="885306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85297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s-C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61657130988129E-2"/>
          <c:y val="0.17508849117354847"/>
          <c:w val="0.84530740761721335"/>
          <c:h val="0.661208441258356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'ingresos y gastos'!$C$227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'ingresos y gastos'!$B$228:$B$230</c:f>
              <c:strCache>
                <c:ptCount val="3"/>
                <c:pt idx="0">
                  <c:v>Electricidad</c:v>
                </c:pt>
                <c:pt idx="1">
                  <c:v>Agua Potable</c:v>
                </c:pt>
                <c:pt idx="2">
                  <c:v>Gas</c:v>
                </c:pt>
              </c:strCache>
            </c:strRef>
          </c:cat>
          <c:val>
            <c:numRef>
              <c:f>'ingresos y gastos'!$C$228:$C$230</c:f>
              <c:numCache>
                <c:formatCode>#,##0</c:formatCode>
                <c:ptCount val="3"/>
                <c:pt idx="0">
                  <c:v>370107</c:v>
                </c:pt>
                <c:pt idx="1">
                  <c:v>32851</c:v>
                </c:pt>
                <c:pt idx="2">
                  <c:v>34747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AF-4A01-87A9-DC9DA741E579}"/>
            </c:ext>
          </c:extLst>
        </c:ser>
        <c:ser>
          <c:idx val="1"/>
          <c:order val="1"/>
          <c:tx>
            <c:strRef>
              <c:f>'ingresos y gastos'!$D$227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'ingresos y gastos'!$B$228:$B$230</c:f>
              <c:strCache>
                <c:ptCount val="3"/>
                <c:pt idx="0">
                  <c:v>Electricidad</c:v>
                </c:pt>
                <c:pt idx="1">
                  <c:v>Agua Potable</c:v>
                </c:pt>
                <c:pt idx="2">
                  <c:v>Gas</c:v>
                </c:pt>
              </c:strCache>
            </c:strRef>
          </c:cat>
          <c:val>
            <c:numRef>
              <c:f>'ingresos y gastos'!$D$228:$D$230</c:f>
              <c:numCache>
                <c:formatCode>#,##0</c:formatCode>
                <c:ptCount val="3"/>
                <c:pt idx="0">
                  <c:v>513868</c:v>
                </c:pt>
                <c:pt idx="1">
                  <c:v>23089</c:v>
                </c:pt>
                <c:pt idx="2">
                  <c:v>8968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AF-4A01-87A9-DC9DA741E5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9786591"/>
        <c:axId val="749790431"/>
      </c:barChart>
      <c:catAx>
        <c:axId val="749786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49790431"/>
        <c:crosses val="autoZero"/>
        <c:auto val="1"/>
        <c:lblAlgn val="ctr"/>
        <c:lblOffset val="100"/>
        <c:noMultiLvlLbl val="0"/>
      </c:catAx>
      <c:valAx>
        <c:axId val="749790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49786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s-C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'ingresos y gastos'!$C$251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'ingresos y gastos'!$B$252:$B$254</c:f>
              <c:strCache>
                <c:ptCount val="3"/>
                <c:pt idx="0">
                  <c:v>Pacientes</c:v>
                </c:pt>
                <c:pt idx="1">
                  <c:v>Funcionarios</c:v>
                </c:pt>
                <c:pt idx="2">
                  <c:v>Capacitación</c:v>
                </c:pt>
              </c:strCache>
            </c:strRef>
          </c:cat>
          <c:val>
            <c:numRef>
              <c:f>'ingresos y gastos'!$C$252:$C$254</c:f>
              <c:numCache>
                <c:formatCode>"$"#,##0</c:formatCode>
                <c:ptCount val="3"/>
                <c:pt idx="0">
                  <c:v>63721</c:v>
                </c:pt>
                <c:pt idx="1">
                  <c:v>325736</c:v>
                </c:pt>
                <c:pt idx="2">
                  <c:v>11766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9F-4523-B0C2-91FBB39F417F}"/>
            </c:ext>
          </c:extLst>
        </c:ser>
        <c:ser>
          <c:idx val="1"/>
          <c:order val="1"/>
          <c:tx>
            <c:strRef>
              <c:f>'ingresos y gastos'!$D$251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'ingresos y gastos'!$B$252:$B$254</c:f>
              <c:strCache>
                <c:ptCount val="3"/>
                <c:pt idx="0">
                  <c:v>Pacientes</c:v>
                </c:pt>
                <c:pt idx="1">
                  <c:v>Funcionarios</c:v>
                </c:pt>
                <c:pt idx="2">
                  <c:v>Capacitación</c:v>
                </c:pt>
              </c:strCache>
            </c:strRef>
          </c:cat>
          <c:val>
            <c:numRef>
              <c:f>'ingresos y gastos'!$D$252:$D$254</c:f>
              <c:numCache>
                <c:formatCode>"$"#,##0</c:formatCode>
                <c:ptCount val="3"/>
                <c:pt idx="0">
                  <c:v>98969</c:v>
                </c:pt>
                <c:pt idx="1">
                  <c:v>206372</c:v>
                </c:pt>
                <c:pt idx="2">
                  <c:v>26779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9F-4523-B0C2-91FBB39F41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9782271"/>
        <c:axId val="749780831"/>
      </c:barChart>
      <c:catAx>
        <c:axId val="749782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49780831"/>
        <c:crosses val="autoZero"/>
        <c:auto val="1"/>
        <c:lblAlgn val="ctr"/>
        <c:lblOffset val="100"/>
        <c:noMultiLvlLbl val="0"/>
      </c:catAx>
      <c:valAx>
        <c:axId val="749780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49782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709398825146854"/>
          <c:y val="0.91807809833629916"/>
          <c:w val="0.28581202349706286"/>
          <c:h val="8.19219016637008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s-C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TIPO DE ATENCIONES CONSULTORIO -APS  2023-2025</a:t>
            </a:r>
          </a:p>
        </c:rich>
      </c:tx>
      <c:layout>
        <c:manualLayout>
          <c:xMode val="edge"/>
          <c:yMode val="edge"/>
          <c:x val="0.27904062606716706"/>
          <c:y val="2.25497206267798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Hoja1!$D$4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Hoja1!$E$3:$K$3</c:f>
              <c:strCache>
                <c:ptCount val="7"/>
                <c:pt idx="0">
                  <c:v>Exámenes de medicina preventiva</c:v>
                </c:pt>
                <c:pt idx="1">
                  <c:v>Sala Ira Era y mixtas </c:v>
                </c:pt>
                <c:pt idx="2">
                  <c:v>Programa salud mental </c:v>
                </c:pt>
                <c:pt idx="3">
                  <c:v>Rehabilitación integral </c:v>
                </c:pt>
                <c:pt idx="4">
                  <c:v>Consultas y otras atenciones</c:v>
                </c:pt>
                <c:pt idx="5">
                  <c:v>Programa odontológico </c:v>
                </c:pt>
                <c:pt idx="6">
                  <c:v>Controles de salud </c:v>
                </c:pt>
              </c:strCache>
              <c:extLst/>
            </c:strRef>
          </c:cat>
          <c:val>
            <c:numRef>
              <c:f>Hoja1!$E$4:$K$4</c:f>
              <c:numCache>
                <c:formatCode>#,##0</c:formatCode>
                <c:ptCount val="7"/>
                <c:pt idx="0">
                  <c:v>1041</c:v>
                </c:pt>
                <c:pt idx="1">
                  <c:v>1531</c:v>
                </c:pt>
                <c:pt idx="2">
                  <c:v>8553</c:v>
                </c:pt>
                <c:pt idx="3">
                  <c:v>3305</c:v>
                </c:pt>
                <c:pt idx="4">
                  <c:v>21606</c:v>
                </c:pt>
                <c:pt idx="5">
                  <c:v>11406</c:v>
                </c:pt>
                <c:pt idx="6">
                  <c:v>21878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EDE-4D41-A55C-53350DE8A70D}"/>
            </c:ext>
          </c:extLst>
        </c:ser>
        <c:ser>
          <c:idx val="1"/>
          <c:order val="1"/>
          <c:tx>
            <c:strRef>
              <c:f>Hoja1!$D$5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Hoja1!$E$3:$K$3</c:f>
              <c:strCache>
                <c:ptCount val="7"/>
                <c:pt idx="0">
                  <c:v>Exámenes de medicina preventiva</c:v>
                </c:pt>
                <c:pt idx="1">
                  <c:v>Sala Ira Era y mixtas </c:v>
                </c:pt>
                <c:pt idx="2">
                  <c:v>Programa salud mental </c:v>
                </c:pt>
                <c:pt idx="3">
                  <c:v>Rehabilitación integral </c:v>
                </c:pt>
                <c:pt idx="4">
                  <c:v>Consultas y otras atenciones</c:v>
                </c:pt>
                <c:pt idx="5">
                  <c:v>Programa odontológico </c:v>
                </c:pt>
                <c:pt idx="6">
                  <c:v>Controles de salud </c:v>
                </c:pt>
              </c:strCache>
              <c:extLst/>
            </c:strRef>
          </c:cat>
          <c:val>
            <c:numRef>
              <c:f>Hoja1!$E$5:$K$5</c:f>
              <c:numCache>
                <c:formatCode>#,##0</c:formatCode>
                <c:ptCount val="7"/>
                <c:pt idx="0">
                  <c:v>1303</c:v>
                </c:pt>
                <c:pt idx="1">
                  <c:v>3570</c:v>
                </c:pt>
                <c:pt idx="2">
                  <c:v>7633</c:v>
                </c:pt>
                <c:pt idx="3">
                  <c:v>10664</c:v>
                </c:pt>
                <c:pt idx="4">
                  <c:v>23731</c:v>
                </c:pt>
                <c:pt idx="5">
                  <c:v>12907</c:v>
                </c:pt>
                <c:pt idx="6">
                  <c:v>22305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EDE-4D41-A55C-53350DE8A70D}"/>
            </c:ext>
          </c:extLst>
        </c:ser>
        <c:ser>
          <c:idx val="2"/>
          <c:order val="2"/>
          <c:tx>
            <c:strRef>
              <c:f>Hoja1!$D$6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Hoja1!$E$3:$K$3</c:f>
              <c:strCache>
                <c:ptCount val="7"/>
                <c:pt idx="0">
                  <c:v>Exámenes de medicina preventiva</c:v>
                </c:pt>
                <c:pt idx="1">
                  <c:v>Sala Ira Era y mixtas </c:v>
                </c:pt>
                <c:pt idx="2">
                  <c:v>Programa salud mental </c:v>
                </c:pt>
                <c:pt idx="3">
                  <c:v>Rehabilitación integral </c:v>
                </c:pt>
                <c:pt idx="4">
                  <c:v>Consultas y otras atenciones</c:v>
                </c:pt>
                <c:pt idx="5">
                  <c:v>Programa odontológico </c:v>
                </c:pt>
                <c:pt idx="6">
                  <c:v>Controles de salud </c:v>
                </c:pt>
              </c:strCache>
              <c:extLst/>
            </c:strRef>
          </c:cat>
          <c:val>
            <c:numRef>
              <c:f>Hoja1!$E$6:$K$6</c:f>
              <c:numCache>
                <c:formatCode>#,##0</c:formatCode>
                <c:ptCount val="7"/>
                <c:pt idx="0">
                  <c:v>2358</c:v>
                </c:pt>
                <c:pt idx="1">
                  <c:v>2571</c:v>
                </c:pt>
                <c:pt idx="2">
                  <c:v>9728</c:v>
                </c:pt>
                <c:pt idx="3">
                  <c:v>9466</c:v>
                </c:pt>
                <c:pt idx="4">
                  <c:v>19248</c:v>
                </c:pt>
                <c:pt idx="5">
                  <c:v>17128</c:v>
                </c:pt>
                <c:pt idx="6">
                  <c:v>24426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FEDE-4D41-A55C-53350DE8A7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2547904"/>
        <c:axId val="286668976"/>
      </c:barChart>
      <c:catAx>
        <c:axId val="32254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86668976"/>
        <c:crosses val="autoZero"/>
        <c:auto val="1"/>
        <c:lblAlgn val="ctr"/>
        <c:lblOffset val="100"/>
        <c:noMultiLvlLbl val="0"/>
      </c:catAx>
      <c:valAx>
        <c:axId val="28666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32254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s-C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Hoja1!$M$3</c:f>
              <c:strCache>
                <c:ptCount val="1"/>
                <c:pt idx="0">
                  <c:v>Total tipo de atenciones consultorio 2023-2025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262-4FF1-8004-A734C7B4B8CE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262-4FF1-8004-A734C7B4B8CE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62-4FF1-8004-A734C7B4B8C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262-4FF1-8004-A734C7B4B8C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3262-4FF1-8004-A734C7B4B8C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262-4FF1-8004-A734C7B4B8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Hoja1!$D$4:$D$6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Hoja1!$M$4:$M$6</c:f>
              <c:numCache>
                <c:formatCode>#,##0</c:formatCode>
                <c:ptCount val="3"/>
                <c:pt idx="0">
                  <c:v>69320</c:v>
                </c:pt>
                <c:pt idx="1">
                  <c:v>82113</c:v>
                </c:pt>
                <c:pt idx="2">
                  <c:v>84925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62-4FF1-8004-A734C7B4B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9647311"/>
        <c:axId val="286675696"/>
      </c:barChart>
      <c:catAx>
        <c:axId val="19596473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86675696"/>
        <c:crosses val="autoZero"/>
        <c:auto val="1"/>
        <c:lblAlgn val="ctr"/>
        <c:lblOffset val="100"/>
        <c:noMultiLvlLbl val="0"/>
      </c:catAx>
      <c:valAx>
        <c:axId val="286675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959647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/>
      </a:pPr>
      <a:endParaRPr lang="es-CL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DESPACHO DE RECETAS DE PACIENTES AMBULATORIOS EN ATENCIÓN PRIMARIA</a:t>
            </a:r>
          </a:p>
        </c:rich>
      </c:tx>
      <c:layout>
        <c:manualLayout>
          <c:xMode val="edge"/>
          <c:yMode val="edge"/>
          <c:x val="5.5649999999999998E-2"/>
          <c:y val="3.97628401181185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Hoja1!$C$49</c:f>
              <c:strCache>
                <c:ptCount val="1"/>
                <c:pt idx="0">
                  <c:v> TOTAL </c:v>
                </c:pt>
              </c:strCache>
            </c:strRef>
          </c:tx>
          <c:spPr>
            <a:solidFill>
              <a:srgbClr val="C00000"/>
            </a:solidFill>
          </c:spPr>
          <c:explosion val="3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76-4569-BEF6-658F5FFBE34E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76-4569-BEF6-658F5FFBE34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76-4569-BEF6-658F5FFBE34E}"/>
              </c:ext>
            </c:extLst>
          </c:dPt>
          <c:dLbls>
            <c:dLbl>
              <c:idx val="0"/>
              <c:layout>
                <c:manualLayout>
                  <c:x val="-0.13121804461942257"/>
                  <c:y val="0.149853010968150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76-4569-BEF6-658F5FFBE34E}"/>
                </c:ext>
              </c:extLst>
            </c:dLbl>
            <c:dLbl>
              <c:idx val="1"/>
              <c:layout>
                <c:manualLayout>
                  <c:x val="-0.10318359580052494"/>
                  <c:y val="-0.19442710530478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76-4569-BEF6-658F5FFBE34E}"/>
                </c:ext>
              </c:extLst>
            </c:dLbl>
            <c:dLbl>
              <c:idx val="2"/>
              <c:layout>
                <c:manualLayout>
                  <c:x val="0.18887788713910761"/>
                  <c:y val="7.33664772727272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76-4569-BEF6-658F5FFBE3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Hoja1!$D$45:$F$45</c:f>
              <c:numCache>
                <c:formatCode>0</c:formatCode>
                <c:ptCount val="3"/>
                <c:pt idx="0" formatCode="0_ ;\-0\ 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Hoja1!$D$49:$F$49</c:f>
              <c:numCache>
                <c:formatCode>#,##0</c:formatCode>
                <c:ptCount val="3"/>
                <c:pt idx="0">
                  <c:v>69137</c:v>
                </c:pt>
                <c:pt idx="1">
                  <c:v>99829</c:v>
                </c:pt>
                <c:pt idx="2">
                  <c:v>110658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76-4569-BEF6-658F5FFBE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s-C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Hoja1!$F$30</c:f>
              <c:strCache>
                <c:ptCount val="1"/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Hoja1!$D$31:$D$42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Hoja1!$F$31:$F$42</c:f>
              <c:numCache>
                <c:formatCode>General</c:formatCode>
                <c:ptCount val="12"/>
                <c:pt idx="0">
                  <c:v>17</c:v>
                </c:pt>
                <c:pt idx="1">
                  <c:v>12</c:v>
                </c:pt>
                <c:pt idx="2">
                  <c:v>22</c:v>
                </c:pt>
                <c:pt idx="3">
                  <c:v>26</c:v>
                </c:pt>
                <c:pt idx="4">
                  <c:v>23</c:v>
                </c:pt>
                <c:pt idx="5">
                  <c:v>20</c:v>
                </c:pt>
                <c:pt idx="6">
                  <c:v>19</c:v>
                </c:pt>
                <c:pt idx="7">
                  <c:v>16</c:v>
                </c:pt>
                <c:pt idx="8">
                  <c:v>15</c:v>
                </c:pt>
                <c:pt idx="9">
                  <c:v>22</c:v>
                </c:pt>
                <c:pt idx="10">
                  <c:v>18</c:v>
                </c:pt>
                <c:pt idx="1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4F-4A7D-8929-C946595E20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axId val="863555343"/>
        <c:axId val="136710814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Hoja1!$E$30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2000" b="0" i="0" u="none" strike="noStrike" kern="1200" baseline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L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Hoja1!$D$31:$D$42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Hoja1!$E$31:$E$42</c15:sqref>
                        </c15:formulaRef>
                      </c:ext>
                    </c:extLst>
                    <c:numCache>
                      <c:formatCode>General</c:formatCode>
                      <c:ptCount val="1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C4F-4A7D-8929-C946595E207E}"/>
                  </c:ext>
                </c:extLst>
              </c15:ser>
            </c15:filteredBarSeries>
          </c:ext>
        </c:extLst>
      </c:barChart>
      <c:catAx>
        <c:axId val="8635553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367108143"/>
        <c:crosses val="autoZero"/>
        <c:auto val="1"/>
        <c:lblAlgn val="ctr"/>
        <c:lblOffset val="100"/>
        <c:noMultiLvlLbl val="0"/>
      </c:catAx>
      <c:valAx>
        <c:axId val="13671081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63555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s-C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Reclamo</c:v>
                </c:pt>
                <c:pt idx="1">
                  <c:v>Consultas</c:v>
                </c:pt>
                <c:pt idx="2">
                  <c:v>Sugerencias</c:v>
                </c:pt>
                <c:pt idx="3">
                  <c:v>Felicitaciones</c:v>
                </c:pt>
                <c:pt idx="4">
                  <c:v>Solicitudes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162</c:v>
                </c:pt>
                <c:pt idx="1">
                  <c:v>0</c:v>
                </c:pt>
                <c:pt idx="2">
                  <c:v>0</c:v>
                </c:pt>
                <c:pt idx="3">
                  <c:v>57</c:v>
                </c:pt>
                <c:pt idx="4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E4-BF43-9ED9-C047938EBC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Reclamo</c:v>
                </c:pt>
                <c:pt idx="1">
                  <c:v>Consultas</c:v>
                </c:pt>
                <c:pt idx="2">
                  <c:v>Sugerencias</c:v>
                </c:pt>
                <c:pt idx="3">
                  <c:v>Felicitaciones</c:v>
                </c:pt>
                <c:pt idx="4">
                  <c:v>Solicitudes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195</c:v>
                </c:pt>
                <c:pt idx="1">
                  <c:v>3</c:v>
                </c:pt>
                <c:pt idx="2">
                  <c:v>9</c:v>
                </c:pt>
                <c:pt idx="3">
                  <c:v>146</c:v>
                </c:pt>
                <c:pt idx="4">
                  <c:v>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E4-BF43-9ED9-C047938EBCD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Reclamo</c:v>
                </c:pt>
                <c:pt idx="1">
                  <c:v>Consultas</c:v>
                </c:pt>
                <c:pt idx="2">
                  <c:v>Sugerencias</c:v>
                </c:pt>
                <c:pt idx="3">
                  <c:v>Felicitaciones</c:v>
                </c:pt>
                <c:pt idx="4">
                  <c:v>Solicitudes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151</c:v>
                </c:pt>
                <c:pt idx="1">
                  <c:v>2</c:v>
                </c:pt>
                <c:pt idx="2">
                  <c:v>10</c:v>
                </c:pt>
                <c:pt idx="3">
                  <c:v>208</c:v>
                </c:pt>
                <c:pt idx="4">
                  <c:v>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E4-BF43-9ED9-C047938EBC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20"/>
          <c:min val="0"/>
        </c:scaling>
        <c:delete val="0"/>
        <c:axPos val="l"/>
        <c:majorGridlines>
          <c:spPr>
            <a:ln w="6350" cap="flat">
              <a:solidFill>
                <a:srgbClr val="E4EDF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txPr>
    <a:bodyPr/>
    <a:lstStyle/>
    <a:p>
      <a:pPr>
        <a:defRPr sz="2800"/>
      </a:pPr>
      <a:endParaRPr lang="es-C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C000"/>
            </a:solidFill>
            <a:effectLst/>
          </c:spPr>
          <c:invertIfNegative val="0"/>
          <c:dLbls>
            <c:numFmt formatCode="#;\-#;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Trato</c:v>
                </c:pt>
                <c:pt idx="1">
                  <c:v>Información</c:v>
                </c:pt>
                <c:pt idx="2">
                  <c:v>Competencia Técnica</c:v>
                </c:pt>
                <c:pt idx="3">
                  <c:v>Proc. Administrativos</c:v>
                </c:pt>
                <c:pt idx="4">
                  <c:v>Tiempo de Espera</c:v>
                </c:pt>
                <c:pt idx="5">
                  <c:v>Infraestructura</c:v>
                </c:pt>
                <c:pt idx="6">
                  <c:v>Probidad Administrativa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37</c:v>
                </c:pt>
                <c:pt idx="1">
                  <c:v>11</c:v>
                </c:pt>
                <c:pt idx="2">
                  <c:v>24</c:v>
                </c:pt>
                <c:pt idx="3">
                  <c:v>58</c:v>
                </c:pt>
                <c:pt idx="4">
                  <c:v>31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F1-934C-B7F6-BA87E4D077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effectLst/>
          </c:spPr>
          <c:invertIfNegative val="0"/>
          <c:dLbls>
            <c:numFmt formatCode="#;\-#;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Trato</c:v>
                </c:pt>
                <c:pt idx="1">
                  <c:v>Información</c:v>
                </c:pt>
                <c:pt idx="2">
                  <c:v>Competencia Técnica</c:v>
                </c:pt>
                <c:pt idx="3">
                  <c:v>Proc. Administrativos</c:v>
                </c:pt>
                <c:pt idx="4">
                  <c:v>Tiempo de Espera</c:v>
                </c:pt>
                <c:pt idx="5">
                  <c:v>Infraestructura</c:v>
                </c:pt>
                <c:pt idx="6">
                  <c:v>Probidad Administrativa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28</c:v>
                </c:pt>
                <c:pt idx="1">
                  <c:v>5</c:v>
                </c:pt>
                <c:pt idx="2">
                  <c:v>31</c:v>
                </c:pt>
                <c:pt idx="3">
                  <c:v>65</c:v>
                </c:pt>
                <c:pt idx="4">
                  <c:v>63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F1-934C-B7F6-BA87E4D077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effectLst/>
          </c:spPr>
          <c:invertIfNegative val="0"/>
          <c:dLbls>
            <c:numFmt formatCode="#;\-#;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Trato</c:v>
                </c:pt>
                <c:pt idx="1">
                  <c:v>Información</c:v>
                </c:pt>
                <c:pt idx="2">
                  <c:v>Competencia Técnica</c:v>
                </c:pt>
                <c:pt idx="3">
                  <c:v>Proc. Administrativos</c:v>
                </c:pt>
                <c:pt idx="4">
                  <c:v>Tiempo de Espera</c:v>
                </c:pt>
                <c:pt idx="5">
                  <c:v>Infraestructura</c:v>
                </c:pt>
                <c:pt idx="6">
                  <c:v>Probidad Administrativa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24</c:v>
                </c:pt>
                <c:pt idx="1">
                  <c:v>5</c:v>
                </c:pt>
                <c:pt idx="2">
                  <c:v>19</c:v>
                </c:pt>
                <c:pt idx="3">
                  <c:v>41</c:v>
                </c:pt>
                <c:pt idx="4">
                  <c:v>55</c:v>
                </c:pt>
                <c:pt idx="5">
                  <c:v>2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F1-934C-B7F6-BA87E4D077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75"/>
          <c:min val="0"/>
        </c:scaling>
        <c:delete val="0"/>
        <c:axPos val="b"/>
        <c:majorGridlines>
          <c:spPr>
            <a:ln w="6350" cap="flat">
              <a:solidFill>
                <a:srgbClr val="E4EDF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2000"/>
      </a:pPr>
      <a:endParaRPr lang="es-C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>
                <a:solidFill>
                  <a:schemeClr val="tx2">
                    <a:lumMod val="75000"/>
                  </a:schemeClr>
                </a:solidFill>
              </a:rPr>
              <a:t>ATENCIONES DE URGENCIA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Hoja1!$L$38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Hoja1!$N$37:$O$37</c:f>
              <c:strCache>
                <c:ptCount val="2"/>
                <c:pt idx="0">
                  <c:v>Hombres </c:v>
                </c:pt>
                <c:pt idx="1">
                  <c:v>Mujeres</c:v>
                </c:pt>
              </c:strCache>
            </c:strRef>
          </c:cat>
          <c:val>
            <c:numRef>
              <c:f>Hoja1!$N$38:$O$38</c:f>
              <c:numCache>
                <c:formatCode>#,##0</c:formatCode>
                <c:ptCount val="2"/>
                <c:pt idx="0">
                  <c:v>11049</c:v>
                </c:pt>
                <c:pt idx="1">
                  <c:v>13835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96-41E0-BCDC-2A26A61F6329}"/>
            </c:ext>
          </c:extLst>
        </c:ser>
        <c:ser>
          <c:idx val="1"/>
          <c:order val="1"/>
          <c:tx>
            <c:strRef>
              <c:f>Hoja1!$L$39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Hoja1!$N$37:$O$37</c:f>
              <c:strCache>
                <c:ptCount val="2"/>
                <c:pt idx="0">
                  <c:v>Hombres </c:v>
                </c:pt>
                <c:pt idx="1">
                  <c:v>Mujeres</c:v>
                </c:pt>
              </c:strCache>
            </c:strRef>
          </c:cat>
          <c:val>
            <c:numRef>
              <c:f>Hoja1!$N$39:$O$39</c:f>
              <c:numCache>
                <c:formatCode>#,##0</c:formatCode>
                <c:ptCount val="2"/>
                <c:pt idx="0">
                  <c:v>12166</c:v>
                </c:pt>
                <c:pt idx="1">
                  <c:v>15580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96-41E0-BCDC-2A26A61F6329}"/>
            </c:ext>
          </c:extLst>
        </c:ser>
        <c:ser>
          <c:idx val="2"/>
          <c:order val="2"/>
          <c:tx>
            <c:strRef>
              <c:f>Hoja1!$L$40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Hoja1!$N$37:$O$37</c:f>
              <c:strCache>
                <c:ptCount val="2"/>
                <c:pt idx="0">
                  <c:v>Hombres </c:v>
                </c:pt>
                <c:pt idx="1">
                  <c:v>Mujeres</c:v>
                </c:pt>
              </c:strCache>
            </c:strRef>
          </c:cat>
          <c:val>
            <c:numRef>
              <c:f>Hoja1!$N$40:$O$40</c:f>
              <c:numCache>
                <c:formatCode>#,##0</c:formatCode>
                <c:ptCount val="2"/>
                <c:pt idx="0">
                  <c:v>12938</c:v>
                </c:pt>
                <c:pt idx="1">
                  <c:v>16559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96-41E0-BCDC-2A26A61F63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6522720"/>
        <c:axId val="1074570576"/>
      </c:barChart>
      <c:catAx>
        <c:axId val="152652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074570576"/>
        <c:crosses val="autoZero"/>
        <c:auto val="1"/>
        <c:lblAlgn val="ctr"/>
        <c:lblOffset val="100"/>
        <c:noMultiLvlLbl val="0"/>
      </c:catAx>
      <c:valAx>
        <c:axId val="107457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2652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s-CL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E2761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  <c:pt idx="4">
                  <c:v>C5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</c:v>
                </c:pt>
                <c:pt idx="1">
                  <c:v>208</c:v>
                </c:pt>
                <c:pt idx="2">
                  <c:v>8235</c:v>
                </c:pt>
                <c:pt idx="3">
                  <c:v>16318</c:v>
                </c:pt>
                <c:pt idx="4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8B-4DE1-A61F-0A983131E7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8FBC6B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  <c:pt idx="4">
                  <c:v>C5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35</c:v>
                </c:pt>
                <c:pt idx="1">
                  <c:v>673</c:v>
                </c:pt>
                <c:pt idx="2">
                  <c:v>10793</c:v>
                </c:pt>
                <c:pt idx="3">
                  <c:v>15842</c:v>
                </c:pt>
                <c:pt idx="4">
                  <c:v>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8B-4DE1-A61F-0A983131E7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E4A93A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  <c:pt idx="4">
                  <c:v>C5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67</c:v>
                </c:pt>
                <c:pt idx="1">
                  <c:v>806</c:v>
                </c:pt>
                <c:pt idx="2">
                  <c:v>11898</c:v>
                </c:pt>
                <c:pt idx="3">
                  <c:v>15464</c:v>
                </c:pt>
                <c:pt idx="4">
                  <c:v>1262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8B-4DE1-A61F-0A983131E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9525" cap="flat">
              <a:solidFill>
                <a:srgbClr val="E7EA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2400"/>
      </a:pPr>
      <a:endParaRPr lang="es-C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902010935781706E-2"/>
          <c:y val="0.10387134651704612"/>
          <c:w val="0.95527139587003684"/>
          <c:h val="0.710211580694035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Sheet!$A$2:$A$14</c:f>
              <c:strCache>
                <c:ptCount val="13"/>
                <c:pt idx="0">
                  <c:v>Profesionales</c:v>
                </c:pt>
                <c:pt idx="1">
                  <c:v>Técnicos</c:v>
                </c:pt>
                <c:pt idx="2">
                  <c:v>Administrativos</c:v>
                </c:pt>
                <c:pt idx="3">
                  <c:v>Auxiliares</c:v>
                </c:pt>
                <c:pt idx="4">
                  <c:v>Directivos</c:v>
                </c:pt>
                <c:pt idx="5">
                  <c:v>Químicos</c:v>
                </c:pt>
                <c:pt idx="6">
                  <c:v>Médicos Art. 9 y 21</c:v>
                </c:pt>
                <c:pt idx="7">
                  <c:v>Médicos EDF</c:v>
                </c:pt>
                <c:pt idx="8">
                  <c:v>Comisión Estudios Médico</c:v>
                </c:pt>
                <c:pt idx="9">
                  <c:v>Dentistas Art. 9 y 21</c:v>
                </c:pt>
                <c:pt idx="10">
                  <c:v>Dentistas EDF</c:v>
                </c:pt>
                <c:pt idx="11">
                  <c:v>Comisión Estudios Dentista</c:v>
                </c:pt>
                <c:pt idx="12">
                  <c:v>Honorarios</c:v>
                </c:pt>
              </c:strCache>
            </c:strRef>
          </c:cat>
          <c:val>
            <c:numRef>
              <c:f>Sheet!$B$2:$B$14</c:f>
              <c:numCache>
                <c:formatCode>General</c:formatCode>
                <c:ptCount val="13"/>
                <c:pt idx="0">
                  <c:v>33</c:v>
                </c:pt>
                <c:pt idx="1">
                  <c:v>41</c:v>
                </c:pt>
                <c:pt idx="2">
                  <c:v>25</c:v>
                </c:pt>
                <c:pt idx="3">
                  <c:v>13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10</c:v>
                </c:pt>
                <c:pt idx="8">
                  <c:v>5</c:v>
                </c:pt>
                <c:pt idx="9">
                  <c:v>6</c:v>
                </c:pt>
                <c:pt idx="10">
                  <c:v>1</c:v>
                </c:pt>
                <c:pt idx="11">
                  <c:v>1</c:v>
                </c:pt>
                <c:pt idx="1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CB-470B-8CBB-83935E2FCE03}"/>
            </c:ext>
          </c:extLst>
        </c:ser>
        <c:ser>
          <c:idx val="1"/>
          <c:order val="1"/>
          <c:tx>
            <c:strRef>
              <c:f>Sheet!$C$1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Sheet!$A$2:$A$14</c:f>
              <c:strCache>
                <c:ptCount val="13"/>
                <c:pt idx="0">
                  <c:v>Profesionales</c:v>
                </c:pt>
                <c:pt idx="1">
                  <c:v>Técnicos</c:v>
                </c:pt>
                <c:pt idx="2">
                  <c:v>Administrativos</c:v>
                </c:pt>
                <c:pt idx="3">
                  <c:v>Auxiliares</c:v>
                </c:pt>
                <c:pt idx="4">
                  <c:v>Directivos</c:v>
                </c:pt>
                <c:pt idx="5">
                  <c:v>Químicos</c:v>
                </c:pt>
                <c:pt idx="6">
                  <c:v>Médicos Art. 9 y 21</c:v>
                </c:pt>
                <c:pt idx="7">
                  <c:v>Médicos EDF</c:v>
                </c:pt>
                <c:pt idx="8">
                  <c:v>Comisión Estudios Médico</c:v>
                </c:pt>
                <c:pt idx="9">
                  <c:v>Dentistas Art. 9 y 21</c:v>
                </c:pt>
                <c:pt idx="10">
                  <c:v>Dentistas EDF</c:v>
                </c:pt>
                <c:pt idx="11">
                  <c:v>Comisión Estudios Dentista</c:v>
                </c:pt>
                <c:pt idx="12">
                  <c:v>Honorarios</c:v>
                </c:pt>
              </c:strCache>
            </c:strRef>
          </c:cat>
          <c:val>
            <c:numRef>
              <c:f>Sheet!$C$2:$C$14</c:f>
              <c:numCache>
                <c:formatCode>General</c:formatCode>
                <c:ptCount val="13"/>
                <c:pt idx="0">
                  <c:v>96</c:v>
                </c:pt>
                <c:pt idx="1">
                  <c:v>99</c:v>
                </c:pt>
                <c:pt idx="2">
                  <c:v>25</c:v>
                </c:pt>
                <c:pt idx="3">
                  <c:v>42</c:v>
                </c:pt>
                <c:pt idx="4">
                  <c:v>1</c:v>
                </c:pt>
                <c:pt idx="5">
                  <c:v>2</c:v>
                </c:pt>
                <c:pt idx="6">
                  <c:v>10</c:v>
                </c:pt>
                <c:pt idx="7">
                  <c:v>11</c:v>
                </c:pt>
                <c:pt idx="8">
                  <c:v>10</c:v>
                </c:pt>
                <c:pt idx="9">
                  <c:v>8</c:v>
                </c:pt>
                <c:pt idx="10">
                  <c:v>1</c:v>
                </c:pt>
                <c:pt idx="11">
                  <c:v>2</c:v>
                </c:pt>
                <c:pt idx="1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CB-470B-8CBB-83935E2FCE03}"/>
            </c:ext>
          </c:extLst>
        </c:ser>
        <c:ser>
          <c:idx val="2"/>
          <c:order val="2"/>
          <c:tx>
            <c:strRef>
              <c:f>Sheet!$D$1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Sheet!$A$2:$A$14</c:f>
              <c:strCache>
                <c:ptCount val="13"/>
                <c:pt idx="0">
                  <c:v>Profesionales</c:v>
                </c:pt>
                <c:pt idx="1">
                  <c:v>Técnicos</c:v>
                </c:pt>
                <c:pt idx="2">
                  <c:v>Administrativos</c:v>
                </c:pt>
                <c:pt idx="3">
                  <c:v>Auxiliares</c:v>
                </c:pt>
                <c:pt idx="4">
                  <c:v>Directivos</c:v>
                </c:pt>
                <c:pt idx="5">
                  <c:v>Químicos</c:v>
                </c:pt>
                <c:pt idx="6">
                  <c:v>Médicos Art. 9 y 21</c:v>
                </c:pt>
                <c:pt idx="7">
                  <c:v>Médicos EDF</c:v>
                </c:pt>
                <c:pt idx="8">
                  <c:v>Comisión Estudios Médico</c:v>
                </c:pt>
                <c:pt idx="9">
                  <c:v>Dentistas Art. 9 y 21</c:v>
                </c:pt>
                <c:pt idx="10">
                  <c:v>Dentistas EDF</c:v>
                </c:pt>
                <c:pt idx="11">
                  <c:v>Comisión Estudios Dentista</c:v>
                </c:pt>
                <c:pt idx="12">
                  <c:v>Honorarios</c:v>
                </c:pt>
              </c:strCache>
            </c:strRef>
          </c:cat>
          <c:val>
            <c:numRef>
              <c:f>Sheet!$D$2:$D$14</c:f>
              <c:numCache>
                <c:formatCode>General</c:formatCode>
                <c:ptCount val="13"/>
                <c:pt idx="0">
                  <c:v>111</c:v>
                </c:pt>
                <c:pt idx="1">
                  <c:v>95</c:v>
                </c:pt>
                <c:pt idx="2">
                  <c:v>31</c:v>
                </c:pt>
                <c:pt idx="3">
                  <c:v>37</c:v>
                </c:pt>
                <c:pt idx="4">
                  <c:v>1</c:v>
                </c:pt>
                <c:pt idx="5">
                  <c:v>2</c:v>
                </c:pt>
                <c:pt idx="6">
                  <c:v>8</c:v>
                </c:pt>
                <c:pt idx="7">
                  <c:v>15</c:v>
                </c:pt>
                <c:pt idx="8">
                  <c:v>10</c:v>
                </c:pt>
                <c:pt idx="9">
                  <c:v>8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CB-470B-8CBB-83935E2FCE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2897072"/>
        <c:axId val="1366626608"/>
      </c:barChart>
      <c:catAx>
        <c:axId val="1372897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366626608"/>
        <c:crosses val="autoZero"/>
        <c:auto val="1"/>
        <c:lblAlgn val="ctr"/>
        <c:lblOffset val="100"/>
        <c:noMultiLvlLbl val="0"/>
      </c:catAx>
      <c:valAx>
        <c:axId val="136662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372897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s-C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Consulta de Morbilidad 2023 - 2025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Hoja1!$K$10</c:f>
              <c:strCache>
                <c:ptCount val="1"/>
                <c:pt idx="0">
                  <c:v>Consulta de Morbilidad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F9A-49FD-A6D9-CC1630C0B80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F9A-49FD-A6D9-CC1630C0B8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Hoja1!$N$8:$P$8</c:f>
              <c:numCache>
                <c:formatCode>0</c:formatCode>
                <c:ptCount val="3"/>
                <c:pt idx="0" formatCode="0_ ;\-0\ 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Hoja1!$N$10:$P$10</c:f>
              <c:numCache>
                <c:formatCode>#,##0</c:formatCode>
                <c:ptCount val="3"/>
                <c:pt idx="0">
                  <c:v>7195</c:v>
                </c:pt>
                <c:pt idx="1">
                  <c:v>10003</c:v>
                </c:pt>
                <c:pt idx="2">
                  <c:v>11211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9A-49FD-A6D9-CC1630C0B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2597839"/>
        <c:axId val="195747105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Hoja1!$K$9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Hoja1!$N$8:$P$8</c15:sqref>
                        </c15:formulaRef>
                      </c:ext>
                    </c:extLst>
                    <c:numCache>
                      <c:formatCode>0</c:formatCode>
                      <c:ptCount val="3"/>
                      <c:pt idx="0" formatCode="0_ ;\-0\ 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Hoja1!$N$9:$P$9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0F9A-49FD-A6D9-CC1630C0B803}"/>
                  </c:ext>
                </c:extLst>
              </c15:ser>
            </c15:filteredBarSeries>
          </c:ext>
        </c:extLst>
      </c:barChart>
      <c:catAx>
        <c:axId val="1892597839"/>
        <c:scaling>
          <c:orientation val="minMax"/>
        </c:scaling>
        <c:delete val="0"/>
        <c:axPos val="b"/>
        <c:numFmt formatCode="0_ ;\-0\ 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957471055"/>
        <c:crosses val="autoZero"/>
        <c:auto val="1"/>
        <c:lblAlgn val="ctr"/>
        <c:lblOffset val="100"/>
        <c:noMultiLvlLbl val="0"/>
      </c:catAx>
      <c:valAx>
        <c:axId val="195747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9259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C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Control Odontológico 2023 - 2025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Hoja1!$K$11</c:f>
              <c:strCache>
                <c:ptCount val="1"/>
                <c:pt idx="0">
                  <c:v>Control Odontológico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4E9-4388-9849-9AD321279CE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E9-4388-9849-9AD321279CE3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4E9-4388-9849-9AD321279CE3}"/>
              </c:ext>
            </c:extLst>
          </c:dPt>
          <c:cat>
            <c:numRef>
              <c:f>Hoja1!$N$8:$P$8</c:f>
              <c:numCache>
                <c:formatCode>0</c:formatCode>
                <c:ptCount val="3"/>
                <c:pt idx="0" formatCode="0_ ;\-0\ 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Hoja1!$N$11:$P$11</c:f>
              <c:numCache>
                <c:formatCode>#,##0</c:formatCode>
                <c:ptCount val="3"/>
                <c:pt idx="0">
                  <c:v>2089</c:v>
                </c:pt>
                <c:pt idx="1">
                  <c:v>2769</c:v>
                </c:pt>
                <c:pt idx="2">
                  <c:v>3579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E9-4388-9849-9AD321279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2597839"/>
        <c:axId val="195747105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Hoja1!$K$9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Hoja1!$N$8:$P$8</c15:sqref>
                        </c15:formulaRef>
                      </c:ext>
                    </c:extLst>
                    <c:numCache>
                      <c:formatCode>0</c:formatCode>
                      <c:ptCount val="3"/>
                      <c:pt idx="0" formatCode="0_ ;\-0\ 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Hoja1!$N$9:$P$9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4E9-4388-9849-9AD321279CE3}"/>
                  </c:ext>
                </c:extLst>
              </c15:ser>
            </c15:filteredBarSeries>
          </c:ext>
        </c:extLst>
      </c:barChart>
      <c:catAx>
        <c:axId val="1892597839"/>
        <c:scaling>
          <c:orientation val="minMax"/>
        </c:scaling>
        <c:delete val="0"/>
        <c:axPos val="b"/>
        <c:numFmt formatCode="0_ ;\-0\ 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957471055"/>
        <c:crosses val="autoZero"/>
        <c:auto val="1"/>
        <c:lblAlgn val="ctr"/>
        <c:lblOffset val="100"/>
        <c:noMultiLvlLbl val="0"/>
      </c:catAx>
      <c:valAx>
        <c:axId val="195747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9259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C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Consulta de urgencia (GES) 2023 - 2025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Hoja1!$K$12</c:f>
              <c:strCache>
                <c:ptCount val="1"/>
                <c:pt idx="0">
                  <c:v>Consulta de urgencia (GES)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BD-46EA-8D15-8A7EBF26F461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8BD-46EA-8D15-8A7EBF26F46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8BD-46EA-8D15-8A7EBF26F461}"/>
              </c:ext>
            </c:extLst>
          </c:dPt>
          <c:cat>
            <c:numRef>
              <c:f>Hoja1!$N$8:$P$8</c:f>
              <c:numCache>
                <c:formatCode>0</c:formatCode>
                <c:ptCount val="3"/>
                <c:pt idx="0" formatCode="0_ ;\-0\ 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Hoja1!$N$12:$P$12</c:f>
              <c:numCache>
                <c:formatCode>#,##0</c:formatCode>
                <c:ptCount val="3"/>
                <c:pt idx="0">
                  <c:v>157</c:v>
                </c:pt>
                <c:pt idx="1">
                  <c:v>135</c:v>
                </c:pt>
                <c:pt idx="2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8BD-46EA-8D15-8A7EBF26F4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2597839"/>
        <c:axId val="195747105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Hoja1!$K$9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Hoja1!$N$8:$P$8</c15:sqref>
                        </c15:formulaRef>
                      </c:ext>
                    </c:extLst>
                    <c:numCache>
                      <c:formatCode>0</c:formatCode>
                      <c:ptCount val="3"/>
                      <c:pt idx="0" formatCode="0_ ;\-0\ 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Hoja1!$N$9:$P$9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E8BD-46EA-8D15-8A7EBF26F461}"/>
                  </c:ext>
                </c:extLst>
              </c15:ser>
            </c15:filteredBarSeries>
          </c:ext>
        </c:extLst>
      </c:barChart>
      <c:catAx>
        <c:axId val="1892597839"/>
        <c:scaling>
          <c:orientation val="minMax"/>
        </c:scaling>
        <c:delete val="0"/>
        <c:axPos val="b"/>
        <c:numFmt formatCode="0_ ;\-0\ 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957471055"/>
        <c:crosses val="autoZero"/>
        <c:auto val="1"/>
        <c:lblAlgn val="ctr"/>
        <c:lblOffset val="100"/>
        <c:noMultiLvlLbl val="0"/>
      </c:catAx>
      <c:valAx>
        <c:axId val="195747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9259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C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EVALUACIÓN Y SESION DE REHABILITACIÓN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strRef>
              <c:f>Hoja1!$L$3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Hoja1!$I$4:$I$6</c:f>
              <c:strCache>
                <c:ptCount val="3"/>
                <c:pt idx="0">
                  <c:v> EVALUACIÓN INICIAL</c:v>
                </c:pt>
                <c:pt idx="1">
                  <c:v>EVALUACIÓN INTERMEDIA</c:v>
                </c:pt>
                <c:pt idx="2">
                  <c:v>SESIONES DE REHABILITACIÓN</c:v>
                </c:pt>
              </c:strCache>
            </c:strRef>
          </c:cat>
          <c:val>
            <c:numRef>
              <c:f>Hoja1!$L$4:$L$6</c:f>
              <c:numCache>
                <c:formatCode>_(* #,##0_);_(* \(#,##0\);_(* "-"_);_(@_)</c:formatCode>
                <c:ptCount val="3"/>
                <c:pt idx="0">
                  <c:v>658</c:v>
                </c:pt>
                <c:pt idx="1">
                  <c:v>2718</c:v>
                </c:pt>
                <c:pt idx="2">
                  <c:v>6090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5-47BC-8E27-C6D3F8E1A707}"/>
            </c:ext>
          </c:extLst>
        </c:ser>
        <c:ser>
          <c:idx val="1"/>
          <c:order val="1"/>
          <c:tx>
            <c:strRef>
              <c:f>Hoja1!$K$3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Hoja1!$I$4:$I$6</c:f>
              <c:strCache>
                <c:ptCount val="3"/>
                <c:pt idx="0">
                  <c:v> EVALUACIÓN INICIAL</c:v>
                </c:pt>
                <c:pt idx="1">
                  <c:v>EVALUACIÓN INTERMEDIA</c:v>
                </c:pt>
                <c:pt idx="2">
                  <c:v>SESIONES DE REHABILITACIÓN</c:v>
                </c:pt>
              </c:strCache>
            </c:strRef>
          </c:cat>
          <c:val>
            <c:numRef>
              <c:f>Hoja1!$K$4:$K$6</c:f>
              <c:numCache>
                <c:formatCode>_(* #,##0_);_(* \(#,##0\);_(* "-"_);_(@_)</c:formatCode>
                <c:ptCount val="3"/>
                <c:pt idx="0">
                  <c:v>404</c:v>
                </c:pt>
                <c:pt idx="1">
                  <c:v>4930</c:v>
                </c:pt>
                <c:pt idx="2">
                  <c:v>5330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C5-47BC-8E27-C6D3F8E1A707}"/>
            </c:ext>
          </c:extLst>
        </c:ser>
        <c:ser>
          <c:idx val="0"/>
          <c:order val="2"/>
          <c:tx>
            <c:strRef>
              <c:f>Hoja1!$J$3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Hoja1!$I$4:$I$6</c:f>
              <c:strCache>
                <c:ptCount val="3"/>
                <c:pt idx="0">
                  <c:v> EVALUACIÓN INICIAL</c:v>
                </c:pt>
                <c:pt idx="1">
                  <c:v>EVALUACIÓN INTERMEDIA</c:v>
                </c:pt>
                <c:pt idx="2">
                  <c:v>SESIONES DE REHABILITACIÓN</c:v>
                </c:pt>
              </c:strCache>
            </c:strRef>
          </c:cat>
          <c:val>
            <c:numRef>
              <c:f>Hoja1!$J$4:$J$6</c:f>
              <c:numCache>
                <c:formatCode>_(* #,##0_);_(* \(#,##0\);_(* "-"_);_(@_)</c:formatCode>
                <c:ptCount val="3"/>
                <c:pt idx="0">
                  <c:v>185</c:v>
                </c:pt>
                <c:pt idx="1">
                  <c:v>3120</c:v>
                </c:pt>
                <c:pt idx="2">
                  <c:v>3836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C5-47BC-8E27-C6D3F8E1A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75023968"/>
        <c:axId val="1419187376"/>
      </c:barChart>
      <c:catAx>
        <c:axId val="1575023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419187376"/>
        <c:crosses val="autoZero"/>
        <c:auto val="1"/>
        <c:lblAlgn val="ctr"/>
        <c:lblOffset val="100"/>
        <c:noMultiLvlLbl val="0"/>
      </c:catAx>
      <c:valAx>
        <c:axId val="1419187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57502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s-CL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SALA IRA,ERA Y MIXTAS EN APS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Hoja1!$C$31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Hoja1!$B$32:$B$34</c:f>
              <c:strCache>
                <c:ptCount val="3"/>
                <c:pt idx="0">
                  <c:v>INGRESOS AGUDOS SEGÚN DIAGNOSTICO DERIVADOS A SALA</c:v>
                </c:pt>
                <c:pt idx="1">
                  <c:v>INGRESO CRÓNICO SEGÚN DIAGNÓSTICO (SÓLO MÉDICO)</c:v>
                </c:pt>
                <c:pt idx="2">
                  <c:v>PROCEDIMIENTOS REALIZADOS</c:v>
                </c:pt>
              </c:strCache>
            </c:strRef>
          </c:cat>
          <c:val>
            <c:numRef>
              <c:f>Hoja1!$C$32:$C$34</c:f>
              <c:numCache>
                <c:formatCode>#,##0</c:formatCode>
                <c:ptCount val="3"/>
                <c:pt idx="0">
                  <c:v>122</c:v>
                </c:pt>
                <c:pt idx="1">
                  <c:v>95</c:v>
                </c:pt>
                <c:pt idx="2">
                  <c:v>1559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D-4259-A483-55A02992EC60}"/>
            </c:ext>
          </c:extLst>
        </c:ser>
        <c:ser>
          <c:idx val="1"/>
          <c:order val="1"/>
          <c:tx>
            <c:strRef>
              <c:f>Hoja1!$D$31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Hoja1!$B$32:$B$34</c:f>
              <c:strCache>
                <c:ptCount val="3"/>
                <c:pt idx="0">
                  <c:v>INGRESOS AGUDOS SEGÚN DIAGNOSTICO DERIVADOS A SALA</c:v>
                </c:pt>
                <c:pt idx="1">
                  <c:v>INGRESO CRÓNICO SEGÚN DIAGNÓSTICO (SÓLO MÉDICO)</c:v>
                </c:pt>
                <c:pt idx="2">
                  <c:v>PROCEDIMIENTOS REALIZADOS</c:v>
                </c:pt>
              </c:strCache>
            </c:strRef>
          </c:cat>
          <c:val>
            <c:numRef>
              <c:f>Hoja1!$D$32:$D$34</c:f>
              <c:numCache>
                <c:formatCode>#,##0</c:formatCode>
                <c:ptCount val="3"/>
                <c:pt idx="0">
                  <c:v>209</c:v>
                </c:pt>
                <c:pt idx="1">
                  <c:v>112</c:v>
                </c:pt>
                <c:pt idx="2">
                  <c:v>2515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8D-4259-A483-55A02992EC60}"/>
            </c:ext>
          </c:extLst>
        </c:ser>
        <c:ser>
          <c:idx val="2"/>
          <c:order val="2"/>
          <c:tx>
            <c:strRef>
              <c:f>Hoja1!$E$31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Hoja1!$B$32:$B$34</c:f>
              <c:strCache>
                <c:ptCount val="3"/>
                <c:pt idx="0">
                  <c:v>INGRESOS AGUDOS SEGÚN DIAGNOSTICO DERIVADOS A SALA</c:v>
                </c:pt>
                <c:pt idx="1">
                  <c:v>INGRESO CRÓNICO SEGÚN DIAGNÓSTICO (SÓLO MÉDICO)</c:v>
                </c:pt>
                <c:pt idx="2">
                  <c:v>PROCEDIMIENTOS REALIZADOS</c:v>
                </c:pt>
              </c:strCache>
            </c:strRef>
          </c:cat>
          <c:val>
            <c:numRef>
              <c:f>Hoja1!$E$32:$E$34</c:f>
              <c:numCache>
                <c:formatCode>#,##0</c:formatCode>
                <c:ptCount val="3"/>
                <c:pt idx="0">
                  <c:v>225</c:v>
                </c:pt>
                <c:pt idx="1">
                  <c:v>93</c:v>
                </c:pt>
                <c:pt idx="2">
                  <c:v>2761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8D-4259-A483-55A02992E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0986416"/>
        <c:axId val="1074617136"/>
      </c:barChart>
      <c:catAx>
        <c:axId val="125098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074617136"/>
        <c:crosses val="autoZero"/>
        <c:auto val="1"/>
        <c:lblAlgn val="ctr"/>
        <c:lblOffset val="100"/>
        <c:noMultiLvlLbl val="0"/>
      </c:catAx>
      <c:valAx>
        <c:axId val="1074617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50986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s-CL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Hoja1!$E$12</c:f>
              <c:strCache>
                <c:ptCount val="1"/>
                <c:pt idx="0">
                  <c:v>Total de Visitas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BFF-4473-A164-710EAC8EE50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BFF-4473-A164-710EAC8EE503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BFF-4473-A164-710EAC8EE50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BFF-4473-A164-710EAC8EE503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BFF-4473-A164-710EAC8EE503}"/>
              </c:ext>
            </c:extLst>
          </c:dPt>
          <c:dLbls>
            <c:dLbl>
              <c:idx val="0"/>
              <c:layout>
                <c:manualLayout>
                  <c:x val="-0.23399255748364606"/>
                  <c:y val="0.23143891068204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spc="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FF-4473-A164-710EAC8EE503}"/>
                </c:ext>
              </c:extLst>
            </c:dLbl>
            <c:dLbl>
              <c:idx val="1"/>
              <c:layout>
                <c:manualLayout>
                  <c:x val="-0.18998566336323405"/>
                  <c:y val="-0.185373862634329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spc="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0680794390693"/>
                      <c:h val="0.170763342931568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BFF-4473-A164-710EAC8EE503}"/>
                </c:ext>
              </c:extLst>
            </c:dLbl>
            <c:dLbl>
              <c:idx val="2"/>
              <c:layout>
                <c:manualLayout>
                  <c:x val="0.16532813662893181"/>
                  <c:y val="-0.16020014332633212"/>
                </c:manualLayout>
              </c:layout>
              <c:spPr>
                <a:noFill/>
                <a:ln>
                  <a:noFill/>
                </a:ln>
                <a:effectLst>
                  <a:softEdge rad="0"/>
                </a:effectLst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spc="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15715460848445"/>
                      <c:h val="0.233174702512160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BFF-4473-A164-710EAC8EE503}"/>
                </c:ext>
              </c:extLst>
            </c:dLbl>
            <c:dLbl>
              <c:idx val="3"/>
              <c:layout>
                <c:manualLayout>
                  <c:x val="0.14918962748247089"/>
                  <c:y val="0.255450166145498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spc="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81158780386098"/>
                      <c:h val="0.214160094320313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BFF-4473-A164-710EAC8EE503}"/>
                </c:ext>
              </c:extLst>
            </c:dLbl>
            <c:dLbl>
              <c:idx val="4"/>
              <c:layout>
                <c:manualLayout>
                  <c:x val="8.1440009401073252E-2"/>
                  <c:y val="0.1138172751842352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66E95577-AE53-47AE-853B-67C6E9E7591C}" type="CATEGORYNAME">
                      <a:rPr lang="en-US" sz="2000" u="none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20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[NOMBRE DE CATEGORÍA]</a:t>
                    </a:fld>
                    <a:r>
                      <a:rPr lang="en-US" sz="2000" u="none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fld id="{A9EB7A41-F472-47BF-8A20-068AD91D23A7}" type="PERCENTAGE">
                      <a:rPr lang="en-US" sz="2000" u="none" baseline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20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[PORCENTAJE]</a:t>
                    </a:fld>
                    <a:endParaRPr lang="en-US" sz="2000" u="none" baseline="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spc="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304532100748162"/>
                      <c:h val="6.48983903012923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BFF-4473-A164-710EAC8EE50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Hoja1!$D$13:$D$17</c:f>
              <c:strCache>
                <c:ptCount val="5"/>
                <c:pt idx="0">
                  <c:v>Médico</c:v>
                </c:pt>
                <c:pt idx="1">
                  <c:v>Enfermera</c:v>
                </c:pt>
                <c:pt idx="2">
                  <c:v>Técnico en Enfermería</c:v>
                </c:pt>
                <c:pt idx="3">
                  <c:v>Kinesiólogo</c:v>
                </c:pt>
                <c:pt idx="4">
                  <c:v>Fonoaudiólogo</c:v>
                </c:pt>
              </c:strCache>
            </c:strRef>
          </c:cat>
          <c:val>
            <c:numRef>
              <c:f>Hoja1!$E$13:$E$17</c:f>
              <c:numCache>
                <c:formatCode>0</c:formatCode>
                <c:ptCount val="5"/>
                <c:pt idx="0">
                  <c:v>916</c:v>
                </c:pt>
                <c:pt idx="1">
                  <c:v>1052</c:v>
                </c:pt>
                <c:pt idx="2">
                  <c:v>1020</c:v>
                </c:pt>
                <c:pt idx="3">
                  <c:v>702</c:v>
                </c:pt>
                <c:pt idx="4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BFF-4473-A164-710EAC8EE50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C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Hoja1!$K$5</c:f>
              <c:strCache>
                <c:ptCount val="1"/>
                <c:pt idx="0">
                  <c:v>Ambos Sexos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F9D-4C44-8D8B-373886E47674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F9D-4C44-8D8B-373886E47674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F9D-4C44-8D8B-373886E476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F9D-4C44-8D8B-373886E47674}"/>
              </c:ext>
            </c:extLst>
          </c:dPt>
          <c:dLbls>
            <c:dLbl>
              <c:idx val="0"/>
              <c:layout>
                <c:manualLayout>
                  <c:x val="-0.16399252649003074"/>
                  <c:y val="-0.1382765658199400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9D-4C44-8D8B-373886E47674}"/>
                </c:ext>
              </c:extLst>
            </c:dLbl>
            <c:dLbl>
              <c:idx val="1"/>
              <c:layout>
                <c:manualLayout>
                  <c:x val="0.15296418477143625"/>
                  <c:y val="1.8703964159781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9D-4C44-8D8B-373886E47674}"/>
                </c:ext>
              </c:extLst>
            </c:dLbl>
            <c:dLbl>
              <c:idx val="2"/>
              <c:layout>
                <c:manualLayout>
                  <c:x val="9.1606909338549536E-2"/>
                  <c:y val="0.1949449812398196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9D-4C44-8D8B-373886E476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Hoja1!$J$6:$J$9</c:f>
              <c:strCache>
                <c:ptCount val="4"/>
                <c:pt idx="0">
                  <c:v>Visita domiciliaria APS</c:v>
                </c:pt>
                <c:pt idx="1">
                  <c:v>Atención ambulatoria</c:v>
                </c:pt>
                <c:pt idx="2">
                  <c:v>Atención Remota</c:v>
                </c:pt>
                <c:pt idx="3">
                  <c:v>Atención Cerrada</c:v>
                </c:pt>
              </c:strCache>
            </c:strRef>
          </c:cat>
          <c:val>
            <c:numRef>
              <c:f>Hoja1!$K$6:$K$9</c:f>
              <c:numCache>
                <c:formatCode>#,##0</c:formatCode>
                <c:ptCount val="4"/>
                <c:pt idx="0">
                  <c:v>1662</c:v>
                </c:pt>
                <c:pt idx="1">
                  <c:v>351</c:v>
                </c:pt>
                <c:pt idx="2">
                  <c:v>380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9D-4C44-8D8B-373886E4767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s-C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CENTRO DE TRATAMIENTO AMBULATORIO DE ALCOHOL Y DROGAS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Hoja1!$B$9</c:f>
              <c:strCache>
                <c:ptCount val="1"/>
                <c:pt idx="0">
                  <c:v>PRODUCCIÓN TOTAL 2025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cat>
            <c:strRef>
              <c:f>Hoja1!$C$7:$D$7</c:f>
              <c:strCache>
                <c:ptCount val="2"/>
                <c:pt idx="0">
                  <c:v> PROGRAMA AMBULATORIO BASICO</c:v>
                </c:pt>
                <c:pt idx="1">
                  <c:v>PROGRAMA AMBULATORIO INTENSIVO </c:v>
                </c:pt>
              </c:strCache>
            </c:strRef>
          </c:cat>
          <c:val>
            <c:numRef>
              <c:f>Hoja1!$C$9:$D$9</c:f>
              <c:numCache>
                <c:formatCode>General</c:formatCode>
                <c:ptCount val="2"/>
                <c:pt idx="0">
                  <c:v>239</c:v>
                </c:pt>
                <c:pt idx="1">
                  <c:v>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27-4FF6-B756-7F205791AD21}"/>
            </c:ext>
          </c:extLst>
        </c:ser>
        <c:ser>
          <c:idx val="0"/>
          <c:order val="1"/>
          <c:tx>
            <c:strRef>
              <c:f>Hoja1!$B$8</c:f>
              <c:strCache>
                <c:ptCount val="1"/>
                <c:pt idx="0">
                  <c:v>PRODUCCIÓN ASIGNADA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Hoja1!$C$7:$D$7</c:f>
              <c:strCache>
                <c:ptCount val="2"/>
                <c:pt idx="0">
                  <c:v> PROGRAMA AMBULATORIO BASICO</c:v>
                </c:pt>
                <c:pt idx="1">
                  <c:v>PROGRAMA AMBULATORIO INTENSIVO </c:v>
                </c:pt>
              </c:strCache>
            </c:strRef>
          </c:cat>
          <c:val>
            <c:numRef>
              <c:f>Hoja1!$C$8:$D$8</c:f>
              <c:numCache>
                <c:formatCode>General</c:formatCode>
                <c:ptCount val="2"/>
                <c:pt idx="0">
                  <c:v>216</c:v>
                </c:pt>
                <c:pt idx="1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27-4FF6-B756-7F205791AD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5011600"/>
        <c:axId val="540424496"/>
      </c:barChart>
      <c:catAx>
        <c:axId val="775011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40424496"/>
        <c:crosses val="autoZero"/>
        <c:auto val="1"/>
        <c:lblAlgn val="ctr"/>
        <c:lblOffset val="100"/>
        <c:noMultiLvlLbl val="0"/>
      </c:catAx>
      <c:valAx>
        <c:axId val="540424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75011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s-C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088502563933422"/>
          <c:y val="0.15897435897435896"/>
          <c:w val="0.38348091503052401"/>
          <c:h val="0.66666666666666663"/>
        </c:manualLayout>
      </c:layout>
      <c:pieChart>
        <c:varyColors val="1"/>
        <c:ser>
          <c:idx val="0"/>
          <c:order val="0"/>
          <c:tx>
            <c:strRef>
              <c:f>'2024'!$O$29</c:f>
              <c:strCache>
                <c:ptCount val="1"/>
                <c:pt idx="0">
                  <c:v>PAB</c:v>
                </c:pt>
              </c:strCache>
            </c:strRef>
          </c:tx>
          <c:spPr>
            <a:solidFill>
              <a:schemeClr val="tx2"/>
            </a:solidFill>
          </c:spPr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A9-4E77-876D-CEAFEA270ED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A9-4E77-876D-CEAFEA270ED1}"/>
              </c:ext>
            </c:extLst>
          </c:dPt>
          <c:dLbls>
            <c:dLbl>
              <c:idx val="0"/>
              <c:layout>
                <c:manualLayout>
                  <c:x val="-0.18017317773476493"/>
                  <c:y val="-0.1634545416570939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69,5%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004389189204122"/>
                      <c:h val="9.862068965517241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8A9-4E77-876D-CEAFEA270ED1}"/>
                </c:ext>
              </c:extLst>
            </c:dLbl>
            <c:dLbl>
              <c:idx val="1"/>
              <c:layout>
                <c:manualLayout>
                  <c:x val="0.12023141323189511"/>
                  <c:y val="0.1740646212326907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30,5%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8A9-4E77-876D-CEAFEA270E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'2024'!$P$28:$Q$28</c:f>
              <c:strCache>
                <c:ptCount val="2"/>
                <c:pt idx="0">
                  <c:v>HOMBRES</c:v>
                </c:pt>
                <c:pt idx="1">
                  <c:v>MUJERES</c:v>
                </c:pt>
              </c:strCache>
            </c:strRef>
          </c:cat>
          <c:val>
            <c:numRef>
              <c:f>'2024'!$P$29:$Q$29</c:f>
              <c:numCache>
                <c:formatCode>General</c:formatCode>
                <c:ptCount val="2"/>
                <c:pt idx="0">
                  <c:v>32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A9-4E77-876D-CEAFEA270ED1}"/>
            </c:ext>
          </c:extLst>
        </c:ser>
        <c:ser>
          <c:idx val="1"/>
          <c:order val="1"/>
          <c:tx>
            <c:strRef>
              <c:f>'2024'!$O$30</c:f>
              <c:strCache>
                <c:ptCount val="1"/>
                <c:pt idx="0">
                  <c:v>PAI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8A9-4E77-876D-CEAFEA270E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08A9-4E77-876D-CEAFEA270E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'2024'!$P$28:$Q$28</c:f>
              <c:strCache>
                <c:ptCount val="2"/>
                <c:pt idx="0">
                  <c:v>HOMBRES</c:v>
                </c:pt>
                <c:pt idx="1">
                  <c:v>MUJERES</c:v>
                </c:pt>
              </c:strCache>
            </c:strRef>
          </c:cat>
          <c:val>
            <c:numRef>
              <c:f>'2024'!$P$30:$Q$30</c:f>
              <c:numCache>
                <c:formatCode>General</c:formatCode>
                <c:ptCount val="2"/>
                <c:pt idx="0">
                  <c:v>30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8A9-4E77-876D-CEAFEA270ED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92706748792823"/>
          <c:y val="1.7313644812966017E-2"/>
          <c:w val="0.49751427395917347"/>
          <c:h val="0.102049750412498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Ranking de Ausentismo por Establecimiento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Hoja1!$E$30</c:f>
              <c:strCache>
                <c:ptCount val="1"/>
                <c:pt idx="0">
                  <c:v>Días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EC7-455E-9552-F5088753C4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Hoja1!$D$31:$D$40</c:f>
              <c:strCache>
                <c:ptCount val="10"/>
                <c:pt idx="0">
                  <c:v>Hospital Carlos Van Buren</c:v>
                </c:pt>
                <c:pt idx="1">
                  <c:v>Hospital Claudio Vicuña</c:v>
                </c:pt>
                <c:pt idx="2">
                  <c:v>Hospital Eduardo Pereira</c:v>
                </c:pt>
                <c:pt idx="3">
                  <c:v>DSS. Valparaíso – San Antonio</c:v>
                </c:pt>
                <c:pt idx="4">
                  <c:v>Hospital Del Salvador</c:v>
                </c:pt>
                <c:pt idx="5">
                  <c:v>Cesfam Jean y Marie Thierry</c:v>
                </c:pt>
                <c:pt idx="6">
                  <c:v>Hospital San José de Casablanca</c:v>
                </c:pt>
                <c:pt idx="7">
                  <c:v>Consultorio Plaza Justicia</c:v>
                </c:pt>
                <c:pt idx="8">
                  <c:v>Ceo. Valparaíso – San Antonio</c:v>
                </c:pt>
                <c:pt idx="9">
                  <c:v>Aps. Valparaíso – San Antonio</c:v>
                </c:pt>
              </c:strCache>
            </c:strRef>
          </c:cat>
          <c:val>
            <c:numRef>
              <c:f>Hoja1!$E$31:$E$40</c:f>
              <c:numCache>
                <c:formatCode>#,##0</c:formatCode>
                <c:ptCount val="10"/>
                <c:pt idx="0">
                  <c:v>6395</c:v>
                </c:pt>
                <c:pt idx="1">
                  <c:v>2965</c:v>
                </c:pt>
                <c:pt idx="2">
                  <c:v>2520</c:v>
                </c:pt>
                <c:pt idx="3">
                  <c:v>1058</c:v>
                </c:pt>
                <c:pt idx="4" formatCode="General">
                  <c:v>919</c:v>
                </c:pt>
                <c:pt idx="5" formatCode="General">
                  <c:v>478</c:v>
                </c:pt>
                <c:pt idx="6" formatCode="General">
                  <c:v>440</c:v>
                </c:pt>
                <c:pt idx="7" formatCode="General">
                  <c:v>322</c:v>
                </c:pt>
                <c:pt idx="8" formatCode="General">
                  <c:v>135</c:v>
                </c:pt>
                <c:pt idx="9" formatCode="General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C7-455E-9552-F5088753C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3091120"/>
        <c:axId val="286770256"/>
      </c:barChart>
      <c:catAx>
        <c:axId val="183091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86770256"/>
        <c:crosses val="autoZero"/>
        <c:auto val="1"/>
        <c:lblAlgn val="ctr"/>
        <c:lblOffset val="100"/>
        <c:noMultiLvlLbl val="0"/>
      </c:catAx>
      <c:valAx>
        <c:axId val="286770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83091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es-C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Transferencias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2024</a:t>
            </a:r>
            <a:r>
              <a:rPr lang="en-US" b="1" baseline="0" dirty="0">
                <a:solidFill>
                  <a:schemeClr val="accent1">
                    <a:lumMod val="75000"/>
                  </a:schemeClr>
                </a:solidFill>
              </a:rPr>
              <a:t> -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'ingresos y gastos'!$B$4</c:f>
              <c:strCache>
                <c:ptCount val="1"/>
                <c:pt idx="0">
                  <c:v>Transferencias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A1-4779-BF5F-BA985AC5D7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$</a:t>
                    </a:r>
                    <a:fld id="{F67B0BB6-2C75-4513-B343-0418B6E0B824}" type="VALUE">
                      <a:rPr lang="en-US" smtClean="0"/>
                      <a:pPr/>
                      <a:t>[VALOR]</a:t>
                    </a:fld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A1-4779-BF5F-BA985AC5D74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</a:t>
                    </a:r>
                    <a:fld id="{3E6B9187-3EC7-49F3-9221-3C07F1576960}" type="VALUE">
                      <a:rPr lang="en-US" smtClean="0"/>
                      <a:pPr/>
                      <a:t>[VALOR]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6C7-4256-9119-DC7576CF89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'ingresos y gastos'!$C$2:$D$3</c:f>
              <c:strCache>
                <c:ptCount val="2"/>
                <c:pt idx="0">
                  <c:v>2024</c:v>
                </c:pt>
                <c:pt idx="1">
                  <c:v>2025</c:v>
                </c:pt>
              </c:strCache>
            </c:strRef>
          </c:cat>
          <c:val>
            <c:numRef>
              <c:f>'ingresos y gastos'!$C$4:$D$4</c:f>
              <c:numCache>
                <c:formatCode>#,##0</c:formatCode>
                <c:ptCount val="2"/>
                <c:pt idx="0">
                  <c:v>9891956</c:v>
                </c:pt>
                <c:pt idx="1">
                  <c:v>11455207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A1-4779-BF5F-BA985AC5D7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191568"/>
        <c:axId val="50189168"/>
      </c:barChart>
      <c:catAx>
        <c:axId val="5019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0189168"/>
        <c:crosses val="autoZero"/>
        <c:auto val="1"/>
        <c:lblAlgn val="ctr"/>
        <c:lblOffset val="100"/>
        <c:noMultiLvlLbl val="0"/>
      </c:catAx>
      <c:valAx>
        <c:axId val="5018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501915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s-CL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/>
              <a:t>Presupuesto / Remuneración </a:t>
            </a:r>
          </a:p>
        </c:rich>
      </c:tx>
      <c:layout>
        <c:manualLayout>
          <c:xMode val="edge"/>
          <c:yMode val="edge"/>
          <c:x val="0.17914855031344534"/>
          <c:y val="6.62878787878787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13489283613814176"/>
          <c:y val="0.16053179432116441"/>
          <c:w val="0.73386321721149572"/>
          <c:h val="0.7618166905273204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F6C-4139-91C1-9C40DE6D300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F6C-4139-91C1-9C40DE6D300C}"/>
              </c:ext>
            </c:extLst>
          </c:dPt>
          <c:dLbls>
            <c:dLbl>
              <c:idx val="0"/>
              <c:layout>
                <c:manualLayout>
                  <c:x val="-0.18764529116557885"/>
                  <c:y val="-0.133407897876401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163530872334551"/>
                      <c:h val="0.190643939393939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F6C-4139-91C1-9C40DE6D300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1" i="0" u="none" strike="noStrike" kern="1200" baseline="0">
                      <a:solidFill>
                        <a:schemeClr val="lt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CL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40171486313362"/>
                      <c:h val="0.249356060606060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F6C-4139-91C1-9C40DE6D30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Hoja1!$C$4:$C$5</c:f>
              <c:strCache>
                <c:ptCount val="2"/>
                <c:pt idx="0">
                  <c:v>Remuneraciones </c:v>
                </c:pt>
                <c:pt idx="1">
                  <c:v>Presupuesto  restante  $3.619.856</c:v>
                </c:pt>
              </c:strCache>
            </c:strRef>
          </c:cat>
          <c:val>
            <c:numRef>
              <c:f>Hoja1!$D$4:$D$5</c:f>
              <c:numCache>
                <c:formatCode>"$"#,##0_);[Red]\("$"#,##0\)</c:formatCode>
                <c:ptCount val="2"/>
                <c:pt idx="0">
                  <c:v>7835351</c:v>
                </c:pt>
                <c:pt idx="1">
                  <c:v>3619856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6C-4139-91C1-9C40DE6D300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es-C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tx>
            <c:strRef>
              <c:f>remuneraciones!$J$6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44-4591-9F3B-FE98A6C538E0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44-4591-9F3B-FE98A6C538E0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944-4591-9F3B-FE98A6C538E0}"/>
              </c:ext>
            </c:extLst>
          </c:dPt>
          <c:dLbls>
            <c:dLbl>
              <c:idx val="0"/>
              <c:layout>
                <c:manualLayout>
                  <c:x val="-5.8762934742587349E-2"/>
                  <c:y val="5.591781933808387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F3F5EB5-C86E-4D91-B432-40AC166E6C18}" type="SERIESNAME">
                      <a:rPr lang="en-US" sz="1800"/>
                      <a:pPr>
                        <a:defRPr sz="1800"/>
                      </a:pPr>
                      <a:t>[NOMBRE DE LA SERIE]</a:t>
                    </a:fld>
                    <a:fld id="{42F27331-3B34-40A9-B702-2A2E8FF35987}" type="CATEGORYNAME">
                      <a:rPr lang="en-US" sz="1800"/>
                      <a:pPr>
                        <a:defRPr sz="1800"/>
                      </a:pPr>
                      <a:t>[NOMBRE DE CATEGORÍA]</a:t>
                    </a:fld>
                    <a:r>
                      <a:rPr lang="en-US" sz="1800"/>
                      <a:t>; </a:t>
                    </a:r>
                    <a:fld id="{9952A234-B482-48E3-8B89-C77D17AACE32}" type="PERCENTAGE">
                      <a:rPr lang="en-US" sz="1800"/>
                      <a:pPr>
                        <a:defRPr sz="1800"/>
                      </a:pPr>
                      <a:t>[PORCENTAJE]</a:t>
                    </a:fld>
                    <a:endParaRPr lang="en-US" sz="1800"/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33098"/>
                        <a:gd name="adj2" fmla="val 101429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44-4591-9F3B-FE98A6C538E0}"/>
                </c:ext>
              </c:extLst>
            </c:dLbl>
            <c:dLbl>
              <c:idx val="1"/>
              <c:layout>
                <c:manualLayout>
                  <c:x val="-0.51271455754750805"/>
                  <c:y val="-0.1648872928608275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6474D88-C1A2-410D-90D3-A48B5393FC4F}" type="SERIESNAME">
                      <a:rPr lang="en-US" sz="1800"/>
                      <a:pPr>
                        <a:defRPr sz="1800"/>
                      </a:pPr>
                      <a:t>[NOMBRE DE LA SERIE]</a:t>
                    </a:fld>
                    <a:r>
                      <a:rPr lang="en-US" sz="1800"/>
                      <a:t> </a:t>
                    </a:r>
                    <a:fld id="{8FE38BB5-36F6-44E4-86AD-D4449B5C12C2}" type="CATEGORYNAME">
                      <a:rPr lang="en-US" sz="1800"/>
                      <a:pPr>
                        <a:defRPr sz="1800"/>
                      </a:pPr>
                      <a:t>[NOMBRE DE CATEGORÍA]</a:t>
                    </a:fld>
                    <a:r>
                      <a:rPr lang="en-US" sz="1800"/>
                      <a:t>; </a:t>
                    </a:r>
                    <a:fld id="{95D60CCE-0CC3-45C4-8C11-B44557E70D0C}" type="PERCENTAGE">
                      <a:rPr lang="en-US" sz="1800"/>
                      <a:pPr>
                        <a:defRPr sz="1800"/>
                      </a:pPr>
                      <a:t>[PORCENTAJE]</a:t>
                    </a:fld>
                    <a:endParaRPr lang="en-US" sz="1800"/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76895"/>
                        <a:gd name="adj2" fmla="val -38900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944-4591-9F3B-FE98A6C538E0}"/>
                </c:ext>
              </c:extLst>
            </c:dLbl>
            <c:dLbl>
              <c:idx val="2"/>
              <c:layout>
                <c:manualLayout>
                  <c:x val="4.2058655588891984E-2"/>
                  <c:y val="3.420194585310688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8DCE27F-CA53-4658-A787-1A31897DA264}" type="SERIESNAME">
                      <a:rPr lang="en-US" sz="1800"/>
                      <a:pPr>
                        <a:defRPr sz="1800"/>
                      </a:pPr>
                      <a:t>[NOMBRE DE LA SERIE]</a:t>
                    </a:fld>
                    <a:r>
                      <a:rPr lang="en-US" sz="1800"/>
                      <a:t> </a:t>
                    </a:r>
                    <a:fld id="{48F964DA-A2BF-4ACD-8032-6AA619B6C042}" type="CATEGORYNAME">
                      <a:rPr lang="en-US" sz="1800"/>
                      <a:pPr>
                        <a:defRPr sz="1800"/>
                      </a:pPr>
                      <a:t>[NOMBRE DE CATEGORÍA]</a:t>
                    </a:fld>
                    <a:r>
                      <a:rPr lang="en-US" sz="1800"/>
                      <a:t>; </a:t>
                    </a:r>
                    <a:fld id="{3FC4832C-19D8-4B9D-BE67-4ACFED6F7D65}" type="PERCENTAGE">
                      <a:rPr lang="en-US" sz="1800"/>
                      <a:pPr>
                        <a:defRPr sz="1800"/>
                      </a:pPr>
                      <a:t>[PORCENTAJE]</a:t>
                    </a:fld>
                    <a:endParaRPr lang="en-US" sz="1800"/>
                  </a:p>
                </c:rich>
              </c:tx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51475"/>
                        <a:gd name="adj2" fmla="val 159814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944-4591-9F3B-FE98A6C538E0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inEnd"/>
            <c:showLegendKey val="0"/>
            <c:showVal val="0"/>
            <c:showCatName val="1"/>
            <c:showSerName val="1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remuneraciones!$B$7:$H$9</c:f>
              <c:strCache>
                <c:ptCount val="3"/>
                <c:pt idx="0">
                  <c:v>Remuneraciones Ley Médica</c:v>
                </c:pt>
                <c:pt idx="1">
                  <c:v>Remuneraciones No Médicos</c:v>
                </c:pt>
                <c:pt idx="2">
                  <c:v>Remuneraciones Variables</c:v>
                </c:pt>
              </c:strCache>
            </c:strRef>
          </c:cat>
          <c:val>
            <c:numRef>
              <c:f>remuneraciones!$J$7:$J$9</c:f>
              <c:numCache>
                <c:formatCode>0%</c:formatCode>
                <c:ptCount val="3"/>
                <c:pt idx="0">
                  <c:v>0.2</c:v>
                </c:pt>
                <c:pt idx="1">
                  <c:v>0.5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944-4591-9F3B-FE98A6C538E0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remuneraciones!$I$6</c15:sqref>
                        </c15:formulaRef>
                      </c:ext>
                    </c:extLst>
                    <c:strCache>
                      <c:ptCount val="1"/>
                      <c:pt idx="0">
                        <c:v>2025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5944-4591-9F3B-FE98A6C538E0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5944-4591-9F3B-FE98A6C538E0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5944-4591-9F3B-FE98A6C538E0}"/>
                    </c:ext>
                  </c:extLst>
                </c:dPt>
                <c:dLbls>
                  <c:spPr>
                    <a:solidFill>
                      <a:schemeClr val="lt1"/>
                    </a:solidFill>
                    <a:ln>
                      <a:solidFill>
                        <a:schemeClr val="dk1">
                          <a:lumMod val="25000"/>
                          <a:lumOff val="75000"/>
                        </a:schemeClr>
                      </a:solidFill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dk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L"/>
                    </a:p>
                  </c:txPr>
                  <c:dLblPos val="in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0"/>
                  <c:extLst>
                    <c:ext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remuneraciones!$B$7:$H$9</c15:sqref>
                        </c15:formulaRef>
                      </c:ext>
                    </c:extLst>
                    <c:strCache>
                      <c:ptCount val="3"/>
                      <c:pt idx="0">
                        <c:v>Remuneraciones Ley Médica</c:v>
                      </c:pt>
                      <c:pt idx="1">
                        <c:v>Remuneraciones No Médicos</c:v>
                      </c:pt>
                      <c:pt idx="2">
                        <c:v>Remuneraciones Variables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remuneraciones!$I$7:$I$9</c15:sqref>
                        </c15:formulaRef>
                      </c:ext>
                    </c:extLst>
                    <c:numCache>
                      <c:formatCode>#,##0</c:formatCode>
                      <c:ptCount val="3"/>
                      <c:pt idx="0">
                        <c:v>1518369</c:v>
                      </c:pt>
                      <c:pt idx="1">
                        <c:v>3948093</c:v>
                      </c:pt>
                      <c:pt idx="2">
                        <c:v>2368889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5944-4591-9F3B-FE98A6C538E0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42525552989367E-2"/>
          <c:y val="0.14157853430085945"/>
          <c:w val="0.91034302072333151"/>
          <c:h val="0.754190734815406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remuneraciones!$B$52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$</a:t>
                    </a:r>
                    <a:r>
                      <a:rPr lang="en-US" sz="2000" b="0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</a:rPr>
                      <a:t>193.976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9D7-4C8B-8184-618EFFDA0A5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5BE5EE5-F5F2-4334-88B2-891BB49E3759}" type="VALUE">
                      <a:rPr lang="en-US" smtClean="0"/>
                      <a:pPr/>
                      <a:t>[VALOR]</a:t>
                    </a:fld>
                    <a:endParaRPr lang="es-C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9D7-4C8B-8184-618EFFDA0A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remuneraciones!$C$51:$D$51</c:f>
              <c:strCache>
                <c:ptCount val="2"/>
                <c:pt idx="0">
                  <c:v>Ley 18.834</c:v>
                </c:pt>
                <c:pt idx="1">
                  <c:v>Ley 19.664</c:v>
                </c:pt>
              </c:strCache>
            </c:strRef>
          </c:cat>
          <c:val>
            <c:numRef>
              <c:f>remuneraciones!$C$52:$D$52</c:f>
              <c:numCache>
                <c:formatCode>"$"#,##0</c:formatCode>
                <c:ptCount val="2"/>
                <c:pt idx="0">
                  <c:v>193976</c:v>
                </c:pt>
                <c:pt idx="1">
                  <c:v>165666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D7-4C8B-8184-618EFFDA0A57}"/>
            </c:ext>
          </c:extLst>
        </c:ser>
        <c:ser>
          <c:idx val="1"/>
          <c:order val="1"/>
          <c:tx>
            <c:strRef>
              <c:f>remuneraciones!$B$53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B829E37-821A-468A-8630-88305567344E}" type="VALUE">
                      <a:rPr lang="en-US" smtClean="0"/>
                      <a:pPr/>
                      <a:t>[VALOR]</a:t>
                    </a:fld>
                    <a:endParaRPr lang="es-C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9D7-4C8B-8184-618EFFDA0A5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BB3B6B8-A1ED-46D0-B17B-10D11A2049A6}" type="VALUE">
                      <a:rPr lang="en-US" smtClean="0"/>
                      <a:pPr/>
                      <a:t>[VALOR]</a:t>
                    </a:fld>
                    <a:endParaRPr lang="es-C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9D7-4C8B-8184-618EFFDA0A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remuneraciones!$C$51:$D$51</c:f>
              <c:strCache>
                <c:ptCount val="2"/>
                <c:pt idx="0">
                  <c:v>Ley 18.834</c:v>
                </c:pt>
                <c:pt idx="1">
                  <c:v>Ley 19.664</c:v>
                </c:pt>
              </c:strCache>
            </c:strRef>
          </c:cat>
          <c:val>
            <c:numRef>
              <c:f>remuneraciones!$C$53:$D$53</c:f>
              <c:numCache>
                <c:formatCode>"$"#,##0</c:formatCode>
                <c:ptCount val="2"/>
                <c:pt idx="0">
                  <c:v>156839</c:v>
                </c:pt>
                <c:pt idx="1">
                  <c:v>145085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9D7-4C8B-8184-618EFFDA0A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82608112"/>
        <c:axId val="82607152"/>
      </c:barChart>
      <c:catAx>
        <c:axId val="82608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82607152"/>
        <c:crosses val="autoZero"/>
        <c:auto val="1"/>
        <c:lblAlgn val="ctr"/>
        <c:lblOffset val="100"/>
        <c:noMultiLvlLbl val="0"/>
      </c:catAx>
      <c:valAx>
        <c:axId val="82607152"/>
        <c:scaling>
          <c:orientation val="minMax"/>
        </c:scaling>
        <c:delete val="1"/>
        <c:axPos val="l"/>
        <c:numFmt formatCode="&quot;$&quot;#,##0" sourceLinked="1"/>
        <c:majorTickMark val="none"/>
        <c:minorTickMark val="none"/>
        <c:tickLblPos val="nextTo"/>
        <c:crossAx val="8260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2438888890777737"/>
          <c:y val="0.94771241830065356"/>
          <c:w val="0.19440116150518327"/>
          <c:h val="4.53516288405125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dirty="0"/>
              <a:t>Recuperación Licencias médicas/Suplencias y reemplazos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1.4296425884148107E-2"/>
          <c:y val="0.13805999097217617"/>
          <c:w val="0.97378988587906179"/>
          <c:h val="0.730253192928867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remuneraciones!$C$82:$C$83</c:f>
              <c:strCache>
                <c:ptCount val="2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C76CDCE-DAAC-47D8-8A93-4F13486C48E9}" type="VALUE">
                      <a:rPr lang="en-US"/>
                      <a:pPr/>
                      <a:t>[VALOR]</a:t>
                    </a:fld>
                    <a:endParaRPr lang="es-C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85C-4032-9432-BE295BEB54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remuneraciones!$B$84:$B$85</c:f>
              <c:strCache>
                <c:ptCount val="2"/>
                <c:pt idx="0">
                  <c:v>Recuperación Licencias Médicas</c:v>
                </c:pt>
                <c:pt idx="1">
                  <c:v>Suplencias y Reemplazos</c:v>
                </c:pt>
              </c:strCache>
            </c:strRef>
          </c:cat>
          <c:val>
            <c:numRef>
              <c:f>remuneraciones!$C$84:$C$85</c:f>
              <c:numCache>
                <c:formatCode>"$"#,##0</c:formatCode>
                <c:ptCount val="2"/>
                <c:pt idx="0">
                  <c:v>98865</c:v>
                </c:pt>
                <c:pt idx="1">
                  <c:v>294096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5C-4032-9432-BE295BEB54AC}"/>
            </c:ext>
          </c:extLst>
        </c:ser>
        <c:ser>
          <c:idx val="1"/>
          <c:order val="1"/>
          <c:tx>
            <c:strRef>
              <c:f>remuneraciones!$D$82:$D$83</c:f>
              <c:strCache>
                <c:ptCount val="2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remuneraciones!$B$84:$B$85</c:f>
              <c:strCache>
                <c:ptCount val="2"/>
                <c:pt idx="0">
                  <c:v>Recuperación Licencias Médicas</c:v>
                </c:pt>
                <c:pt idx="1">
                  <c:v>Suplencias y Reemplazos</c:v>
                </c:pt>
              </c:strCache>
            </c:strRef>
          </c:cat>
          <c:val>
            <c:numRef>
              <c:f>remuneraciones!$D$84:$D$85</c:f>
              <c:numCache>
                <c:formatCode>"$"#,##0</c:formatCode>
                <c:ptCount val="2"/>
                <c:pt idx="0">
                  <c:v>140331</c:v>
                </c:pt>
                <c:pt idx="1">
                  <c:v>393662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85C-4032-9432-BE295BEB54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29706640"/>
        <c:axId val="129706160"/>
      </c:barChart>
      <c:catAx>
        <c:axId val="12970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29706160"/>
        <c:crosses val="autoZero"/>
        <c:auto val="1"/>
        <c:lblAlgn val="ctr"/>
        <c:lblOffset val="100"/>
        <c:noMultiLvlLbl val="0"/>
      </c:catAx>
      <c:valAx>
        <c:axId val="129706160"/>
        <c:scaling>
          <c:orientation val="minMax"/>
        </c:scaling>
        <c:delete val="1"/>
        <c:axPos val="l"/>
        <c:numFmt formatCode="&quot;$&quot;#,##0" sourceLinked="1"/>
        <c:majorTickMark val="none"/>
        <c:minorTickMark val="none"/>
        <c:tickLblPos val="nextTo"/>
        <c:crossAx val="12970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6387298807589893E-2"/>
          <c:y val="0.15626842630612331"/>
          <c:w val="0.14301285168011615"/>
          <c:h val="0.190903021205892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sz="1800"/>
              <a:t>Gastos Bienes y Servicio de Consumo 2024/2025</a:t>
            </a:r>
          </a:p>
        </c:rich>
      </c:tx>
      <c:layout>
        <c:manualLayout>
          <c:xMode val="edge"/>
          <c:yMode val="edge"/>
          <c:x val="0.25509012819678539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7.5133402746144329E-2"/>
          <c:y val="0.25016229221347336"/>
          <c:w val="0.90206815896539461"/>
          <c:h val="0.587133130372352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'ingresos y gastos'!$C$152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'ingresos y gastos'!$B$153:$B$154</c:f>
              <c:strCache>
                <c:ptCount val="2"/>
                <c:pt idx="0">
                  <c:v>Gastos Directos</c:v>
                </c:pt>
                <c:pt idx="1">
                  <c:v>Gastos Indirectos</c:v>
                </c:pt>
              </c:strCache>
            </c:strRef>
          </c:cat>
          <c:val>
            <c:numRef>
              <c:f>'ingresos y gastos'!$C$153:$C$154</c:f>
              <c:numCache>
                <c:formatCode>#,##0</c:formatCode>
                <c:ptCount val="2"/>
                <c:pt idx="0">
                  <c:v>582777</c:v>
                </c:pt>
                <c:pt idx="1">
                  <c:v>3129713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F3-40DD-A3C4-47F1C4C3C55C}"/>
            </c:ext>
          </c:extLst>
        </c:ser>
        <c:ser>
          <c:idx val="1"/>
          <c:order val="1"/>
          <c:tx>
            <c:strRef>
              <c:f>'ingresos y gastos'!$D$152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'ingresos y gastos'!$B$153:$B$154</c:f>
              <c:strCache>
                <c:ptCount val="2"/>
                <c:pt idx="0">
                  <c:v>Gastos Directos</c:v>
                </c:pt>
                <c:pt idx="1">
                  <c:v>Gastos Indirectos</c:v>
                </c:pt>
              </c:strCache>
            </c:strRef>
          </c:cat>
          <c:val>
            <c:numRef>
              <c:f>'ingresos y gastos'!$D$153:$D$154</c:f>
              <c:numCache>
                <c:formatCode>#,##0</c:formatCode>
                <c:ptCount val="2"/>
                <c:pt idx="0">
                  <c:v>663994</c:v>
                </c:pt>
                <c:pt idx="1">
                  <c:v>3169890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F3-40DD-A3C4-47F1C4C3C5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37045808"/>
        <c:axId val="2137046288"/>
      </c:barChart>
      <c:catAx>
        <c:axId val="21370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137046288"/>
        <c:crosses val="autoZero"/>
        <c:auto val="1"/>
        <c:lblAlgn val="ctr"/>
        <c:lblOffset val="100"/>
        <c:noMultiLvlLbl val="0"/>
      </c:catAx>
      <c:valAx>
        <c:axId val="2137046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13704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464707923906206"/>
          <c:y val="0.90615864683581215"/>
          <c:w val="0.33070573306435869"/>
          <c:h val="9.3841353164187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0.46032</cdr:x>
      <cdr:y>0.34133</cdr:y>
    </cdr:from>
    <cdr:to>
      <cdr:x>0.66468</cdr:x>
      <cdr:y>0.6442</cdr:y>
    </cdr:to>
    <cdr:cxnSp macro="">
      <cdr:nvCxnSpPr>
        <cdr:cNvPr id="3" name="Conector recto de flecha 2">
          <a:extLst xmlns:a="http://schemas.openxmlformats.org/drawingml/2006/main">
            <a:ext uri="{FF2B5EF4-FFF2-40B4-BE49-F238E27FC236}">
              <a16:creationId xmlns:a16="http://schemas.microsoft.com/office/drawing/2014/main" id="{E2A8EFD4-CF32-0764-545D-40719CF86B0E}"/>
            </a:ext>
          </a:extLst>
        </cdr:cNvPr>
        <cdr:cNvCxnSpPr/>
      </cdr:nvCxnSpPr>
      <cdr:spPr>
        <a:xfrm xmlns:a="http://schemas.openxmlformats.org/drawingml/2006/main" flipV="1">
          <a:off x="4419599" y="2037964"/>
          <a:ext cx="1962101" cy="180831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0.31928</cdr:x>
      <cdr:y>0.25977</cdr:y>
    </cdr:from>
    <cdr:to>
      <cdr:x>0.41181</cdr:x>
      <cdr:y>0.40977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C419A0B6-60A8-6409-9E06-8CD82F8176A1}"/>
            </a:ext>
          </a:extLst>
        </cdr:cNvPr>
        <cdr:cNvSpPr txBox="1"/>
      </cdr:nvSpPr>
      <cdr:spPr>
        <a:xfrm xmlns:a="http://schemas.openxmlformats.org/drawingml/2006/main">
          <a:off x="3155158" y="158353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CL" sz="1100" kern="1200"/>
        </a:p>
      </cdr:txBody>
    </cdr:sp>
  </cdr:relSizeAnchor>
  <cdr:relSizeAnchor xmlns:cdr="http://schemas.openxmlformats.org/drawingml/2006/chartDrawing">
    <cdr:from>
      <cdr:x>0.1977</cdr:x>
      <cdr:y>0.40111</cdr:y>
    </cdr:from>
    <cdr:to>
      <cdr:x>0.44602</cdr:x>
      <cdr:y>0.47337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9F15265C-06EB-B352-9198-A54F9124DD31}"/>
            </a:ext>
          </a:extLst>
        </cdr:cNvPr>
        <cdr:cNvSpPr txBox="1"/>
      </cdr:nvSpPr>
      <cdr:spPr>
        <a:xfrm xmlns:a="http://schemas.openxmlformats.org/drawingml/2006/main">
          <a:off x="1828800" y="2981854"/>
          <a:ext cx="2297078" cy="5371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M$ 2.368.889</a:t>
          </a:r>
        </a:p>
      </cdr:txBody>
    </cdr:sp>
  </cdr:relSizeAnchor>
  <cdr:relSizeAnchor xmlns:cdr="http://schemas.openxmlformats.org/drawingml/2006/chartDrawing">
    <cdr:from>
      <cdr:x>0.52719</cdr:x>
      <cdr:y>0.27175</cdr:y>
    </cdr:from>
    <cdr:to>
      <cdr:x>0.80689</cdr:x>
      <cdr:y>0.37917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5E26C7EE-8168-E184-F086-5D75730A9865}"/>
            </a:ext>
          </a:extLst>
        </cdr:cNvPr>
        <cdr:cNvSpPr txBox="1"/>
      </cdr:nvSpPr>
      <cdr:spPr>
        <a:xfrm xmlns:a="http://schemas.openxmlformats.org/drawingml/2006/main">
          <a:off x="4876800" y="2020181"/>
          <a:ext cx="2587358" cy="7985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M$1.518.369</a:t>
          </a:r>
        </a:p>
      </cdr:txBody>
    </cdr:sp>
  </cdr:relSizeAnchor>
  <cdr:relSizeAnchor xmlns:cdr="http://schemas.openxmlformats.org/drawingml/2006/chartDrawing">
    <cdr:from>
      <cdr:x>0.5</cdr:x>
      <cdr:y>0.57401</cdr:y>
    </cdr:from>
    <cdr:to>
      <cdr:x>0.74981</cdr:x>
      <cdr:y>0.65409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id="{3A61CE73-23F3-EF03-FECC-7295E813FDC9}"/>
            </a:ext>
          </a:extLst>
        </cdr:cNvPr>
        <cdr:cNvSpPr txBox="1"/>
      </cdr:nvSpPr>
      <cdr:spPr>
        <a:xfrm xmlns:a="http://schemas.openxmlformats.org/drawingml/2006/main">
          <a:off x="4625237" y="4267200"/>
          <a:ext cx="2310861" cy="5953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M$</a:t>
          </a:r>
          <a:r>
            <a:rPr lang="es-CL" sz="2400" b="1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3.948.093</a:t>
          </a:r>
          <a:endParaRPr lang="es-CL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0.47445</cdr:x>
      <cdr:y>0.13793</cdr:y>
    </cdr:from>
    <cdr:to>
      <cdr:x>0.70112</cdr:x>
      <cdr:y>0.22037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8D8C659D-52AB-9370-79D8-ABA4E06632D7}"/>
            </a:ext>
          </a:extLst>
        </cdr:cNvPr>
        <cdr:cNvSpPr txBox="1"/>
      </cdr:nvSpPr>
      <cdr:spPr>
        <a:xfrm xmlns:a="http://schemas.openxmlformats.org/drawingml/2006/main">
          <a:off x="4953000" y="914400"/>
          <a:ext cx="2366298" cy="5465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2000" b="1" dirty="0">
              <a:solidFill>
                <a:schemeClr val="bg1"/>
              </a:solidFill>
            </a:rPr>
            <a:t>+22,5% vs. 2023</a:t>
          </a:r>
          <a:endParaRPr lang="es-CL" sz="2000" b="1" kern="1200" dirty="0">
            <a:solidFill>
              <a:schemeClr val="bg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0.27385</cdr:x>
      <cdr:y>0.39085</cdr:y>
    </cdr:from>
    <cdr:to>
      <cdr:x>0.34555</cdr:x>
      <cdr:y>0.5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09111F38-9D3D-FC6C-1F6E-87F79E2CB1E7}"/>
            </a:ext>
          </a:extLst>
        </cdr:cNvPr>
        <cdr:cNvSpPr txBox="1"/>
      </cdr:nvSpPr>
      <cdr:spPr>
        <a:xfrm xmlns:a="http://schemas.openxmlformats.org/drawingml/2006/main">
          <a:off x="4386189" y="2330696"/>
          <a:ext cx="1148413" cy="6508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+10,1%</a:t>
          </a:r>
        </a:p>
      </cdr:txBody>
    </cdr:sp>
  </cdr:relSizeAnchor>
  <cdr:relSizeAnchor xmlns:cdr="http://schemas.openxmlformats.org/drawingml/2006/chartDrawing">
    <cdr:from>
      <cdr:x>0.37584</cdr:x>
      <cdr:y>0.38224</cdr:y>
    </cdr:from>
    <cdr:to>
      <cdr:x>0.45672</cdr:x>
      <cdr:y>0.4657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345DD1A0-6A16-C0E7-B18D-486675A55621}"/>
            </a:ext>
          </a:extLst>
        </cdr:cNvPr>
        <cdr:cNvSpPr txBox="1"/>
      </cdr:nvSpPr>
      <cdr:spPr>
        <a:xfrm xmlns:a="http://schemas.openxmlformats.org/drawingml/2006/main">
          <a:off x="6019800" y="2279336"/>
          <a:ext cx="1295369" cy="4976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+6,3%</a:t>
          </a:r>
        </a:p>
      </cdr:txBody>
    </cdr:sp>
  </cdr:relSizeAnchor>
  <cdr:relSizeAnchor xmlns:cdr="http://schemas.openxmlformats.org/drawingml/2006/chartDrawing">
    <cdr:from>
      <cdr:x>0.7279</cdr:x>
      <cdr:y>0.28113</cdr:y>
    </cdr:from>
    <cdr:to>
      <cdr:x>0.80878</cdr:x>
      <cdr:y>0.36123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id="{FE744135-0EAD-4789-C472-9AC25CB2D438}"/>
            </a:ext>
          </a:extLst>
        </cdr:cNvPr>
        <cdr:cNvSpPr txBox="1"/>
      </cdr:nvSpPr>
      <cdr:spPr>
        <a:xfrm xmlns:a="http://schemas.openxmlformats.org/drawingml/2006/main">
          <a:off x="11658622" y="1676420"/>
          <a:ext cx="1295378" cy="477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+12,5%</a:t>
          </a:r>
        </a:p>
      </cdr:txBody>
    </cdr:sp>
  </cdr:relSizeAnchor>
  <cdr:relSizeAnchor xmlns:cdr="http://schemas.openxmlformats.org/drawingml/2006/chartDrawing">
    <cdr:from>
      <cdr:x>0.83732</cdr:x>
      <cdr:y>0.23001</cdr:y>
    </cdr:from>
    <cdr:to>
      <cdr:x>0.89698</cdr:x>
      <cdr:y>0.30396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98034334-F0B9-2343-94FC-AD59F93E0054}"/>
            </a:ext>
          </a:extLst>
        </cdr:cNvPr>
        <cdr:cNvSpPr txBox="1"/>
      </cdr:nvSpPr>
      <cdr:spPr>
        <a:xfrm xmlns:a="http://schemas.openxmlformats.org/drawingml/2006/main">
          <a:off x="13411200" y="1371601"/>
          <a:ext cx="955544" cy="440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+6,3%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0.79449</cdr:x>
      <cdr:y>0.25254</cdr:y>
    </cdr:from>
    <cdr:to>
      <cdr:x>0.88045</cdr:x>
      <cdr:y>0.34353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4EBD1976-DB0F-953F-7B96-D0008FFD62E6}"/>
            </a:ext>
          </a:extLst>
        </cdr:cNvPr>
        <cdr:cNvSpPr txBox="1"/>
      </cdr:nvSpPr>
      <cdr:spPr>
        <a:xfrm xmlns:a="http://schemas.openxmlformats.org/drawingml/2006/main">
          <a:off x="6076710" y="864769"/>
          <a:ext cx="657466" cy="31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L" sz="900">
              <a:solidFill>
                <a:schemeClr val="bg1"/>
              </a:solidFill>
            </a:rPr>
            <a:t>+61,3%</a:t>
          </a:r>
          <a:endParaRPr lang="es-CL" sz="900" kern="120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0.86716</cdr:x>
      <cdr:y>0.19286</cdr:y>
    </cdr:from>
    <cdr:to>
      <cdr:x>0.95312</cdr:x>
      <cdr:y>0.28385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C0FBF25C-4E73-8AB0-8506-E6B689CA54D0}"/>
            </a:ext>
          </a:extLst>
        </cdr:cNvPr>
        <cdr:cNvSpPr txBox="1"/>
      </cdr:nvSpPr>
      <cdr:spPr>
        <a:xfrm xmlns:a="http://schemas.openxmlformats.org/drawingml/2006/main">
          <a:off x="6632575" y="660400"/>
          <a:ext cx="657466" cy="31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900">
              <a:solidFill>
                <a:schemeClr val="bg1"/>
              </a:solidFill>
            </a:rPr>
            <a:t>+9,8%</a:t>
          </a:r>
          <a:endParaRPr lang="es-CL" sz="900" kern="120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0.56206</cdr:x>
      <cdr:y>0.69634</cdr:y>
    </cdr:from>
    <cdr:to>
      <cdr:x>0.64802</cdr:x>
      <cdr:y>0.78733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A57F4AE7-E8B8-2D14-5651-DDE728F5FAF4}"/>
            </a:ext>
          </a:extLst>
        </cdr:cNvPr>
        <cdr:cNvSpPr txBox="1"/>
      </cdr:nvSpPr>
      <cdr:spPr>
        <a:xfrm xmlns:a="http://schemas.openxmlformats.org/drawingml/2006/main">
          <a:off x="4298950" y="2384425"/>
          <a:ext cx="657466" cy="31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900"/>
            <a:t>-17%</a:t>
          </a:r>
          <a:endParaRPr lang="es-CL" sz="900" kern="1200"/>
        </a:p>
      </cdr:txBody>
    </cdr:sp>
  </cdr:relSizeAnchor>
  <cdr:relSizeAnchor xmlns:cdr="http://schemas.openxmlformats.org/drawingml/2006/chartDrawing">
    <cdr:from>
      <cdr:x>0.48734</cdr:x>
      <cdr:y>0.69634</cdr:y>
    </cdr:from>
    <cdr:to>
      <cdr:x>0.5733</cdr:x>
      <cdr:y>0.78733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A57F4AE7-E8B8-2D14-5651-DDE728F5FAF4}"/>
            </a:ext>
          </a:extLst>
        </cdr:cNvPr>
        <cdr:cNvSpPr txBox="1"/>
      </cdr:nvSpPr>
      <cdr:spPr>
        <a:xfrm xmlns:a="http://schemas.openxmlformats.org/drawingml/2006/main">
          <a:off x="3727450" y="2384425"/>
          <a:ext cx="657466" cy="31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900"/>
            <a:t>+17%</a:t>
          </a:r>
          <a:endParaRPr lang="es-CL" sz="900" kern="1200"/>
        </a:p>
      </cdr:txBody>
    </cdr:sp>
  </cdr:relSizeAnchor>
  <cdr:relSizeAnchor xmlns:cdr="http://schemas.openxmlformats.org/drawingml/2006/chartDrawing">
    <cdr:from>
      <cdr:x>0.17725</cdr:x>
      <cdr:y>0.67965</cdr:y>
    </cdr:from>
    <cdr:to>
      <cdr:x>0.26321</cdr:x>
      <cdr:y>0.77064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A57F4AE7-E8B8-2D14-5651-DDE728F5FAF4}"/>
            </a:ext>
          </a:extLst>
        </cdr:cNvPr>
        <cdr:cNvSpPr txBox="1"/>
      </cdr:nvSpPr>
      <cdr:spPr>
        <a:xfrm xmlns:a="http://schemas.openxmlformats.org/drawingml/2006/main">
          <a:off x="1355725" y="2327275"/>
          <a:ext cx="657466" cy="31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900"/>
            <a:t>+71,3%</a:t>
          </a:r>
          <a:endParaRPr lang="es-CL" sz="900" kern="1200"/>
        </a:p>
      </cdr:txBody>
    </cdr:sp>
  </cdr:relSizeAnchor>
  <cdr:relSizeAnchor xmlns:cdr="http://schemas.openxmlformats.org/drawingml/2006/chartDrawing">
    <cdr:from>
      <cdr:x>0.24325</cdr:x>
      <cdr:y>0.6713</cdr:y>
    </cdr:from>
    <cdr:to>
      <cdr:x>0.32921</cdr:x>
      <cdr:y>0.76229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D57D79F4-6921-6C0F-3727-6AC113D805C0}"/>
            </a:ext>
          </a:extLst>
        </cdr:cNvPr>
        <cdr:cNvSpPr txBox="1"/>
      </cdr:nvSpPr>
      <cdr:spPr>
        <a:xfrm xmlns:a="http://schemas.openxmlformats.org/drawingml/2006/main">
          <a:off x="1860550" y="2298700"/>
          <a:ext cx="657466" cy="31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L" sz="900"/>
            <a:t>+7,7%</a:t>
          </a:r>
          <a:endParaRPr lang="es-CL" sz="900" kern="12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29BFE-C4D6-4AFB-BCE7-67C77778FD23}" type="datetimeFigureOut">
              <a:rPr lang="es-CL" smtClean="0"/>
              <a:t>05-08-2026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16FDE-9D3F-488E-9F81-939AB8DE384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57918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16712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31796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16418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F1BB5-5AD9-F3AD-B4DE-A9DD252E2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FBFBF39-EC3C-905B-9CE4-3E282F37B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3E1A518-09BD-B11E-B4AD-83E780243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83182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946162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102576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BA60F-CE30-34A5-D916-6728C40B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1AFE950-8DF8-68CE-37FD-8B63437539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FB137E4-6E0D-1E01-E055-730AE71BAB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99855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59466-4CBC-2F7A-D0A7-57AC8D8D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9CD1B58-9DBB-8C5C-0655-CD04A4EED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9FFD886-4350-ECD3-7096-4D2BB9F25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69817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ED0B3-060B-8CA6-1F32-0B548EE6C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C78D9B2-517F-4F6D-5E18-A7099639D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A6B4B72-0DBA-A223-E00C-AA074361D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620328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1208C-48E1-BDC6-EA5A-94796CDB1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51D1917-E6AD-F094-2FF3-2FB389EFB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627DB19-4F6A-9BEB-3AFA-BF1B411C7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5813809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5957B-6FC8-7667-E9E1-C3387C14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C829BF1-1DE9-B487-517E-F9DB35DC3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EC8F60A-DCBD-55F4-65FA-C27713B36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2154870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06C61-3390-00ED-6C9A-E5A5D059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C75AFC6-E64A-9D58-1FD6-CD4597C6C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55679DC-678F-8340-EE40-EF4D1CDD4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11774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398198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F18C8-24B0-4C6C-C856-713182949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A685F4-0A58-8E8E-E594-A0E912C3C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14C56B4-2707-19EE-99C2-150A046E3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682830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72063-303F-765F-E585-57C978D55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7AAF3E9-A727-57A7-7E54-46955A6E1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92A2879-1440-E37E-DF8F-5CFE272E5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749689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7DD9A-36D5-7B45-AA0A-75206EE06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F4598F7-3958-C34F-F4EC-E2BFE1CFC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7CB4277-8656-5FB4-F4C2-F2162A684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244731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B41EB-9004-A0B0-037F-C9148724F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C5F566F-409F-CFE6-C2A6-49E0949C2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7DD9026-F969-2E9E-22EC-C080B9F62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1024253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04D10-6A44-5E4B-395E-68CF41C82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A71ADF9-B18C-8D9C-8AD1-C9A93BB64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153778E-EC06-A218-4AEC-15BCA4DCC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218579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4E8DD-A638-2924-5CA3-EB68449AE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D339B7E-A7A7-1D7A-977B-1C193F6503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E389498-9649-4BB4-4B53-DE2A7C208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621015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604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E6349-801C-7255-991D-B9DB77F5F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5EC9EE4-F6A9-1D19-34AC-8C4024918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433F65-B8F4-7514-DCBB-7397A1B8E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DD23BF-D78D-5DE1-15E7-A935A6CDE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13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08586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02C2-1D2F-67E0-48D6-C2C831740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1E6AF14-2F11-2308-F2DC-2F3FAE70D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C036F3-1340-2FB3-AFA1-56DF0BB60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DC44CF-7C04-2808-9A44-D3FC14326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14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9863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757F2-2E49-D3D8-59F0-0C22CFE01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9971437-6F4F-7BD3-0591-32E20973C8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C0A2267-8029-DAF2-6890-0DDAC42F2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41D5BCE-DBF2-F4D4-6C0E-205B3B1E8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16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53356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16FDE-9D3F-488E-9F81-939AB8DE384D}" type="slidenum">
              <a:rPr lang="es-CL" smtClean="0"/>
              <a:t>19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82002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320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ctrTitle"/>
          </p:nvPr>
        </p:nvSpPr>
        <p:spPr>
          <a:xfrm>
            <a:off x="6161950" y="810672"/>
            <a:ext cx="5964000" cy="13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2279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Complemento-Logo-Gobierno-160x14px.png">
            <a:extLst>
              <a:ext uri="{FF2B5EF4-FFF2-40B4-BE49-F238E27FC236}">
                <a16:creationId xmlns:a16="http://schemas.microsoft.com/office/drawing/2014/main" id="{2C9766C3-70DF-9887-76C5-90E86D0138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0"/>
            <a:ext cx="40640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texto 2"/>
          <p:cNvSpPr>
            <a:spLocks noGrp="1"/>
          </p:cNvSpPr>
          <p:nvPr>
            <p:ph idx="1"/>
          </p:nvPr>
        </p:nvSpPr>
        <p:spPr>
          <a:xfrm>
            <a:off x="812800" y="4160525"/>
            <a:ext cx="16662400" cy="506274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50" baseline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  <a:lvl2pPr>
              <a:defRPr sz="2700">
                <a:solidFill>
                  <a:schemeClr val="bg1"/>
                </a:solidFill>
                <a:latin typeface="gobCL"/>
                <a:cs typeface="gobCL"/>
              </a:defRPr>
            </a:lvl2pPr>
            <a:lvl3pPr>
              <a:defRPr sz="2700">
                <a:solidFill>
                  <a:schemeClr val="bg1"/>
                </a:solidFill>
                <a:latin typeface="gobCL"/>
                <a:cs typeface="gobCL"/>
              </a:defRPr>
            </a:lvl3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</p:txBody>
      </p:sp>
      <p:sp>
        <p:nvSpPr>
          <p:cNvPr id="8" name="Marcador de contenido 12"/>
          <p:cNvSpPr>
            <a:spLocks noGrp="1"/>
          </p:cNvSpPr>
          <p:nvPr>
            <p:ph sz="quarter" idx="12"/>
          </p:nvPr>
        </p:nvSpPr>
        <p:spPr>
          <a:xfrm>
            <a:off x="812800" y="1600203"/>
            <a:ext cx="16662400" cy="112137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000" b="1" i="0" spc="0">
                <a:solidFill>
                  <a:schemeClr val="accent1"/>
                </a:solidFill>
                <a:latin typeface="Verdana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9" name="Marcador de contenido 12"/>
          <p:cNvSpPr>
            <a:spLocks noGrp="1"/>
          </p:cNvSpPr>
          <p:nvPr>
            <p:ph sz="quarter" idx="13"/>
          </p:nvPr>
        </p:nvSpPr>
        <p:spPr>
          <a:xfrm>
            <a:off x="812800" y="2950176"/>
            <a:ext cx="16662400" cy="570268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700" b="0" i="0" spc="0">
                <a:solidFill>
                  <a:schemeClr val="accent1"/>
                </a:solidFill>
                <a:latin typeface="Verdana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279831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2.pn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4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3.jpeg"/><Relationship Id="rId4" Type="http://schemas.openxmlformats.org/officeDocument/2006/relationships/image" Target="../media/image35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svg"/><Relationship Id="rId5" Type="http://schemas.openxmlformats.org/officeDocument/2006/relationships/image" Target="../media/image40.svg"/><Relationship Id="rId4" Type="http://schemas.openxmlformats.org/officeDocument/2006/relationships/chart" Target="../charts/chart2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10" Type="http://schemas.openxmlformats.org/officeDocument/2006/relationships/image" Target="../media/image67.png"/><Relationship Id="rId4" Type="http://schemas.openxmlformats.org/officeDocument/2006/relationships/image" Target="../media/image61.jpg"/><Relationship Id="rId9" Type="http://schemas.openxmlformats.org/officeDocument/2006/relationships/image" Target="../media/image66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11" Type="http://schemas.openxmlformats.org/officeDocument/2006/relationships/image" Target="../media/image71.jpeg"/><Relationship Id="rId5" Type="http://schemas.openxmlformats.org/officeDocument/2006/relationships/image" Target="../media/image69.jpg"/><Relationship Id="rId10" Type="http://schemas.openxmlformats.org/officeDocument/2006/relationships/image" Target="../media/image46.jpeg"/><Relationship Id="rId4" Type="http://schemas.openxmlformats.org/officeDocument/2006/relationships/image" Target="../media/image68.jpg"/><Relationship Id="rId9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78.jpg"/><Relationship Id="rId4" Type="http://schemas.openxmlformats.org/officeDocument/2006/relationships/image" Target="../media/image7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jpeg"/><Relationship Id="rId5" Type="http://schemas.openxmlformats.org/officeDocument/2006/relationships/image" Target="../media/image81.jpg"/><Relationship Id="rId4" Type="http://schemas.openxmlformats.org/officeDocument/2006/relationships/image" Target="../media/image72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ED54DA04-00B4-FDAF-5344-7412F575E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0"/>
            <a:ext cx="18287336" cy="102852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 flipV="1">
            <a:off x="4572709" y="2228071"/>
            <a:ext cx="5257091" cy="19829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/>
          <p:cNvSpPr/>
          <p:nvPr/>
        </p:nvSpPr>
        <p:spPr>
          <a:xfrm>
            <a:off x="14858627" y="9209121"/>
            <a:ext cx="2632867" cy="0"/>
          </a:xfrm>
          <a:prstGeom prst="line">
            <a:avLst/>
          </a:prstGeom>
          <a:ln w="9525" cap="rnd">
            <a:solidFill>
              <a:schemeClr val="tx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9" name="Group 9"/>
          <p:cNvGrpSpPr/>
          <p:nvPr/>
        </p:nvGrpSpPr>
        <p:grpSpPr>
          <a:xfrm>
            <a:off x="9400836" y="3968642"/>
            <a:ext cx="8887163" cy="2913361"/>
            <a:chOff x="0" y="0"/>
            <a:chExt cx="1035124" cy="722776"/>
          </a:xfrm>
          <a:solidFill>
            <a:schemeClr val="tx2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 sz="1400">
                <a:solidFill>
                  <a:schemeClr val="tx2"/>
                </a:solidFill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114332" y="3987698"/>
            <a:ext cx="990600" cy="2903335"/>
            <a:chOff x="0" y="0"/>
            <a:chExt cx="258874" cy="722776"/>
          </a:xfrm>
          <a:solidFill>
            <a:schemeClr val="accent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874" cy="722776"/>
            </a:xfrm>
            <a:custGeom>
              <a:avLst/>
              <a:gdLst/>
              <a:ahLst/>
              <a:cxnLst/>
              <a:rect l="l" t="t" r="r" b="b"/>
              <a:pathLst>
                <a:path w="258874" h="722776">
                  <a:moveTo>
                    <a:pt x="0" y="0"/>
                  </a:moveTo>
                  <a:lnTo>
                    <a:pt x="258874" y="0"/>
                  </a:lnTo>
                  <a:lnTo>
                    <a:pt x="25887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5887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55832" y="3992059"/>
            <a:ext cx="644552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10000" kern="1500" spc="7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CUENTA PÚBLICA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47811" y="3452102"/>
            <a:ext cx="5714291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</a:pPr>
            <a:r>
              <a:rPr lang="en-US" sz="2099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HOSPITAL SAN JOSÉ DE CASABLANCA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858627" y="9340566"/>
            <a:ext cx="2914262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599"/>
              </a:lnSpc>
            </a:pPr>
            <a:r>
              <a:rPr lang="en-US" sz="1599" b="1" spc="883" dirty="0">
                <a:solidFill>
                  <a:schemeClr val="tx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DIRECTOR (S)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841695" y="8864209"/>
            <a:ext cx="2649800" cy="264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99"/>
              </a:lnSpc>
            </a:pPr>
            <a:r>
              <a:rPr lang="en-US" sz="2400" spc="-39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Juan Correa Peña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E63D7E9B-48AA-2BAB-C6E6-945E00E293AA}"/>
              </a:ext>
            </a:extLst>
          </p:cNvPr>
          <p:cNvSpPr txBox="1"/>
          <p:nvPr/>
        </p:nvSpPr>
        <p:spPr>
          <a:xfrm>
            <a:off x="10175574" y="5142620"/>
            <a:ext cx="6932557" cy="1561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553"/>
              </a:lnSpc>
            </a:pPr>
            <a:r>
              <a:rPr lang="en-US" sz="1660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2026</a:t>
            </a:r>
            <a:endParaRPr lang="en-US" sz="19900" dirty="0">
              <a:solidFill>
                <a:srgbClr val="FFFFFF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E8513C9B-52ED-DB3F-22B7-7F7B9F444F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242" y="630665"/>
            <a:ext cx="2754710" cy="101085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E7D1FA0B-C8EA-8437-271B-A8C47030DA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921" y="683252"/>
            <a:ext cx="1201831" cy="106303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1C283209-B5F2-51DB-B915-A94B273940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534" y="751419"/>
            <a:ext cx="2323083" cy="873726"/>
          </a:xfrm>
          <a:prstGeom prst="rect">
            <a:avLst/>
          </a:prstGeom>
          <a:solidFill>
            <a:schemeClr val="accent1"/>
          </a:solidFill>
          <a:ln w="76200">
            <a:solidFill>
              <a:srgbClr val="4F81B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A69AC-AE55-9E2D-CC5B-AB88E6842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7EA3C6C-870D-74FE-A44E-2ED38FDD7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3027DC63-C149-E795-6463-DE2E2009D226}"/>
              </a:ext>
            </a:extLst>
          </p:cNvPr>
          <p:cNvSpPr txBox="1"/>
          <p:nvPr/>
        </p:nvSpPr>
        <p:spPr>
          <a:xfrm>
            <a:off x="8683190" y="3765828"/>
            <a:ext cx="4629121" cy="1261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5400" dirty="0">
                <a:solidFill>
                  <a:schemeClr val="tx2"/>
                </a:solidFill>
                <a:latin typeface="League Spartan" panose="020B0604020202020204" charset="0"/>
              </a:rPr>
              <a:t>CENTRAL DE</a:t>
            </a:r>
            <a:br>
              <a:rPr lang="es-CL" sz="5400" dirty="0">
                <a:solidFill>
                  <a:schemeClr val="tx2"/>
                </a:solidFill>
                <a:latin typeface="League Spartan" panose="020B0604020202020204" charset="0"/>
              </a:rPr>
            </a:br>
            <a:endParaRPr lang="es-CL" sz="28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0AA6542-229C-D859-4FC1-9D761A200A88}"/>
              </a:ext>
            </a:extLst>
          </p:cNvPr>
          <p:cNvSpPr/>
          <p:nvPr/>
        </p:nvSpPr>
        <p:spPr>
          <a:xfrm>
            <a:off x="8600069" y="5502127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C175D28E-40DF-FF79-2E25-858846EDFEB7}"/>
              </a:ext>
            </a:extLst>
          </p:cNvPr>
          <p:cNvSpPr/>
          <p:nvPr/>
        </p:nvSpPr>
        <p:spPr>
          <a:xfrm flipV="1">
            <a:off x="9909779" y="5502122"/>
            <a:ext cx="3196621" cy="3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86BF5FFB-2990-00B5-23CA-1F79252AF439}"/>
              </a:ext>
            </a:extLst>
          </p:cNvPr>
          <p:cNvGrpSpPr/>
          <p:nvPr/>
        </p:nvGrpSpPr>
        <p:grpSpPr>
          <a:xfrm>
            <a:off x="13312311" y="3721268"/>
            <a:ext cx="1600514" cy="1753156"/>
            <a:chOff x="0" y="0"/>
            <a:chExt cx="258874" cy="342852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D3F42FC6-5007-AEAF-99DB-07E2B3481161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id="{769B95A8-4F04-FB3E-6431-CB685A5AED9A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F2C01830-8C2D-63FE-25CE-8DE59559F2F5}"/>
              </a:ext>
            </a:extLst>
          </p:cNvPr>
          <p:cNvGrpSpPr/>
          <p:nvPr/>
        </p:nvGrpSpPr>
        <p:grpSpPr>
          <a:xfrm>
            <a:off x="994379" y="3716334"/>
            <a:ext cx="7451376" cy="1785789"/>
            <a:chOff x="0" y="0"/>
            <a:chExt cx="1035124" cy="34285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938DC9D4-48E9-C1F1-B690-4178E315128D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7F5C8B34-9036-B394-5919-938222ADA4C8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C201AA72-CD34-470B-4179-B10948CD3F95}"/>
              </a:ext>
            </a:extLst>
          </p:cNvPr>
          <p:cNvGrpSpPr/>
          <p:nvPr/>
        </p:nvGrpSpPr>
        <p:grpSpPr>
          <a:xfrm>
            <a:off x="15257259" y="3721268"/>
            <a:ext cx="3069631" cy="1753156"/>
            <a:chOff x="0" y="0"/>
            <a:chExt cx="1035124" cy="722776"/>
          </a:xfrm>
          <a:solidFill>
            <a:schemeClr val="tx2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EF7B606-AD6C-DBC7-D89C-25903E1D62EE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B4CA1479-AFE4-23F0-0766-16ECDCAFE960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44712931-530B-EB61-7957-1130C4448F54}"/>
              </a:ext>
            </a:extLst>
          </p:cNvPr>
          <p:cNvSpPr txBox="1"/>
          <p:nvPr/>
        </p:nvSpPr>
        <p:spPr>
          <a:xfrm>
            <a:off x="8643968" y="4597846"/>
            <a:ext cx="63674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ALIMENTACIÓN</a:t>
            </a:r>
            <a:endParaRPr lang="es-CL" sz="4000" dirty="0"/>
          </a:p>
        </p:txBody>
      </p:sp>
    </p:spTree>
    <p:extLst>
      <p:ext uri="{BB962C8B-B14F-4D97-AF65-F5344CB8AC3E}">
        <p14:creationId xmlns:p14="http://schemas.microsoft.com/office/powerpoint/2010/main" val="400864195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C0E3B-C799-D845-ECC7-05AA2E8C9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6A57DA3D-6773-415B-AF98-7EC6D1C6B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880"/>
            <a:ext cx="18287336" cy="10285240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92B2BA7E-3A0D-9EDA-4671-1581D20EE30B}"/>
              </a:ext>
            </a:extLst>
          </p:cNvPr>
          <p:cNvSpPr/>
          <p:nvPr/>
        </p:nvSpPr>
        <p:spPr>
          <a:xfrm>
            <a:off x="1919159" y="1167012"/>
            <a:ext cx="4518299" cy="17134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BOSQUE MIYAWAKI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A3865B3-7B40-055C-0CDC-D3203F20E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4" r="41676"/>
          <a:stretch>
            <a:fillRect/>
          </a:stretch>
        </p:blipFill>
        <p:spPr>
          <a:xfrm>
            <a:off x="8983114" y="3638550"/>
            <a:ext cx="1851402" cy="4933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B1FCCA-7800-E37A-D660-CF0852A4A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2" r="45382"/>
          <a:stretch>
            <a:fillRect/>
          </a:stretch>
        </p:blipFill>
        <p:spPr>
          <a:xfrm>
            <a:off x="6629480" y="2257443"/>
            <a:ext cx="2006507" cy="4774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638B586-253B-E6BD-F2BE-487302CFD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0" r="15000"/>
          <a:stretch>
            <a:fillRect/>
          </a:stretch>
        </p:blipFill>
        <p:spPr>
          <a:xfrm>
            <a:off x="11068163" y="2257443"/>
            <a:ext cx="2006507" cy="4774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4B61855-6F7A-AFF5-00CF-2546FD88E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r="57000"/>
          <a:stretch>
            <a:fillRect/>
          </a:stretch>
        </p:blipFill>
        <p:spPr>
          <a:xfrm>
            <a:off x="13342073" y="3257550"/>
            <a:ext cx="1961620" cy="4483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8000" dist="5000" dir="5400000" sy="-100000" algn="bl" rotWithShape="0"/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47ED6C26-35C6-0EBB-BC17-EF93A4FCAE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5" t="-228" r="36106" b="228"/>
          <a:stretch>
            <a:fillRect/>
          </a:stretch>
        </p:blipFill>
        <p:spPr>
          <a:xfrm>
            <a:off x="15571096" y="2135820"/>
            <a:ext cx="1969191" cy="4774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5675833A-4676-8520-61F9-22A854EF7E6A}"/>
              </a:ext>
            </a:extLst>
          </p:cNvPr>
          <p:cNvSpPr txBox="1"/>
          <p:nvPr/>
        </p:nvSpPr>
        <p:spPr>
          <a:xfrm>
            <a:off x="1881059" y="2961495"/>
            <a:ext cx="416997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El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21 de junio de 2025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 se realizó la plantación de un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bosque nativo de 10 m²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 mediante el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método Miyawaki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, junto al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Jardín Infantil Papelucho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, la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Coordinadora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, el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Comité de Participación Social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 y el </a:t>
            </a: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Comité de Medio Ambiente del HSJC</a:t>
            </a:r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, promoviendo la biodiversidad y el compromiso con la sostenibilidad.</a:t>
            </a:r>
          </a:p>
        </p:txBody>
      </p:sp>
    </p:spTree>
    <p:extLst>
      <p:ext uri="{BB962C8B-B14F-4D97-AF65-F5344CB8AC3E}">
        <p14:creationId xmlns:p14="http://schemas.microsoft.com/office/powerpoint/2010/main" val="316855080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CFAB3-9D41-B8D1-141C-D6AE27759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5B8CCAC-4C32-676F-EA72-0A3332AEC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B8DBAA2-03AB-7C2B-74CA-96FE4B8B8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213" y="1589893"/>
            <a:ext cx="2628937" cy="266285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1659A83-506C-C201-1229-E65778F015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433" r="49994"/>
          <a:stretch>
            <a:fillRect/>
          </a:stretch>
        </p:blipFill>
        <p:spPr>
          <a:xfrm>
            <a:off x="5826007" y="5242045"/>
            <a:ext cx="1737765" cy="3074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7B385D0-03F5-B992-2778-8517DA72BA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57" r="52100"/>
          <a:stretch>
            <a:fillRect/>
          </a:stretch>
        </p:blipFill>
        <p:spPr>
          <a:xfrm>
            <a:off x="9717907" y="5242045"/>
            <a:ext cx="1737765" cy="3121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BEA55AC-5A8A-A2F0-F56A-F70F258F3A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994" r="12433"/>
          <a:stretch>
            <a:fillRect/>
          </a:stretch>
        </p:blipFill>
        <p:spPr>
          <a:xfrm>
            <a:off x="7801702" y="5928441"/>
            <a:ext cx="1737765" cy="3074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F8E0D09-DE04-85D8-9319-E3985596FD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934" r="15109"/>
          <a:stretch>
            <a:fillRect/>
          </a:stretch>
        </p:blipFill>
        <p:spPr>
          <a:xfrm>
            <a:off x="11634112" y="5916057"/>
            <a:ext cx="1551847" cy="3065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07AD485D-D92D-E15A-8CA5-F9D541DD6F6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076" r="51303" b="20168"/>
          <a:stretch>
            <a:fillRect/>
          </a:stretch>
        </p:blipFill>
        <p:spPr>
          <a:xfrm>
            <a:off x="13364399" y="5175120"/>
            <a:ext cx="1540476" cy="3121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25E30F38-EBBF-48A0-7E96-ABF0CDD63C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046" r="24005"/>
          <a:stretch>
            <a:fillRect/>
          </a:stretch>
        </p:blipFill>
        <p:spPr>
          <a:xfrm>
            <a:off x="15083315" y="5916057"/>
            <a:ext cx="1540476" cy="3107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grpSp>
        <p:nvGrpSpPr>
          <p:cNvPr id="71" name="Grupo 70">
            <a:extLst>
              <a:ext uri="{FF2B5EF4-FFF2-40B4-BE49-F238E27FC236}">
                <a16:creationId xmlns:a16="http://schemas.microsoft.com/office/drawing/2014/main" id="{0823F7ED-5B9E-A982-EB13-F5FAA0ACFB1F}"/>
              </a:ext>
            </a:extLst>
          </p:cNvPr>
          <p:cNvGrpSpPr/>
          <p:nvPr/>
        </p:nvGrpSpPr>
        <p:grpSpPr>
          <a:xfrm>
            <a:off x="5639263" y="1185241"/>
            <a:ext cx="11669661" cy="3361838"/>
            <a:chOff x="1959920" y="927452"/>
            <a:chExt cx="11669661" cy="3361838"/>
          </a:xfrm>
        </p:grpSpPr>
        <p:sp>
          <p:nvSpPr>
            <p:cNvPr id="42" name="Shape 2">
              <a:extLst>
                <a:ext uri="{FF2B5EF4-FFF2-40B4-BE49-F238E27FC236}">
                  <a16:creationId xmlns:a16="http://schemas.microsoft.com/office/drawing/2014/main" id="{22D80D53-4AA5-37F5-7205-DED116D5FBC7}"/>
                </a:ext>
              </a:extLst>
            </p:cNvPr>
            <p:cNvSpPr/>
            <p:nvPr/>
          </p:nvSpPr>
          <p:spPr>
            <a:xfrm>
              <a:off x="6038564" y="927452"/>
              <a:ext cx="3468005" cy="3361838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44" name="Shape 3">
              <a:extLst>
                <a:ext uri="{FF2B5EF4-FFF2-40B4-BE49-F238E27FC236}">
                  <a16:creationId xmlns:a16="http://schemas.microsoft.com/office/drawing/2014/main" id="{7AA31FC2-91A2-48B0-B831-F1C77181F6EA}"/>
                </a:ext>
              </a:extLst>
            </p:cNvPr>
            <p:cNvSpPr/>
            <p:nvPr/>
          </p:nvSpPr>
          <p:spPr>
            <a:xfrm>
              <a:off x="6009326" y="927452"/>
              <a:ext cx="3526480" cy="180034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46" name="Text 4">
              <a:extLst>
                <a:ext uri="{FF2B5EF4-FFF2-40B4-BE49-F238E27FC236}">
                  <a16:creationId xmlns:a16="http://schemas.microsoft.com/office/drawing/2014/main" id="{F3987917-47D7-C18E-D372-1103161A8E92}"/>
                </a:ext>
              </a:extLst>
            </p:cNvPr>
            <p:cNvSpPr/>
            <p:nvPr/>
          </p:nvSpPr>
          <p:spPr>
            <a:xfrm>
              <a:off x="6138701" y="1571099"/>
              <a:ext cx="3267727" cy="67512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ACOMPAÑAMIENTO ESPIRITUAL</a:t>
              </a:r>
              <a:endParaRPr lang="en-US" sz="2600" dirty="0">
                <a:solidFill>
                  <a:schemeClr val="tx2"/>
                </a:solidFill>
              </a:endParaRPr>
            </a:p>
          </p:txBody>
        </p:sp>
        <p:sp>
          <p:nvSpPr>
            <p:cNvPr id="48" name="Text 5">
              <a:extLst>
                <a:ext uri="{FF2B5EF4-FFF2-40B4-BE49-F238E27FC236}">
                  <a16:creationId xmlns:a16="http://schemas.microsoft.com/office/drawing/2014/main" id="{3FD2B2D3-3D92-0F3F-8547-297764B9A677}"/>
                </a:ext>
              </a:extLst>
            </p:cNvPr>
            <p:cNvSpPr/>
            <p:nvPr/>
          </p:nvSpPr>
          <p:spPr>
            <a:xfrm>
              <a:off x="6278350" y="2361568"/>
              <a:ext cx="2988430" cy="11007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54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100%</a:t>
              </a:r>
              <a:endParaRPr lang="en-US" sz="5400" dirty="0"/>
            </a:p>
          </p:txBody>
        </p:sp>
        <p:sp>
          <p:nvSpPr>
            <p:cNvPr id="50" name="Text 6">
              <a:extLst>
                <a:ext uri="{FF2B5EF4-FFF2-40B4-BE49-F238E27FC236}">
                  <a16:creationId xmlns:a16="http://schemas.microsoft.com/office/drawing/2014/main" id="{E5096D16-F29B-94F3-AA09-A5FDC9A64CF9}"/>
                </a:ext>
              </a:extLst>
            </p:cNvPr>
            <p:cNvSpPr/>
            <p:nvPr/>
          </p:nvSpPr>
          <p:spPr>
            <a:xfrm>
              <a:off x="6582992" y="3503523"/>
              <a:ext cx="2297745" cy="40721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PARA USUARIOS</a:t>
              </a:r>
              <a:endParaRPr lang="en-US" sz="2400" dirty="0"/>
            </a:p>
          </p:txBody>
        </p:sp>
        <p:sp>
          <p:nvSpPr>
            <p:cNvPr id="52" name="Shape 2">
              <a:extLst>
                <a:ext uri="{FF2B5EF4-FFF2-40B4-BE49-F238E27FC236}">
                  <a16:creationId xmlns:a16="http://schemas.microsoft.com/office/drawing/2014/main" id="{1BBD3AE8-A3DF-EB1B-A404-0306E9820D5D}"/>
                </a:ext>
              </a:extLst>
            </p:cNvPr>
            <p:cNvSpPr/>
            <p:nvPr/>
          </p:nvSpPr>
          <p:spPr>
            <a:xfrm>
              <a:off x="10132339" y="927452"/>
              <a:ext cx="3468005" cy="3361838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54" name="Shape 3">
              <a:extLst>
                <a:ext uri="{FF2B5EF4-FFF2-40B4-BE49-F238E27FC236}">
                  <a16:creationId xmlns:a16="http://schemas.microsoft.com/office/drawing/2014/main" id="{77D62980-0DE6-B1E6-8BCC-4A7F94861449}"/>
                </a:ext>
              </a:extLst>
            </p:cNvPr>
            <p:cNvSpPr/>
            <p:nvPr/>
          </p:nvSpPr>
          <p:spPr>
            <a:xfrm>
              <a:off x="10103101" y="927452"/>
              <a:ext cx="3526480" cy="180034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56" name="Text 4">
              <a:extLst>
                <a:ext uri="{FF2B5EF4-FFF2-40B4-BE49-F238E27FC236}">
                  <a16:creationId xmlns:a16="http://schemas.microsoft.com/office/drawing/2014/main" id="{6389BD73-8A68-96AF-1F36-7E33666BFFD7}"/>
                </a:ext>
              </a:extLst>
            </p:cNvPr>
            <p:cNvSpPr/>
            <p:nvPr/>
          </p:nvSpPr>
          <p:spPr>
            <a:xfrm>
              <a:off x="10232477" y="1472743"/>
              <a:ext cx="3267727" cy="67512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13 MEDIDAS</a:t>
              </a:r>
              <a:endParaRPr lang="en-US" sz="2600" dirty="0">
                <a:solidFill>
                  <a:schemeClr val="tx2"/>
                </a:solidFill>
              </a:endParaRPr>
            </a:p>
          </p:txBody>
        </p:sp>
        <p:sp>
          <p:nvSpPr>
            <p:cNvPr id="58" name="Text 5">
              <a:extLst>
                <a:ext uri="{FF2B5EF4-FFF2-40B4-BE49-F238E27FC236}">
                  <a16:creationId xmlns:a16="http://schemas.microsoft.com/office/drawing/2014/main" id="{05122563-090C-C810-6F49-2D6497E6E182}"/>
                </a:ext>
              </a:extLst>
            </p:cNvPr>
            <p:cNvSpPr/>
            <p:nvPr/>
          </p:nvSpPr>
          <p:spPr>
            <a:xfrm>
              <a:off x="10491396" y="2153684"/>
              <a:ext cx="2780855" cy="8166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54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100%</a:t>
              </a:r>
              <a:endParaRPr lang="en-US" sz="5400" dirty="0"/>
            </a:p>
          </p:txBody>
        </p:sp>
        <p:sp>
          <p:nvSpPr>
            <p:cNvPr id="60" name="Text 6">
              <a:extLst>
                <a:ext uri="{FF2B5EF4-FFF2-40B4-BE49-F238E27FC236}">
                  <a16:creationId xmlns:a16="http://schemas.microsoft.com/office/drawing/2014/main" id="{2F1AB3D9-9660-63CC-2C38-15EC4511C8D4}"/>
                </a:ext>
              </a:extLst>
            </p:cNvPr>
            <p:cNvSpPr/>
            <p:nvPr/>
          </p:nvSpPr>
          <p:spPr>
            <a:xfrm>
              <a:off x="10670478" y="3372267"/>
              <a:ext cx="2321399" cy="5093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CUMPLIMIENTO DE H.A</a:t>
              </a:r>
              <a:endParaRPr lang="en-US" sz="2400" dirty="0"/>
            </a:p>
          </p:txBody>
        </p:sp>
        <p:sp>
          <p:nvSpPr>
            <p:cNvPr id="62" name="Shape 2">
              <a:extLst>
                <a:ext uri="{FF2B5EF4-FFF2-40B4-BE49-F238E27FC236}">
                  <a16:creationId xmlns:a16="http://schemas.microsoft.com/office/drawing/2014/main" id="{C6D78A2E-D8E7-1564-0100-3AB983BB51A8}"/>
                </a:ext>
              </a:extLst>
            </p:cNvPr>
            <p:cNvSpPr/>
            <p:nvPr/>
          </p:nvSpPr>
          <p:spPr>
            <a:xfrm>
              <a:off x="1989158" y="927452"/>
              <a:ext cx="3468005" cy="3361838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64" name="Shape 3">
              <a:extLst>
                <a:ext uri="{FF2B5EF4-FFF2-40B4-BE49-F238E27FC236}">
                  <a16:creationId xmlns:a16="http://schemas.microsoft.com/office/drawing/2014/main" id="{02335004-C632-BC69-A27E-082A9E2C2C91}"/>
                </a:ext>
              </a:extLst>
            </p:cNvPr>
            <p:cNvSpPr/>
            <p:nvPr/>
          </p:nvSpPr>
          <p:spPr>
            <a:xfrm>
              <a:off x="1959920" y="927452"/>
              <a:ext cx="3526480" cy="180034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66" name="Text 4">
              <a:extLst>
                <a:ext uri="{FF2B5EF4-FFF2-40B4-BE49-F238E27FC236}">
                  <a16:creationId xmlns:a16="http://schemas.microsoft.com/office/drawing/2014/main" id="{C0940694-EA2C-2765-0FE2-3FEB387623E8}"/>
                </a:ext>
              </a:extLst>
            </p:cNvPr>
            <p:cNvSpPr/>
            <p:nvPr/>
          </p:nvSpPr>
          <p:spPr>
            <a:xfrm>
              <a:off x="2089296" y="1332104"/>
              <a:ext cx="3267727" cy="67512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CONTAMOS CON</a:t>
              </a:r>
              <a:endParaRPr lang="en-US" sz="2600" dirty="0">
                <a:solidFill>
                  <a:schemeClr val="tx2"/>
                </a:solidFill>
              </a:endParaRPr>
            </a:p>
          </p:txBody>
        </p:sp>
        <p:sp>
          <p:nvSpPr>
            <p:cNvPr id="68" name="Text 5">
              <a:extLst>
                <a:ext uri="{FF2B5EF4-FFF2-40B4-BE49-F238E27FC236}">
                  <a16:creationId xmlns:a16="http://schemas.microsoft.com/office/drawing/2014/main" id="{35C4B686-B65F-F143-8E2D-149CBC0786C1}"/>
                </a:ext>
              </a:extLst>
            </p:cNvPr>
            <p:cNvSpPr/>
            <p:nvPr/>
          </p:nvSpPr>
          <p:spPr>
            <a:xfrm>
              <a:off x="2228944" y="2011654"/>
              <a:ext cx="2988430" cy="11007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54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12 camas</a:t>
              </a:r>
              <a:endParaRPr lang="en-US" sz="5400" dirty="0"/>
            </a:p>
          </p:txBody>
        </p:sp>
        <p:sp>
          <p:nvSpPr>
            <p:cNvPr id="70" name="Text 6">
              <a:extLst>
                <a:ext uri="{FF2B5EF4-FFF2-40B4-BE49-F238E27FC236}">
                  <a16:creationId xmlns:a16="http://schemas.microsoft.com/office/drawing/2014/main" id="{1A54B30D-720F-5241-073E-5D71B595EBCD}"/>
                </a:ext>
              </a:extLst>
            </p:cNvPr>
            <p:cNvSpPr/>
            <p:nvPr/>
          </p:nvSpPr>
          <p:spPr>
            <a:xfrm>
              <a:off x="2533776" y="3328762"/>
              <a:ext cx="2297745" cy="40721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PARA USUARIOS</a:t>
              </a:r>
              <a:endParaRPr lang="en-US" sz="2400" dirty="0"/>
            </a:p>
          </p:txBody>
        </p:sp>
      </p:grpSp>
      <p:sp>
        <p:nvSpPr>
          <p:cNvPr id="73" name="Rectangle 1">
            <a:extLst>
              <a:ext uri="{FF2B5EF4-FFF2-40B4-BE49-F238E27FC236}">
                <a16:creationId xmlns:a16="http://schemas.microsoft.com/office/drawing/2014/main" id="{2DEA24B3-A50B-E95E-32B8-FCAE99338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489" y="5077204"/>
            <a:ext cx="3817272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defTabSz="1828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4800" b="1" dirty="0">
                <a:solidFill>
                  <a:schemeClr val="tx2"/>
                </a:solidFill>
                <a:latin typeface="League Spartan" panose="020B0604020202020204" charset="0"/>
              </a:rPr>
              <a:t>HOSPITAL AMIGO 2025</a:t>
            </a:r>
          </a:p>
        </p:txBody>
      </p:sp>
    </p:spTree>
    <p:extLst>
      <p:ext uri="{BB962C8B-B14F-4D97-AF65-F5344CB8AC3E}">
        <p14:creationId xmlns:p14="http://schemas.microsoft.com/office/powerpoint/2010/main" val="230996665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A60D1-74E8-E93A-17E6-B327B0DF4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B9455F52-A8CD-3DA4-775E-7920B43A0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5" name="Text 0">
            <a:extLst>
              <a:ext uri="{FF2B5EF4-FFF2-40B4-BE49-F238E27FC236}">
                <a16:creationId xmlns:a16="http://schemas.microsoft.com/office/drawing/2014/main" id="{145203DE-2BB5-E5F2-FB8B-EAE9FB9DD42F}"/>
              </a:ext>
            </a:extLst>
          </p:cNvPr>
          <p:cNvSpPr/>
          <p:nvPr/>
        </p:nvSpPr>
        <p:spPr>
          <a:xfrm>
            <a:off x="1747264" y="833258"/>
            <a:ext cx="7416789" cy="8587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PROYECTOS</a:t>
            </a:r>
            <a:r>
              <a:rPr lang="en-US" sz="4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FUTUROS</a:t>
            </a:r>
            <a:endParaRPr lang="en-US" sz="4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26" name="Google Shape;148;p24">
            <a:extLst>
              <a:ext uri="{FF2B5EF4-FFF2-40B4-BE49-F238E27FC236}">
                <a16:creationId xmlns:a16="http://schemas.microsoft.com/office/drawing/2014/main" id="{2A1031FB-2B9A-4DA2-1803-E2461160D4FD}"/>
              </a:ext>
            </a:extLst>
          </p:cNvPr>
          <p:cNvSpPr txBox="1">
            <a:spLocks/>
          </p:cNvSpPr>
          <p:nvPr/>
        </p:nvSpPr>
        <p:spPr>
          <a:xfrm flipH="1">
            <a:off x="2133600" y="450566"/>
            <a:ext cx="4890210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endParaRPr lang="es-ES" sz="5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57AEBF26-A84A-43EC-5A56-C784042A8B2D}"/>
              </a:ext>
            </a:extLst>
          </p:cNvPr>
          <p:cNvSpPr/>
          <p:nvPr/>
        </p:nvSpPr>
        <p:spPr>
          <a:xfrm>
            <a:off x="1785364" y="1554659"/>
            <a:ext cx="918210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Paneles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solares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para Unidad de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Urgencias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AF386B-2C1E-5CED-F1A2-B1B57929D5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13" r="54136"/>
          <a:stretch>
            <a:fillRect/>
          </a:stretch>
        </p:blipFill>
        <p:spPr>
          <a:xfrm>
            <a:off x="9419152" y="4070956"/>
            <a:ext cx="7121584" cy="4597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692ADA4B-968C-6732-6040-EAC3C2D57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633020"/>
              </p:ext>
            </p:extLst>
          </p:nvPr>
        </p:nvGraphicFramePr>
        <p:xfrm>
          <a:off x="1747263" y="3091524"/>
          <a:ext cx="6863337" cy="5404776"/>
        </p:xfrm>
        <a:graphic>
          <a:graphicData uri="http://schemas.openxmlformats.org/drawingml/2006/table">
            <a:tbl>
              <a:tblPr/>
              <a:tblGrid>
                <a:gridCol w="4806736">
                  <a:extLst>
                    <a:ext uri="{9D8B030D-6E8A-4147-A177-3AD203B41FA5}">
                      <a16:colId xmlns:a16="http://schemas.microsoft.com/office/drawing/2014/main" val="2263290922"/>
                    </a:ext>
                  </a:extLst>
                </a:gridCol>
                <a:gridCol w="2056601">
                  <a:extLst>
                    <a:ext uri="{9D8B030D-6E8A-4147-A177-3AD203B41FA5}">
                      <a16:colId xmlns:a16="http://schemas.microsoft.com/office/drawing/2014/main" val="2399124724"/>
                    </a:ext>
                  </a:extLst>
                </a:gridCol>
              </a:tblGrid>
              <a:tr h="1935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3600" b="1" dirty="0">
                          <a:latin typeface="+mn-lt"/>
                        </a:rPr>
                        <a:t>Indicador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3600" b="1" dirty="0">
                          <a:latin typeface="+mn-lt"/>
                        </a:rPr>
                        <a:t>Valor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811116"/>
                  </a:ext>
                </a:extLst>
              </a:tr>
              <a:tr h="14889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800" dirty="0"/>
                        <a:t>Potencia del sistema fotovoltaico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800" dirty="0"/>
                        <a:t>70 </a:t>
                      </a:r>
                      <a:r>
                        <a:rPr lang="es-CL" sz="2800" dirty="0" err="1"/>
                        <a:t>kWp</a:t>
                      </a:r>
                      <a:endParaRPr lang="es-CL" sz="2800" dirty="0"/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500169"/>
                  </a:ext>
                </a:extLst>
              </a:tr>
              <a:tr h="9903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800" dirty="0"/>
                        <a:t>Costo de inversión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800" dirty="0"/>
                        <a:t>$94.443.083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355680"/>
                  </a:ext>
                </a:extLst>
              </a:tr>
              <a:tr h="9903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800" dirty="0"/>
                        <a:t>Ahorro anual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800" dirty="0"/>
                        <a:t>$14.255.955</a:t>
                      </a:r>
                    </a:p>
                  </a:txBody>
                  <a:tcPr marL="82290" marR="82290" marT="41145" marB="41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637671"/>
                  </a:ext>
                </a:extLst>
              </a:tr>
            </a:tbl>
          </a:graphicData>
        </a:graphic>
      </p:graphicFrame>
      <p:sp>
        <p:nvSpPr>
          <p:cNvPr id="4" name="Text 1">
            <a:extLst>
              <a:ext uri="{FF2B5EF4-FFF2-40B4-BE49-F238E27FC236}">
                <a16:creationId xmlns:a16="http://schemas.microsoft.com/office/drawing/2014/main" id="{C01EE83A-0340-248A-E147-784B3561E9D6}"/>
              </a:ext>
            </a:extLst>
          </p:cNvPr>
          <p:cNvSpPr/>
          <p:nvPr/>
        </p:nvSpPr>
        <p:spPr>
          <a:xfrm>
            <a:off x="9677400" y="3091524"/>
            <a:ext cx="624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VISTA SIMULACIÓN</a:t>
            </a:r>
            <a:endParaRPr lang="en-US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6449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B5D64-C14D-D340-9395-75A30AF18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4C021265-8FED-44B2-AD63-25F3BE65B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0"/>
            <a:ext cx="18287336" cy="10285240"/>
          </a:xfrm>
          <a:prstGeom prst="rect">
            <a:avLst/>
          </a:prstGeom>
        </p:spPr>
      </p:pic>
      <p:grpSp>
        <p:nvGrpSpPr>
          <p:cNvPr id="9" name="Group 9">
            <a:extLst>
              <a:ext uri="{FF2B5EF4-FFF2-40B4-BE49-F238E27FC236}">
                <a16:creationId xmlns:a16="http://schemas.microsoft.com/office/drawing/2014/main" id="{D1AB0E7A-8679-1FCD-AA29-5E1BFAEF387C}"/>
              </a:ext>
            </a:extLst>
          </p:cNvPr>
          <p:cNvGrpSpPr/>
          <p:nvPr/>
        </p:nvGrpSpPr>
        <p:grpSpPr>
          <a:xfrm>
            <a:off x="12091738" y="4598071"/>
            <a:ext cx="6172199" cy="1114495"/>
            <a:chOff x="0" y="0"/>
            <a:chExt cx="1035124" cy="722776"/>
          </a:xfrm>
          <a:solidFill>
            <a:schemeClr val="tx2"/>
          </a:solidFill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ED5D496-579F-6AC0-1B0D-FB4826AFBD3E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FB53AFB-C2A3-C8AF-9C64-317BA95897A9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 sz="1400">
                <a:solidFill>
                  <a:schemeClr val="tx2"/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C62B10F-3C6E-BE16-D921-25F45018FF54}"/>
              </a:ext>
            </a:extLst>
          </p:cNvPr>
          <p:cNvGrpSpPr/>
          <p:nvPr/>
        </p:nvGrpSpPr>
        <p:grpSpPr>
          <a:xfrm>
            <a:off x="10796338" y="4598071"/>
            <a:ext cx="990600" cy="1095438"/>
            <a:chOff x="0" y="0"/>
            <a:chExt cx="258874" cy="722776"/>
          </a:xfrm>
          <a:solidFill>
            <a:schemeClr val="accent1"/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267AB5D-AE7B-2BEB-517D-D52F98971CD5}"/>
                </a:ext>
              </a:extLst>
            </p:cNvPr>
            <p:cNvSpPr/>
            <p:nvPr/>
          </p:nvSpPr>
          <p:spPr>
            <a:xfrm>
              <a:off x="0" y="0"/>
              <a:ext cx="258874" cy="722776"/>
            </a:xfrm>
            <a:custGeom>
              <a:avLst/>
              <a:gdLst/>
              <a:ahLst/>
              <a:cxnLst/>
              <a:rect l="l" t="t" r="r" b="b"/>
              <a:pathLst>
                <a:path w="258874" h="722776">
                  <a:moveTo>
                    <a:pt x="0" y="0"/>
                  </a:moveTo>
                  <a:lnTo>
                    <a:pt x="258874" y="0"/>
                  </a:lnTo>
                  <a:lnTo>
                    <a:pt x="25887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408F0E97-125A-EB96-5FA0-CE193AEAD7EA}"/>
                </a:ext>
              </a:extLst>
            </p:cNvPr>
            <p:cNvSpPr txBox="1"/>
            <p:nvPr/>
          </p:nvSpPr>
          <p:spPr>
            <a:xfrm>
              <a:off x="0" y="-38100"/>
              <a:ext cx="25887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41B9F55F-3B61-5A86-C66E-FE820D06FF3F}"/>
              </a:ext>
            </a:extLst>
          </p:cNvPr>
          <p:cNvSpPr txBox="1"/>
          <p:nvPr/>
        </p:nvSpPr>
        <p:spPr>
          <a:xfrm>
            <a:off x="4198418" y="4556187"/>
            <a:ext cx="644552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10000" kern="1500" spc="70" dirty="0">
                <a:solidFill>
                  <a:schemeClr val="tx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GRACIAS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BAB6D0A3-D444-EAFB-2245-C0728E7E9CBC}"/>
              </a:ext>
            </a:extLst>
          </p:cNvPr>
          <p:cNvGrpSpPr/>
          <p:nvPr/>
        </p:nvGrpSpPr>
        <p:grpSpPr>
          <a:xfrm>
            <a:off x="1064192" y="4643527"/>
            <a:ext cx="2969794" cy="1114495"/>
            <a:chOff x="0" y="0"/>
            <a:chExt cx="1035124" cy="722776"/>
          </a:xfrm>
          <a:solidFill>
            <a:schemeClr val="tx2"/>
          </a:solidFill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2D4FC1B6-610C-3C79-377E-7F6D3EED25B9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3BAE84C-42CA-E543-164A-9B0CACABCD4A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 sz="14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9346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44C0E-6727-5DB7-5F90-8A5541ABB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09C1395-8B6E-291D-F9D7-F964E42E4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159B8E2-56F7-4A4D-5781-B8841FE82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55" t="14550" r="14088"/>
          <a:stretch>
            <a:fillRect/>
          </a:stretch>
        </p:blipFill>
        <p:spPr>
          <a:xfrm flipH="1">
            <a:off x="5812953" y="3108158"/>
            <a:ext cx="2012796" cy="5277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0C2F896-2678-0E07-9838-4F52D9B7D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5" t="7222" b="7328"/>
          <a:stretch>
            <a:fillRect/>
          </a:stretch>
        </p:blipFill>
        <p:spPr>
          <a:xfrm flipH="1">
            <a:off x="8351489" y="1809224"/>
            <a:ext cx="2224368" cy="52770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EE6E82A-ED50-860E-BFCF-4D052DD42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5" t="7223" r="26296" b="8519"/>
          <a:stretch>
            <a:fillRect/>
          </a:stretch>
        </p:blipFill>
        <p:spPr>
          <a:xfrm flipH="1">
            <a:off x="10888945" y="3196233"/>
            <a:ext cx="1967051" cy="5203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C3A2AA6-25B2-A854-2FBE-64700C178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8" t="7222" r="15432" b="7222"/>
          <a:stretch>
            <a:fillRect/>
          </a:stretch>
        </p:blipFill>
        <p:spPr>
          <a:xfrm>
            <a:off x="13155784" y="1772250"/>
            <a:ext cx="2177460" cy="5350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0E458AC-1746-CE1F-A059-89298DACFB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6" t="14445" r="45062"/>
          <a:stretch>
            <a:fillRect/>
          </a:stretch>
        </p:blipFill>
        <p:spPr>
          <a:xfrm flipH="1">
            <a:off x="15621000" y="3086100"/>
            <a:ext cx="2104287" cy="5283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6837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1A282-FD73-1CBF-BA73-29B6172D0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E693AE-F8F3-B263-5268-CC75D595F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4A15D498-16F9-847E-4F88-DC772342D4C8}"/>
              </a:ext>
            </a:extLst>
          </p:cNvPr>
          <p:cNvSpPr txBox="1"/>
          <p:nvPr/>
        </p:nvSpPr>
        <p:spPr>
          <a:xfrm>
            <a:off x="8663018" y="3442459"/>
            <a:ext cx="545037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6000" dirty="0">
                <a:solidFill>
                  <a:schemeClr val="tx2"/>
                </a:solidFill>
                <a:latin typeface="League Spartan" panose="020B0604020202020204" charset="0"/>
              </a:rPr>
              <a:t>AUSENTISMO</a:t>
            </a:r>
            <a:endParaRPr lang="es-CL" sz="32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A9A64B1C-F6FC-55F6-C5AE-280D055AF751}"/>
              </a:ext>
            </a:extLst>
          </p:cNvPr>
          <p:cNvSpPr/>
          <p:nvPr/>
        </p:nvSpPr>
        <p:spPr>
          <a:xfrm>
            <a:off x="8672490" y="4396815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DC8011AF-D254-9BA0-9CD6-A5F26CD4F749}"/>
              </a:ext>
            </a:extLst>
          </p:cNvPr>
          <p:cNvSpPr/>
          <p:nvPr/>
        </p:nvSpPr>
        <p:spPr>
          <a:xfrm flipV="1">
            <a:off x="9982200" y="4365789"/>
            <a:ext cx="4038600" cy="31025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2ADE0957-0C4C-B9BD-EDF5-AE80D45A7B24}"/>
              </a:ext>
            </a:extLst>
          </p:cNvPr>
          <p:cNvGrpSpPr/>
          <p:nvPr/>
        </p:nvGrpSpPr>
        <p:grpSpPr>
          <a:xfrm>
            <a:off x="14258235" y="3440848"/>
            <a:ext cx="1131257" cy="923330"/>
            <a:chOff x="0" y="0"/>
            <a:chExt cx="258874" cy="342852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A79D7E69-92C9-0682-A499-941B09A13FC2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id="{4740E07F-2454-E80D-F349-DFE39BBB2311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E04D3061-9097-14DC-71B4-D041E6DF0FC7}"/>
              </a:ext>
            </a:extLst>
          </p:cNvPr>
          <p:cNvGrpSpPr/>
          <p:nvPr/>
        </p:nvGrpSpPr>
        <p:grpSpPr>
          <a:xfrm>
            <a:off x="1066800" y="3440847"/>
            <a:ext cx="7451376" cy="955963"/>
            <a:chOff x="0" y="0"/>
            <a:chExt cx="1035124" cy="34285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3627FC72-A240-D266-5623-6B8D318D7919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CC9D9449-96A0-BAE9-1E65-79D7FC360148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5EF2E4A8-0D72-4126-7DA5-B51A5061224E}"/>
              </a:ext>
            </a:extLst>
          </p:cNvPr>
          <p:cNvGrpSpPr/>
          <p:nvPr/>
        </p:nvGrpSpPr>
        <p:grpSpPr>
          <a:xfrm>
            <a:off x="15688161" y="3440848"/>
            <a:ext cx="2671928" cy="923330"/>
            <a:chOff x="0" y="0"/>
            <a:chExt cx="1035124" cy="722776"/>
          </a:xfrm>
          <a:solidFill>
            <a:schemeClr val="tx2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BE4C512-DC47-C8FB-9B8E-8748D58786FE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16DC6243-D533-59E4-6C0B-880162F5CDD7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4300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C8223-059E-5F33-2CB8-5B5AAF90D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C091571-D089-352A-553D-64C00120E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195D1710-2FB0-0CDB-0D16-1D06B5DEE230}"/>
              </a:ext>
            </a:extLst>
          </p:cNvPr>
          <p:cNvSpPr/>
          <p:nvPr/>
        </p:nvSpPr>
        <p:spPr>
          <a:xfrm>
            <a:off x="2540626" y="7387261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3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6C4BA23-F8E0-DB92-0D1B-815F8524C543}"/>
              </a:ext>
            </a:extLst>
          </p:cNvPr>
          <p:cNvSpPr txBox="1"/>
          <p:nvPr/>
        </p:nvSpPr>
        <p:spPr>
          <a:xfrm>
            <a:off x="1905000" y="1578333"/>
            <a:ext cx="419083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4400" dirty="0">
                <a:solidFill>
                  <a:schemeClr val="tx2"/>
                </a:solidFill>
                <a:latin typeface="League Spartan" panose="020B0604020202020204" charset="0"/>
              </a:rPr>
              <a:t>ÍNDICE DE AUSENTISMO POR AÑO 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57A3AF0-4F32-E0EA-C8F9-DDADF1716E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804707"/>
              </p:ext>
            </p:extLst>
          </p:nvPr>
        </p:nvGraphicFramePr>
        <p:xfrm>
          <a:off x="2004502" y="4167836"/>
          <a:ext cx="14641608" cy="524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FBF2EAF-0BC2-81B2-AF7F-1065C6C02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42068"/>
              </p:ext>
            </p:extLst>
          </p:nvPr>
        </p:nvGraphicFramePr>
        <p:xfrm>
          <a:off x="6705600" y="1130312"/>
          <a:ext cx="10058399" cy="26766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0055">
                  <a:extLst>
                    <a:ext uri="{9D8B030D-6E8A-4147-A177-3AD203B41FA5}">
                      <a16:colId xmlns:a16="http://schemas.microsoft.com/office/drawing/2014/main" val="2088790419"/>
                    </a:ext>
                  </a:extLst>
                </a:gridCol>
                <a:gridCol w="1290055">
                  <a:extLst>
                    <a:ext uri="{9D8B030D-6E8A-4147-A177-3AD203B41FA5}">
                      <a16:colId xmlns:a16="http://schemas.microsoft.com/office/drawing/2014/main" val="2538926259"/>
                    </a:ext>
                  </a:extLst>
                </a:gridCol>
                <a:gridCol w="1290055">
                  <a:extLst>
                    <a:ext uri="{9D8B030D-6E8A-4147-A177-3AD203B41FA5}">
                      <a16:colId xmlns:a16="http://schemas.microsoft.com/office/drawing/2014/main" val="2431443618"/>
                    </a:ext>
                  </a:extLst>
                </a:gridCol>
                <a:gridCol w="1290055">
                  <a:extLst>
                    <a:ext uri="{9D8B030D-6E8A-4147-A177-3AD203B41FA5}">
                      <a16:colId xmlns:a16="http://schemas.microsoft.com/office/drawing/2014/main" val="2616585351"/>
                    </a:ext>
                  </a:extLst>
                </a:gridCol>
                <a:gridCol w="1290055">
                  <a:extLst>
                    <a:ext uri="{9D8B030D-6E8A-4147-A177-3AD203B41FA5}">
                      <a16:colId xmlns:a16="http://schemas.microsoft.com/office/drawing/2014/main" val="1102559470"/>
                    </a:ext>
                  </a:extLst>
                </a:gridCol>
                <a:gridCol w="1290055">
                  <a:extLst>
                    <a:ext uri="{9D8B030D-6E8A-4147-A177-3AD203B41FA5}">
                      <a16:colId xmlns:a16="http://schemas.microsoft.com/office/drawing/2014/main" val="1148472575"/>
                    </a:ext>
                  </a:extLst>
                </a:gridCol>
                <a:gridCol w="2318069">
                  <a:extLst>
                    <a:ext uri="{9D8B030D-6E8A-4147-A177-3AD203B41FA5}">
                      <a16:colId xmlns:a16="http://schemas.microsoft.com/office/drawing/2014/main" val="863865627"/>
                    </a:ext>
                  </a:extLst>
                </a:gridCol>
              </a:tblGrid>
              <a:tr h="85607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Año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Días Totales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Dotación Promedio (Cargos)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Índice (días/cargo)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Meta Institucional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Diferencia vs Meta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Cumplimiento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5127993"/>
                  </a:ext>
                </a:extLst>
              </a:tr>
              <a:tr h="6068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2023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4875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147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35,1%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31,9%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3,2%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No cumplida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0469515"/>
                  </a:ext>
                </a:extLst>
              </a:tr>
              <a:tr h="6068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7124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287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34,1%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31,9%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2,2%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No cumplida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7588444"/>
                  </a:ext>
                </a:extLst>
              </a:tr>
              <a:tr h="6068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7218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334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20,8%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31,9%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-11,1%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✓ CUMPLIDA</a:t>
                      </a:r>
                      <a:endParaRPr lang="es-CL" sz="18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206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565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D2C39-242B-7416-637C-0116BDA88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41005DA4-3A62-95BB-90B8-6F8B8C3127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6BB3AA9-EF67-6725-CCAA-9501B3FCA8A7}"/>
              </a:ext>
            </a:extLst>
          </p:cNvPr>
          <p:cNvSpPr txBox="1"/>
          <p:nvPr/>
        </p:nvSpPr>
        <p:spPr>
          <a:xfrm>
            <a:off x="1676400" y="562193"/>
            <a:ext cx="11887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buNone/>
            </a:pPr>
            <a:r>
              <a:rPr lang="es-CL" sz="4400" dirty="0">
                <a:solidFill>
                  <a:schemeClr val="tx2"/>
                </a:solidFill>
                <a:latin typeface="League Spartan" panose="020B0604020202020204" charset="0"/>
              </a:rPr>
              <a:t>DOTACIÓN DE FUNCIONARIOS HSJC COMPARATIVO 2023 –2025</a:t>
            </a:r>
            <a:endParaRPr lang="es-CL" sz="44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74B88CA-5540-351C-D0CC-6FDB841C0F9A}"/>
              </a:ext>
            </a:extLst>
          </p:cNvPr>
          <p:cNvGraphicFramePr>
            <a:graphicFrameLocks noGrp="1"/>
          </p:cNvGraphicFramePr>
          <p:nvPr/>
        </p:nvGraphicFramePr>
        <p:xfrm>
          <a:off x="3714750" y="2302986"/>
          <a:ext cx="1714500" cy="3120390"/>
        </p:xfrm>
        <a:graphic>
          <a:graphicData uri="http://schemas.openxmlformats.org/drawingml/2006/table">
            <a:tbl>
              <a:tblPr/>
              <a:tblGrid>
                <a:gridCol w="190500">
                  <a:extLst>
                    <a:ext uri="{9D8B030D-6E8A-4147-A177-3AD203B41FA5}">
                      <a16:colId xmlns:a16="http://schemas.microsoft.com/office/drawing/2014/main" val="3907008627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47482412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783754887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94046626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338399321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94214316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349846707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087583476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8516311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516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727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650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938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954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346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5325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220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651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9999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8840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3161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027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131895"/>
                  </a:ext>
                </a:extLst>
              </a:tr>
            </a:tbl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CC2C394-8AC8-40E4-6B63-C33939BD3E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967400"/>
              </p:ext>
            </p:extLst>
          </p:nvPr>
        </p:nvGraphicFramePr>
        <p:xfrm>
          <a:off x="1943099" y="1714500"/>
          <a:ext cx="15335895" cy="780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7026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0B21-8583-5893-F72E-9C6155B1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1EF9A2-3ADB-D10F-E18F-42646DDED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4429FDC5-E200-F464-7341-F8C7B7DEE58C}"/>
              </a:ext>
            </a:extLst>
          </p:cNvPr>
          <p:cNvSpPr/>
          <p:nvPr/>
        </p:nvSpPr>
        <p:spPr>
          <a:xfrm>
            <a:off x="1752600" y="905991"/>
            <a:ext cx="11026890" cy="19082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</a:rPr>
              <a:t>RANKING DE AUSENTISMO POR ESTABLECIMIENTO 2025</a:t>
            </a:r>
          </a:p>
          <a:p>
            <a:pPr marL="0" indent="0" algn="l">
              <a:buNone/>
            </a:pPr>
            <a:endParaRPr lang="es-CL" sz="3600" noProof="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767752F-6483-77AD-A203-C796410BBE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885263"/>
              </p:ext>
            </p:extLst>
          </p:nvPr>
        </p:nvGraphicFramePr>
        <p:xfrm>
          <a:off x="1507958" y="2814206"/>
          <a:ext cx="9921710" cy="674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F244FA0-5345-7275-AED7-EAEE9CA3C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274171"/>
              </p:ext>
            </p:extLst>
          </p:nvPr>
        </p:nvGraphicFramePr>
        <p:xfrm>
          <a:off x="12115800" y="3233303"/>
          <a:ext cx="5105400" cy="6147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87154">
                  <a:extLst>
                    <a:ext uri="{9D8B030D-6E8A-4147-A177-3AD203B41FA5}">
                      <a16:colId xmlns:a16="http://schemas.microsoft.com/office/drawing/2014/main" val="1703518253"/>
                    </a:ext>
                  </a:extLst>
                </a:gridCol>
                <a:gridCol w="1318246">
                  <a:extLst>
                    <a:ext uri="{9D8B030D-6E8A-4147-A177-3AD203B41FA5}">
                      <a16:colId xmlns:a16="http://schemas.microsoft.com/office/drawing/2014/main" val="658601833"/>
                    </a:ext>
                  </a:extLst>
                </a:gridCol>
              </a:tblGrid>
              <a:tr h="51230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Establecimiento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Ausentismo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6338177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Hospital Carlos Van Buren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41,70%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1892507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Hospital Claudio Vicuña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19,30%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5328703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Hospital Eduardo Pereira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16,40%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4591601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DSS. Valparaíso – San Antonio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6,90%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6924805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Hospital Del Salvador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6,00%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2910402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Cesfam Jean y Marie Thierry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3,10%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4002902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Hospital San José de Casablanca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2,90%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6358498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Consultorio Plaza Justicia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2,10%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3685316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Ceo. Valparaíso – San Antonio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0,90%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794931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 err="1">
                          <a:effectLst/>
                        </a:rPr>
                        <a:t>Aps</a:t>
                      </a:r>
                      <a:r>
                        <a:rPr lang="es-CL" sz="1800" u="none" strike="noStrike" dirty="0">
                          <a:effectLst/>
                        </a:rPr>
                        <a:t>. Valparaíso – San Antonio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0,70%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3016110"/>
                  </a:ext>
                </a:extLst>
              </a:tr>
              <a:tr h="512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Total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100,00%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260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66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7B081-5480-DEF6-B497-024B13E30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F676947D-24C1-8953-0DB9-84310A2F8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5F0F1-43E6-4777-342D-FE33899711AC}"/>
              </a:ext>
            </a:extLst>
          </p:cNvPr>
          <p:cNvSpPr txBox="1"/>
          <p:nvPr/>
        </p:nvSpPr>
        <p:spPr>
          <a:xfrm>
            <a:off x="1981200" y="618200"/>
            <a:ext cx="68776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4400" b="1" dirty="0">
                <a:solidFill>
                  <a:schemeClr val="tx2"/>
                </a:solidFill>
                <a:latin typeface="League Spartan" panose="020B0604020202020204" charset="0"/>
              </a:rPr>
              <a:t>OBJETIVO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5DA417-1F3C-1F9A-31B1-857CB0D20BDD}"/>
              </a:ext>
            </a:extLst>
          </p:cNvPr>
          <p:cNvSpPr txBox="1"/>
          <p:nvPr/>
        </p:nvSpPr>
        <p:spPr>
          <a:xfrm>
            <a:off x="1600634" y="1387641"/>
            <a:ext cx="10439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s-ES" sz="2800" dirty="0">
                <a:solidFill>
                  <a:schemeClr val="tx2"/>
                </a:solidFill>
                <a:latin typeface="League Spartan" panose="020B0604020202020204" charset="0"/>
              </a:rPr>
              <a:t>Mayo 2025 se actualizó ese Comité que se llama calidad de vida, buenas practicas laborales y ausentismo.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C73BEFD-7797-01EE-CD1A-9141F5FD74D2}"/>
              </a:ext>
            </a:extLst>
          </p:cNvPr>
          <p:cNvGrpSpPr/>
          <p:nvPr/>
        </p:nvGrpSpPr>
        <p:grpSpPr>
          <a:xfrm>
            <a:off x="1981200" y="3162301"/>
            <a:ext cx="9269115" cy="5715000"/>
            <a:chOff x="1965158" y="3334856"/>
            <a:chExt cx="8904157" cy="5288327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FB24F38F-0AB9-1141-FA62-C36E89B37DD6}"/>
                </a:ext>
              </a:extLst>
            </p:cNvPr>
            <p:cNvSpPr/>
            <p:nvPr/>
          </p:nvSpPr>
          <p:spPr>
            <a:xfrm>
              <a:off x="1965158" y="3334856"/>
              <a:ext cx="2720715" cy="2446962"/>
            </a:xfrm>
            <a:prstGeom prst="roundRect">
              <a:avLst/>
            </a:prstGeom>
            <a:solidFill>
              <a:srgbClr val="F2F7FC"/>
            </a:solidFill>
            <a:ln>
              <a:solidFill>
                <a:srgbClr val="B4C8D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sz="1800" b="1"/>
              </a:pPr>
              <a:r>
                <a:rPr sz="3600" dirty="0" err="1">
                  <a:solidFill>
                    <a:schemeClr val="tx1"/>
                  </a:solidFill>
                </a:rPr>
                <a:t>Comité</a:t>
              </a:r>
              <a:endParaRPr sz="3600" dirty="0">
                <a:solidFill>
                  <a:schemeClr val="tx1"/>
                </a:solidFill>
              </a:endParaRPr>
            </a:p>
            <a:p>
              <a:pPr algn="ctr">
                <a:defRPr sz="1200"/>
              </a:pPr>
              <a:r>
                <a:rPr sz="1600" dirty="0" err="1">
                  <a:solidFill>
                    <a:schemeClr val="tx1"/>
                  </a:solidFill>
                </a:rPr>
                <a:t>Comité</a:t>
              </a:r>
              <a:r>
                <a:rPr sz="1600" dirty="0">
                  <a:solidFill>
                    <a:schemeClr val="tx1"/>
                  </a:solidFill>
                </a:rPr>
                <a:t> de Calidad de Vida,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BPL y </a:t>
              </a:r>
              <a:r>
                <a:rPr sz="1600" dirty="0" err="1">
                  <a:solidFill>
                    <a:schemeClr val="tx1"/>
                  </a:solidFill>
                </a:rPr>
                <a:t>Acompañamiento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al </a:t>
              </a:r>
              <a:r>
                <a:rPr sz="1600" dirty="0" err="1">
                  <a:solidFill>
                    <a:schemeClr val="tx1"/>
                  </a:solidFill>
                </a:rPr>
                <a:t>Ausentismo</a:t>
              </a:r>
              <a:br>
                <a:rPr sz="1600" dirty="0">
                  <a:solidFill>
                    <a:schemeClr val="tx1"/>
                  </a:solidFill>
                </a:rPr>
              </a:b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Res. </a:t>
              </a:r>
              <a:r>
                <a:rPr sz="1600" dirty="0" err="1">
                  <a:solidFill>
                    <a:schemeClr val="tx1"/>
                  </a:solidFill>
                </a:rPr>
                <a:t>Exenta</a:t>
              </a:r>
              <a:r>
                <a:rPr sz="1600" dirty="0">
                  <a:solidFill>
                    <a:schemeClr val="tx1"/>
                  </a:solidFill>
                </a:rPr>
                <a:t> N°575/2025</a:t>
              </a:r>
            </a:p>
          </p:txBody>
        </p:sp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2CFAEE11-2AB1-7A47-CCDE-DB2CFFF1730B}"/>
                </a:ext>
              </a:extLst>
            </p:cNvPr>
            <p:cNvSpPr/>
            <p:nvPr/>
          </p:nvSpPr>
          <p:spPr>
            <a:xfrm>
              <a:off x="5056879" y="3334856"/>
              <a:ext cx="2720715" cy="2446962"/>
            </a:xfrm>
            <a:prstGeom prst="roundRect">
              <a:avLst/>
            </a:prstGeom>
            <a:solidFill>
              <a:srgbClr val="F2F7FC"/>
            </a:solidFill>
            <a:ln>
              <a:solidFill>
                <a:srgbClr val="B4C8D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sz="1800" b="1"/>
              </a:pPr>
              <a:r>
                <a:rPr sz="3600" dirty="0" err="1">
                  <a:solidFill>
                    <a:schemeClr val="tx1"/>
                  </a:solidFill>
                </a:rPr>
                <a:t>Gobernanza</a:t>
              </a:r>
              <a:endParaRPr sz="3600" dirty="0">
                <a:solidFill>
                  <a:schemeClr val="tx1"/>
                </a:solidFill>
              </a:endParaRPr>
            </a:p>
            <a:p>
              <a:pPr algn="ctr">
                <a:defRPr sz="1200"/>
              </a:pPr>
              <a:r>
                <a:rPr sz="1600" dirty="0">
                  <a:solidFill>
                    <a:schemeClr val="tx1"/>
                  </a:solidFill>
                </a:rPr>
                <a:t>Calidad de Vida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RR.HH.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 err="1">
                  <a:solidFill>
                    <a:schemeClr val="tx1"/>
                  </a:solidFill>
                </a:rPr>
                <a:t>Jefaturas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 err="1">
                  <a:solidFill>
                    <a:schemeClr val="tx1"/>
                  </a:solidFill>
                </a:rPr>
                <a:t>Representantes</a:t>
              </a:r>
              <a:endParaRPr sz="1600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4">
              <a:extLst>
                <a:ext uri="{FF2B5EF4-FFF2-40B4-BE49-F238E27FC236}">
                  <a16:creationId xmlns:a16="http://schemas.microsoft.com/office/drawing/2014/main" id="{0A4E2596-AA14-2CE2-B052-ADE173164653}"/>
                </a:ext>
              </a:extLst>
            </p:cNvPr>
            <p:cNvSpPr/>
            <p:nvPr/>
          </p:nvSpPr>
          <p:spPr>
            <a:xfrm>
              <a:off x="1965158" y="6176221"/>
              <a:ext cx="2720715" cy="2446962"/>
            </a:xfrm>
            <a:prstGeom prst="roundRect">
              <a:avLst/>
            </a:prstGeom>
            <a:solidFill>
              <a:srgbClr val="F2F7FC"/>
            </a:solidFill>
            <a:ln>
              <a:solidFill>
                <a:srgbClr val="B4C8D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sz="1800" b="1"/>
              </a:pPr>
              <a:r>
                <a:rPr sz="3600" dirty="0" err="1">
                  <a:solidFill>
                    <a:schemeClr val="tx1"/>
                  </a:solidFill>
                </a:rPr>
                <a:t>Monitoreo</a:t>
              </a:r>
              <a:endParaRPr sz="3600" dirty="0">
                <a:solidFill>
                  <a:schemeClr val="tx1"/>
                </a:solidFill>
              </a:endParaRPr>
            </a:p>
            <a:p>
              <a:pPr algn="ctr">
                <a:defRPr sz="1200"/>
              </a:pPr>
              <a:r>
                <a:rPr sz="1600" dirty="0" err="1">
                  <a:solidFill>
                    <a:schemeClr val="tx1"/>
                  </a:solidFill>
                </a:rPr>
                <a:t>Seguimiento</a:t>
              </a:r>
              <a:r>
                <a:rPr sz="1600" dirty="0">
                  <a:solidFill>
                    <a:schemeClr val="tx1"/>
                  </a:solidFill>
                </a:rPr>
                <a:t> </a:t>
              </a:r>
              <a:r>
                <a:rPr sz="1600" dirty="0" err="1">
                  <a:solidFill>
                    <a:schemeClr val="tx1"/>
                  </a:solidFill>
                </a:rPr>
                <a:t>mensual</a:t>
              </a:r>
              <a:r>
                <a:rPr sz="1600" dirty="0">
                  <a:solidFill>
                    <a:schemeClr val="tx1"/>
                  </a:solidFill>
                </a:rPr>
                <a:t>: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• </a:t>
              </a:r>
              <a:r>
                <a:rPr sz="1600" dirty="0" err="1">
                  <a:solidFill>
                    <a:schemeClr val="tx1"/>
                  </a:solidFill>
                </a:rPr>
                <a:t>Ausentismo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• </a:t>
              </a:r>
              <a:r>
                <a:rPr sz="1600" dirty="0" err="1">
                  <a:solidFill>
                    <a:schemeClr val="tx1"/>
                  </a:solidFill>
                </a:rPr>
                <a:t>Clima</a:t>
              </a:r>
              <a:r>
                <a:rPr sz="1600" dirty="0">
                  <a:solidFill>
                    <a:schemeClr val="tx1"/>
                  </a:solidFill>
                </a:rPr>
                <a:t> </a:t>
              </a:r>
              <a:r>
                <a:rPr sz="1600" dirty="0" err="1">
                  <a:solidFill>
                    <a:schemeClr val="tx1"/>
                  </a:solidFill>
                </a:rPr>
                <a:t>laboral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• </a:t>
              </a:r>
              <a:r>
                <a:rPr sz="1600" dirty="0" err="1">
                  <a:solidFill>
                    <a:schemeClr val="tx1"/>
                  </a:solidFill>
                </a:rPr>
                <a:t>Riesgos</a:t>
              </a:r>
              <a:r>
                <a:rPr sz="1600" dirty="0">
                  <a:solidFill>
                    <a:schemeClr val="tx1"/>
                  </a:solidFill>
                </a:rPr>
                <a:t> </a:t>
              </a:r>
              <a:r>
                <a:rPr sz="1600" dirty="0" err="1">
                  <a:solidFill>
                    <a:schemeClr val="tx1"/>
                  </a:solidFill>
                </a:rPr>
                <a:t>psicosociales</a:t>
              </a:r>
              <a:endParaRPr sz="1600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5">
              <a:extLst>
                <a:ext uri="{FF2B5EF4-FFF2-40B4-BE49-F238E27FC236}">
                  <a16:creationId xmlns:a16="http://schemas.microsoft.com/office/drawing/2014/main" id="{37C122D9-2884-9B59-7CFC-B983E0B837EE}"/>
                </a:ext>
              </a:extLst>
            </p:cNvPr>
            <p:cNvSpPr/>
            <p:nvPr/>
          </p:nvSpPr>
          <p:spPr>
            <a:xfrm>
              <a:off x="5056877" y="6171439"/>
              <a:ext cx="2720715" cy="2446961"/>
            </a:xfrm>
            <a:prstGeom prst="roundRect">
              <a:avLst/>
            </a:prstGeom>
            <a:solidFill>
              <a:srgbClr val="F2F7FC"/>
            </a:solidFill>
            <a:ln>
              <a:solidFill>
                <a:srgbClr val="B4C8D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sz="1800" b="1"/>
              </a:pPr>
              <a:r>
                <a:rPr sz="3600" dirty="0" err="1">
                  <a:solidFill>
                    <a:schemeClr val="tx1"/>
                  </a:solidFill>
                </a:rPr>
                <a:t>Trazabilidad</a:t>
              </a:r>
              <a:endParaRPr sz="3600" dirty="0">
                <a:solidFill>
                  <a:schemeClr val="tx1"/>
                </a:solidFill>
              </a:endParaRPr>
            </a:p>
            <a:p>
              <a:pPr algn="ctr">
                <a:defRPr sz="1200"/>
              </a:pPr>
              <a:r>
                <a:rPr sz="1600" dirty="0">
                  <a:solidFill>
                    <a:schemeClr val="tx1"/>
                  </a:solidFill>
                </a:rPr>
                <a:t>• </a:t>
              </a:r>
              <a:r>
                <a:rPr sz="1600" dirty="0" err="1">
                  <a:solidFill>
                    <a:schemeClr val="tx1"/>
                  </a:solidFill>
                </a:rPr>
                <a:t>Actas</a:t>
              </a:r>
              <a:r>
                <a:rPr sz="1600" dirty="0">
                  <a:solidFill>
                    <a:schemeClr val="tx1"/>
                  </a:solidFill>
                </a:rPr>
                <a:t> </a:t>
              </a:r>
              <a:r>
                <a:rPr sz="1600" dirty="0" err="1">
                  <a:solidFill>
                    <a:schemeClr val="tx1"/>
                  </a:solidFill>
                </a:rPr>
                <a:t>mensuales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• Registro </a:t>
              </a:r>
              <a:r>
                <a:rPr sz="1600" dirty="0" err="1">
                  <a:solidFill>
                    <a:schemeClr val="tx1"/>
                  </a:solidFill>
                </a:rPr>
                <a:t>asistencia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• </a:t>
              </a:r>
              <a:r>
                <a:rPr sz="1600" dirty="0" err="1">
                  <a:solidFill>
                    <a:schemeClr val="tx1"/>
                  </a:solidFill>
                </a:rPr>
                <a:t>Verificación</a:t>
              </a:r>
              <a:endParaRPr sz="1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6">
              <a:extLst>
                <a:ext uri="{FF2B5EF4-FFF2-40B4-BE49-F238E27FC236}">
                  <a16:creationId xmlns:a16="http://schemas.microsoft.com/office/drawing/2014/main" id="{E3C96430-6207-4DB5-D826-5D14D1E4193C}"/>
                </a:ext>
              </a:extLst>
            </p:cNvPr>
            <p:cNvSpPr/>
            <p:nvPr/>
          </p:nvSpPr>
          <p:spPr>
            <a:xfrm>
              <a:off x="8148600" y="3334856"/>
              <a:ext cx="2720715" cy="5283544"/>
            </a:xfrm>
            <a:prstGeom prst="roundRect">
              <a:avLst/>
            </a:prstGeom>
            <a:solidFill>
              <a:srgbClr val="F2F7FC"/>
            </a:solidFill>
            <a:ln>
              <a:solidFill>
                <a:srgbClr val="B4C8D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sz="1800" b="1"/>
              </a:pPr>
              <a:r>
                <a:rPr sz="3600" dirty="0">
                  <a:solidFill>
                    <a:schemeClr val="tx1"/>
                  </a:solidFill>
                </a:rPr>
                <a:t>CEAL-SM</a:t>
              </a:r>
            </a:p>
            <a:p>
              <a:pPr algn="ctr">
                <a:defRPr sz="1200"/>
              </a:pPr>
              <a:r>
                <a:rPr sz="1600" dirty="0" err="1">
                  <a:solidFill>
                    <a:schemeClr val="tx1"/>
                  </a:solidFill>
                </a:rPr>
                <a:t>Reuniones</a:t>
              </a:r>
              <a:r>
                <a:rPr sz="1600" dirty="0">
                  <a:solidFill>
                    <a:schemeClr val="tx1"/>
                  </a:solidFill>
                </a:rPr>
                <a:t> </a:t>
              </a:r>
              <a:r>
                <a:rPr sz="1600" dirty="0" err="1">
                  <a:solidFill>
                    <a:schemeClr val="tx1"/>
                  </a:solidFill>
                </a:rPr>
                <a:t>mensuales</a:t>
              </a:r>
              <a:br>
                <a:rPr sz="1600" dirty="0">
                  <a:solidFill>
                    <a:schemeClr val="tx1"/>
                  </a:solidFill>
                </a:rPr>
              </a:br>
              <a:r>
                <a:rPr sz="1600" dirty="0">
                  <a:solidFill>
                    <a:schemeClr val="tx1"/>
                  </a:solidFill>
                </a:rPr>
                <a:t>de </a:t>
              </a:r>
              <a:r>
                <a:rPr sz="1600" dirty="0" err="1">
                  <a:solidFill>
                    <a:schemeClr val="tx1"/>
                  </a:solidFill>
                </a:rPr>
                <a:t>seguimiento</a:t>
              </a:r>
              <a:endParaRPr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3C9374B6-E939-395B-6D6B-7F0961FED7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993" r="1159"/>
          <a:stretch>
            <a:fillRect/>
          </a:stretch>
        </p:blipFill>
        <p:spPr>
          <a:xfrm>
            <a:off x="14706600" y="1955321"/>
            <a:ext cx="2382287" cy="5111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1EA5672-7A8F-C14E-4A90-3929459A62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88" r="6072"/>
          <a:stretch>
            <a:fillRect/>
          </a:stretch>
        </p:blipFill>
        <p:spPr>
          <a:xfrm>
            <a:off x="12040034" y="4076700"/>
            <a:ext cx="2382288" cy="5111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88584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12FCF-C2F9-AC15-234A-D67C8BB3A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743520-CACA-2FF8-C2C4-B4D68F005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285DDCBF-802C-10C7-383C-8532B41374AE}"/>
              </a:ext>
            </a:extLst>
          </p:cNvPr>
          <p:cNvSpPr txBox="1"/>
          <p:nvPr/>
        </p:nvSpPr>
        <p:spPr>
          <a:xfrm>
            <a:off x="9344188" y="3440848"/>
            <a:ext cx="6736108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9600" dirty="0">
                <a:solidFill>
                  <a:schemeClr val="tx2"/>
                </a:solidFill>
                <a:latin typeface="League Spartan" panose="020B0604020202020204" charset="0"/>
              </a:rPr>
              <a:t>METAS</a:t>
            </a:r>
            <a:r>
              <a:rPr lang="es-CL" sz="5400" b="1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  <a:r>
              <a:rPr lang="es-CL" sz="5400" dirty="0">
                <a:solidFill>
                  <a:schemeClr val="tx2"/>
                </a:solidFill>
                <a:latin typeface="League Spartan" panose="020B0604020202020204" charset="0"/>
              </a:rPr>
              <a:t>SANITARIAS</a:t>
            </a:r>
            <a:endParaRPr lang="es-CL" sz="54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292DD1F3-6177-131A-2AF6-C089FD164ACF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92E99C2E-0377-A9B9-0DF2-E02AE034D144}"/>
              </a:ext>
            </a:extLst>
          </p:cNvPr>
          <p:cNvSpPr/>
          <p:nvPr/>
        </p:nvSpPr>
        <p:spPr>
          <a:xfrm flipV="1">
            <a:off x="10653898" y="5844971"/>
            <a:ext cx="3066113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01D51B5E-DF3E-5184-227D-A11B8A527AB6}"/>
              </a:ext>
            </a:extLst>
          </p:cNvPr>
          <p:cNvGrpSpPr/>
          <p:nvPr/>
        </p:nvGrpSpPr>
        <p:grpSpPr>
          <a:xfrm>
            <a:off x="14258235" y="3440848"/>
            <a:ext cx="1131257" cy="2404124"/>
            <a:chOff x="0" y="0"/>
            <a:chExt cx="258874" cy="342852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D746D02D-3D88-316D-3C1C-8F221078EE58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id="{F6742DA9-7966-6009-4B57-E60F8DF781E4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E87750D2-386B-A193-2A98-BFAD6E114574}"/>
              </a:ext>
            </a:extLst>
          </p:cNvPr>
          <p:cNvGrpSpPr/>
          <p:nvPr/>
        </p:nvGrpSpPr>
        <p:grpSpPr>
          <a:xfrm>
            <a:off x="1066800" y="3440848"/>
            <a:ext cx="7691038" cy="2404124"/>
            <a:chOff x="0" y="0"/>
            <a:chExt cx="1035124" cy="34285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E6B8FA5-E58D-0D86-B99A-6C72D8D6388A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8899E397-D8CA-08DF-379E-78EF0C97338B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4BDBCD2E-A6AC-51C7-90E5-D7B59BAAD5B3}"/>
              </a:ext>
            </a:extLst>
          </p:cNvPr>
          <p:cNvGrpSpPr/>
          <p:nvPr/>
        </p:nvGrpSpPr>
        <p:grpSpPr>
          <a:xfrm>
            <a:off x="15616072" y="3552647"/>
            <a:ext cx="2671928" cy="2313882"/>
            <a:chOff x="0" y="0"/>
            <a:chExt cx="1035124" cy="722776"/>
          </a:xfrm>
          <a:solidFill>
            <a:schemeClr val="tx2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057E4088-71A7-6C35-46E6-B037E3A74F59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F265CF09-57B9-27BF-DF24-153253B31703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6693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FD130-CC8D-F88F-04BF-ED672F064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B4C400F-D07D-DAA7-E950-F70752219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"/>
            <a:ext cx="18287336" cy="1028524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5460A9CC-BE63-828B-E707-5D0D01C156EF}"/>
              </a:ext>
            </a:extLst>
          </p:cNvPr>
          <p:cNvSpPr/>
          <p:nvPr/>
        </p:nvSpPr>
        <p:spPr>
          <a:xfrm>
            <a:off x="1905000" y="1270849"/>
            <a:ext cx="13335000" cy="840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LEY 18.834 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DC0996B3-FACB-3F9E-2D06-E2400A2D58BF}"/>
              </a:ext>
            </a:extLst>
          </p:cNvPr>
          <p:cNvSpPr/>
          <p:nvPr/>
        </p:nvSpPr>
        <p:spPr>
          <a:xfrm>
            <a:off x="1905000" y="2325910"/>
            <a:ext cx="16916400" cy="4622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Meta Fijada 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2025</a:t>
            </a:r>
            <a:r>
              <a:rPr lang="en-US" sz="2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vs Resultado Alcanzado</a:t>
            </a:r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22" name="Table 0">
            <a:extLst>
              <a:ext uri="{FF2B5EF4-FFF2-40B4-BE49-F238E27FC236}">
                <a16:creationId xmlns:a16="http://schemas.microsoft.com/office/drawing/2014/main" id="{B7A220D8-BAC4-727F-898F-3D0F0A291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501951"/>
              </p:ext>
            </p:extLst>
          </p:nvPr>
        </p:nvGraphicFramePr>
        <p:xfrm>
          <a:off x="1905000" y="3506952"/>
          <a:ext cx="15240000" cy="5514242"/>
        </p:xfrm>
        <a:graphic>
          <a:graphicData uri="http://schemas.openxmlformats.org/drawingml/2006/table">
            <a:tbl>
              <a:tblPr/>
              <a:tblGrid>
                <a:gridCol w="6942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2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696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 2025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Num.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Den.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Resultado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 · Psicosociales grupales · Salud Mental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1,30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357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9.343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3,82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N°2 · Lactancia Materna Exclusiva al 6° mes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60,00%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108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179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60,34%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N°3 · Exámenes detección cáncer cuello uterino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65,10%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3.531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5.228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67,54%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N°15 · Personal salud capacitado temas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clínicos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7,00%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11,43%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N°16 · Funcionarios capacitados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temas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transversales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7,00%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269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21,56%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N°17 · Personal capacitado RCP · At. Clínica Directa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60,00%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109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77,86%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696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N°18 · Cobertura capacitación IAAS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70,00%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84,29%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4000" b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 0">
            <a:extLst>
              <a:ext uri="{FF2B5EF4-FFF2-40B4-BE49-F238E27FC236}">
                <a16:creationId xmlns:a16="http://schemas.microsoft.com/office/drawing/2014/main" id="{C6B7C1C8-B51E-52A4-1A18-414D53B2ADD1}"/>
              </a:ext>
            </a:extLst>
          </p:cNvPr>
          <p:cNvSpPr/>
          <p:nvPr/>
        </p:nvSpPr>
        <p:spPr>
          <a:xfrm>
            <a:off x="1884218" y="1455097"/>
            <a:ext cx="7259782" cy="840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404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1735CA4-F7D4-50AD-4A05-D91A21CB8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77" name="Shape 2">
            <a:extLst>
              <a:ext uri="{FF2B5EF4-FFF2-40B4-BE49-F238E27FC236}">
                <a16:creationId xmlns:a16="http://schemas.microsoft.com/office/drawing/2014/main" id="{D0AEC65A-D138-7EB4-0940-6466B6722BDD}"/>
              </a:ext>
            </a:extLst>
          </p:cNvPr>
          <p:cNvSpPr/>
          <p:nvPr/>
        </p:nvSpPr>
        <p:spPr>
          <a:xfrm>
            <a:off x="2590800" y="3848100"/>
            <a:ext cx="4038600" cy="4908254"/>
          </a:xfrm>
          <a:prstGeom prst="roundRect">
            <a:avLst>
              <a:gd name="adj" fmla="val 4286"/>
            </a:avLst>
          </a:prstGeom>
          <a:solidFill>
            <a:srgbClr val="1A2E44"/>
          </a:solidFill>
          <a:ln w="12700">
            <a:solidFill>
              <a:srgbClr val="2D4A6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grpSp>
        <p:nvGrpSpPr>
          <p:cNvPr id="86" name="Grupo 85">
            <a:extLst>
              <a:ext uri="{FF2B5EF4-FFF2-40B4-BE49-F238E27FC236}">
                <a16:creationId xmlns:a16="http://schemas.microsoft.com/office/drawing/2014/main" id="{7C15D10F-7560-E655-7ECC-FACBEE98F6C5}"/>
              </a:ext>
            </a:extLst>
          </p:cNvPr>
          <p:cNvGrpSpPr/>
          <p:nvPr/>
        </p:nvGrpSpPr>
        <p:grpSpPr>
          <a:xfrm>
            <a:off x="2929144" y="5082778"/>
            <a:ext cx="3250475" cy="3120994"/>
            <a:chOff x="365760" y="2697797"/>
            <a:chExt cx="3200400" cy="1782763"/>
          </a:xfrm>
        </p:grpSpPr>
        <p:sp>
          <p:nvSpPr>
            <p:cNvPr id="79" name="Text 3">
              <a:extLst>
                <a:ext uri="{FF2B5EF4-FFF2-40B4-BE49-F238E27FC236}">
                  <a16:creationId xmlns:a16="http://schemas.microsoft.com/office/drawing/2014/main" id="{CC5184B5-67D2-A2A2-BD8C-A75B0844F960}"/>
                </a:ext>
              </a:extLst>
            </p:cNvPr>
            <p:cNvSpPr/>
            <p:nvPr/>
          </p:nvSpPr>
          <p:spPr>
            <a:xfrm>
              <a:off x="1826954" y="2697797"/>
              <a:ext cx="592531" cy="8689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b"/>
            <a:lstStyle/>
            <a:p>
              <a:pPr marL="0" indent="0" algn="ctr">
                <a:buNone/>
              </a:pPr>
              <a:r>
                <a:rPr lang="en-US" sz="208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7</a:t>
              </a:r>
              <a:endParaRPr lang="en-US" sz="20800" dirty="0"/>
            </a:p>
          </p:txBody>
        </p:sp>
        <p:sp>
          <p:nvSpPr>
            <p:cNvPr id="81" name="Text 4">
              <a:extLst>
                <a:ext uri="{FF2B5EF4-FFF2-40B4-BE49-F238E27FC236}">
                  <a16:creationId xmlns:a16="http://schemas.microsoft.com/office/drawing/2014/main" id="{BABC8B72-9CEA-439E-88CF-219590B7A95D}"/>
                </a:ext>
              </a:extLst>
            </p:cNvPr>
            <p:cNvSpPr/>
            <p:nvPr/>
          </p:nvSpPr>
          <p:spPr>
            <a:xfrm>
              <a:off x="365760" y="3246120"/>
              <a:ext cx="320040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800" dirty="0">
                  <a:solidFill>
                    <a:srgbClr val="7EC8E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7</a:t>
              </a:r>
              <a:endParaRPr lang="en-US" sz="4800" dirty="0"/>
            </a:p>
          </p:txBody>
        </p:sp>
        <p:sp>
          <p:nvSpPr>
            <p:cNvPr id="83" name="Text 5">
              <a:extLst>
                <a:ext uri="{FF2B5EF4-FFF2-40B4-BE49-F238E27FC236}">
                  <a16:creationId xmlns:a16="http://schemas.microsoft.com/office/drawing/2014/main" id="{566B1D8B-90FB-DC3A-8F37-D25EBC9095C5}"/>
                </a:ext>
              </a:extLst>
            </p:cNvPr>
            <p:cNvSpPr/>
            <p:nvPr/>
          </p:nvSpPr>
          <p:spPr>
            <a:xfrm>
              <a:off x="365760" y="3794760"/>
              <a:ext cx="320040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2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Metas Cumplidas</a:t>
              </a:r>
              <a:endParaRPr lang="en-US" sz="3200" dirty="0"/>
            </a:p>
          </p:txBody>
        </p:sp>
        <p:sp>
          <p:nvSpPr>
            <p:cNvPr id="85" name="Text 6">
              <a:extLst>
                <a:ext uri="{FF2B5EF4-FFF2-40B4-BE49-F238E27FC236}">
                  <a16:creationId xmlns:a16="http://schemas.microsoft.com/office/drawing/2014/main" id="{D6F91343-E4DE-9291-8102-AC0AD190E0F9}"/>
                </a:ext>
              </a:extLst>
            </p:cNvPr>
            <p:cNvSpPr/>
            <p:nvPr/>
          </p:nvSpPr>
          <p:spPr>
            <a:xfrm>
              <a:off x="365760" y="4206240"/>
              <a:ext cx="32004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dirty="0">
                  <a:solidFill>
                    <a:srgbClr val="6F9BA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Corte Diciembre 2025</a:t>
              </a:r>
              <a:endParaRPr lang="en-US" dirty="0"/>
            </a:p>
          </p:txBody>
        </p:sp>
      </p:grpSp>
      <p:grpSp>
        <p:nvGrpSpPr>
          <p:cNvPr id="87" name="Grupo 86">
            <a:extLst>
              <a:ext uri="{FF2B5EF4-FFF2-40B4-BE49-F238E27FC236}">
                <a16:creationId xmlns:a16="http://schemas.microsoft.com/office/drawing/2014/main" id="{75F3B789-800F-1273-C711-F9D052167FE5}"/>
              </a:ext>
            </a:extLst>
          </p:cNvPr>
          <p:cNvGrpSpPr/>
          <p:nvPr/>
        </p:nvGrpSpPr>
        <p:grpSpPr>
          <a:xfrm>
            <a:off x="9005042" y="1119612"/>
            <a:ext cx="8711458" cy="7629467"/>
            <a:chOff x="3840480" y="1188720"/>
            <a:chExt cx="4937760" cy="3343118"/>
          </a:xfrm>
        </p:grpSpPr>
        <p:sp>
          <p:nvSpPr>
            <p:cNvPr id="88" name="Shape 7">
              <a:extLst>
                <a:ext uri="{FF2B5EF4-FFF2-40B4-BE49-F238E27FC236}">
                  <a16:creationId xmlns:a16="http://schemas.microsoft.com/office/drawing/2014/main" id="{07B64D15-B30B-324C-057B-7274F9CEFA69}"/>
                </a:ext>
              </a:extLst>
            </p:cNvPr>
            <p:cNvSpPr/>
            <p:nvPr/>
          </p:nvSpPr>
          <p:spPr>
            <a:xfrm>
              <a:off x="3840480" y="1188720"/>
              <a:ext cx="2377440" cy="1600200"/>
            </a:xfrm>
            <a:prstGeom prst="roundRect">
              <a:avLst>
                <a:gd name="adj" fmla="val 6857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89" name="Shape 8">
              <a:extLst>
                <a:ext uri="{FF2B5EF4-FFF2-40B4-BE49-F238E27FC236}">
                  <a16:creationId xmlns:a16="http://schemas.microsoft.com/office/drawing/2014/main" id="{983C7E96-1209-EA6C-97D5-68A6CBE176CF}"/>
                </a:ext>
              </a:extLst>
            </p:cNvPr>
            <p:cNvSpPr/>
            <p:nvPr/>
          </p:nvSpPr>
          <p:spPr>
            <a:xfrm>
              <a:off x="3840480" y="1188720"/>
              <a:ext cx="2377440" cy="82296"/>
            </a:xfrm>
            <a:prstGeom prst="rect">
              <a:avLst/>
            </a:prstGeom>
            <a:solidFill>
              <a:srgbClr val="2D9CDB"/>
            </a:solidFill>
            <a:ln w="12700">
              <a:solidFill>
                <a:srgbClr val="2D9CDB"/>
              </a:solidFill>
              <a:prstDash val="solid"/>
            </a:ln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90" name="Text 9">
              <a:extLst>
                <a:ext uri="{FF2B5EF4-FFF2-40B4-BE49-F238E27FC236}">
                  <a16:creationId xmlns:a16="http://schemas.microsoft.com/office/drawing/2014/main" id="{92082547-CD36-CD6F-437F-C10B9FE6882A}"/>
                </a:ext>
              </a:extLst>
            </p:cNvPr>
            <p:cNvSpPr/>
            <p:nvPr/>
          </p:nvSpPr>
          <p:spPr>
            <a:xfrm>
              <a:off x="3840480" y="1280160"/>
              <a:ext cx="23774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6000" b="1" dirty="0">
                  <a:solidFill>
                    <a:srgbClr val="2D9CD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+14,56%</a:t>
              </a:r>
              <a:endParaRPr lang="en-US" sz="6000" dirty="0"/>
            </a:p>
          </p:txBody>
        </p:sp>
        <p:sp>
          <p:nvSpPr>
            <p:cNvPr id="91" name="Text 10">
              <a:extLst>
                <a:ext uri="{FF2B5EF4-FFF2-40B4-BE49-F238E27FC236}">
                  <a16:creationId xmlns:a16="http://schemas.microsoft.com/office/drawing/2014/main" id="{ED29C884-7F28-535C-01BC-4FC8C4FAC79E}"/>
                </a:ext>
              </a:extLst>
            </p:cNvPr>
            <p:cNvSpPr/>
            <p:nvPr/>
          </p:nvSpPr>
          <p:spPr>
            <a:xfrm>
              <a:off x="3840480" y="2103120"/>
              <a:ext cx="237744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N°16 · Cap. Transversal</a:t>
              </a:r>
              <a:endParaRPr lang="en-US" sz="3200" dirty="0"/>
            </a:p>
          </p:txBody>
        </p:sp>
        <p:sp>
          <p:nvSpPr>
            <p:cNvPr id="92" name="Text 11">
              <a:extLst>
                <a:ext uri="{FF2B5EF4-FFF2-40B4-BE49-F238E27FC236}">
                  <a16:creationId xmlns:a16="http://schemas.microsoft.com/office/drawing/2014/main" id="{E49595C5-8A97-486C-1823-8A0C43453665}"/>
                </a:ext>
              </a:extLst>
            </p:cNvPr>
            <p:cNvSpPr/>
            <p:nvPr/>
          </p:nvSpPr>
          <p:spPr>
            <a:xfrm>
              <a:off x="3840480" y="2450592"/>
              <a:ext cx="237744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Mayor logro relativo (meta 7%)</a:t>
              </a:r>
              <a:endParaRPr lang="en-US" sz="2400" dirty="0"/>
            </a:p>
          </p:txBody>
        </p:sp>
        <p:sp>
          <p:nvSpPr>
            <p:cNvPr id="93" name="Shape 12">
              <a:extLst>
                <a:ext uri="{FF2B5EF4-FFF2-40B4-BE49-F238E27FC236}">
                  <a16:creationId xmlns:a16="http://schemas.microsoft.com/office/drawing/2014/main" id="{5E479713-90DA-2BDB-6156-444D9B63EBA4}"/>
                </a:ext>
              </a:extLst>
            </p:cNvPr>
            <p:cNvSpPr/>
            <p:nvPr/>
          </p:nvSpPr>
          <p:spPr>
            <a:xfrm>
              <a:off x="6400800" y="1188720"/>
              <a:ext cx="2377440" cy="1600200"/>
            </a:xfrm>
            <a:prstGeom prst="roundRect">
              <a:avLst>
                <a:gd name="adj" fmla="val 6857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94" name="Shape 13">
              <a:extLst>
                <a:ext uri="{FF2B5EF4-FFF2-40B4-BE49-F238E27FC236}">
                  <a16:creationId xmlns:a16="http://schemas.microsoft.com/office/drawing/2014/main" id="{FF143545-287D-71BC-27D3-879B8B2BB13B}"/>
                </a:ext>
              </a:extLst>
            </p:cNvPr>
            <p:cNvSpPr/>
            <p:nvPr/>
          </p:nvSpPr>
          <p:spPr>
            <a:xfrm>
              <a:off x="6400800" y="1188720"/>
              <a:ext cx="2377440" cy="82296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95" name="Text 14">
              <a:extLst>
                <a:ext uri="{FF2B5EF4-FFF2-40B4-BE49-F238E27FC236}">
                  <a16:creationId xmlns:a16="http://schemas.microsoft.com/office/drawing/2014/main" id="{7407E32A-C14F-A1BE-EBE0-78F020F95825}"/>
                </a:ext>
              </a:extLst>
            </p:cNvPr>
            <p:cNvSpPr/>
            <p:nvPr/>
          </p:nvSpPr>
          <p:spPr>
            <a:xfrm>
              <a:off x="6400800" y="1280160"/>
              <a:ext cx="23774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60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+17,86%</a:t>
              </a:r>
              <a:endParaRPr lang="en-US" sz="6000" dirty="0"/>
            </a:p>
          </p:txBody>
        </p:sp>
        <p:sp>
          <p:nvSpPr>
            <p:cNvPr id="96" name="Text 15">
              <a:extLst>
                <a:ext uri="{FF2B5EF4-FFF2-40B4-BE49-F238E27FC236}">
                  <a16:creationId xmlns:a16="http://schemas.microsoft.com/office/drawing/2014/main" id="{1E127A9A-3DF7-A439-A67E-F15B07AFFAC2}"/>
                </a:ext>
              </a:extLst>
            </p:cNvPr>
            <p:cNvSpPr/>
            <p:nvPr/>
          </p:nvSpPr>
          <p:spPr>
            <a:xfrm>
              <a:off x="6400800" y="2103120"/>
              <a:ext cx="237744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N°17 · RCP</a:t>
              </a:r>
              <a:endParaRPr lang="en-US" sz="3200" dirty="0"/>
            </a:p>
          </p:txBody>
        </p:sp>
        <p:sp>
          <p:nvSpPr>
            <p:cNvPr id="97" name="Text 16">
              <a:extLst>
                <a:ext uri="{FF2B5EF4-FFF2-40B4-BE49-F238E27FC236}">
                  <a16:creationId xmlns:a16="http://schemas.microsoft.com/office/drawing/2014/main" id="{33E1691E-E949-3F7E-D0AF-34C83AD081EE}"/>
                </a:ext>
              </a:extLst>
            </p:cNvPr>
            <p:cNvSpPr/>
            <p:nvPr/>
          </p:nvSpPr>
          <p:spPr>
            <a:xfrm>
              <a:off x="6400800" y="2450592"/>
              <a:ext cx="237744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Mayor diferencia absoluta</a:t>
              </a:r>
              <a:endParaRPr lang="en-US" sz="2400" dirty="0"/>
            </a:p>
          </p:txBody>
        </p:sp>
        <p:sp>
          <p:nvSpPr>
            <p:cNvPr id="98" name="Shape 17">
              <a:extLst>
                <a:ext uri="{FF2B5EF4-FFF2-40B4-BE49-F238E27FC236}">
                  <a16:creationId xmlns:a16="http://schemas.microsoft.com/office/drawing/2014/main" id="{7B5D2628-4FE8-C3AE-5D6F-25C28E410450}"/>
                </a:ext>
              </a:extLst>
            </p:cNvPr>
            <p:cNvSpPr/>
            <p:nvPr/>
          </p:nvSpPr>
          <p:spPr>
            <a:xfrm>
              <a:off x="3840480" y="2926080"/>
              <a:ext cx="2377440" cy="1600200"/>
            </a:xfrm>
            <a:prstGeom prst="roundRect">
              <a:avLst>
                <a:gd name="adj" fmla="val 6857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99" name="Shape 18">
              <a:extLst>
                <a:ext uri="{FF2B5EF4-FFF2-40B4-BE49-F238E27FC236}">
                  <a16:creationId xmlns:a16="http://schemas.microsoft.com/office/drawing/2014/main" id="{77CAFE64-19BE-F9FC-69BD-328B21182BF2}"/>
                </a:ext>
              </a:extLst>
            </p:cNvPr>
            <p:cNvSpPr/>
            <p:nvPr/>
          </p:nvSpPr>
          <p:spPr>
            <a:xfrm>
              <a:off x="3840480" y="2926080"/>
              <a:ext cx="2377440" cy="82296"/>
            </a:xfrm>
            <a:prstGeom prst="rect">
              <a:avLst/>
            </a:prstGeom>
            <a:solidFill>
              <a:srgbClr val="7F77DD"/>
            </a:solidFill>
            <a:ln w="12700">
              <a:solidFill>
                <a:srgbClr val="7F77DD"/>
              </a:solidFill>
              <a:prstDash val="solid"/>
            </a:ln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100" name="Text 19">
              <a:extLst>
                <a:ext uri="{FF2B5EF4-FFF2-40B4-BE49-F238E27FC236}">
                  <a16:creationId xmlns:a16="http://schemas.microsoft.com/office/drawing/2014/main" id="{2D6C3568-5E15-CC44-F8A5-914EFE3543E7}"/>
                </a:ext>
              </a:extLst>
            </p:cNvPr>
            <p:cNvSpPr/>
            <p:nvPr/>
          </p:nvSpPr>
          <p:spPr>
            <a:xfrm>
              <a:off x="3840480" y="3017520"/>
              <a:ext cx="23774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6000" b="1" dirty="0">
                  <a:solidFill>
                    <a:srgbClr val="7F77D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+14,29%</a:t>
              </a:r>
              <a:endParaRPr lang="en-US" sz="6000" dirty="0"/>
            </a:p>
          </p:txBody>
        </p:sp>
        <p:sp>
          <p:nvSpPr>
            <p:cNvPr id="101" name="Text 20">
              <a:extLst>
                <a:ext uri="{FF2B5EF4-FFF2-40B4-BE49-F238E27FC236}">
                  <a16:creationId xmlns:a16="http://schemas.microsoft.com/office/drawing/2014/main" id="{DF69DC64-A7FF-8BD5-1B1C-091D5E0CC54B}"/>
                </a:ext>
              </a:extLst>
            </p:cNvPr>
            <p:cNvSpPr/>
            <p:nvPr/>
          </p:nvSpPr>
          <p:spPr>
            <a:xfrm>
              <a:off x="3840480" y="3840480"/>
              <a:ext cx="237744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N°18 · IAAS</a:t>
              </a:r>
              <a:endParaRPr lang="en-US" sz="3200" dirty="0"/>
            </a:p>
          </p:txBody>
        </p:sp>
        <p:sp>
          <p:nvSpPr>
            <p:cNvPr id="102" name="Text 21">
              <a:extLst>
                <a:ext uri="{FF2B5EF4-FFF2-40B4-BE49-F238E27FC236}">
                  <a16:creationId xmlns:a16="http://schemas.microsoft.com/office/drawing/2014/main" id="{8FD2CB5F-AE23-3276-AD07-959A61B2246B}"/>
                </a:ext>
              </a:extLst>
            </p:cNvPr>
            <p:cNvSpPr/>
            <p:nvPr/>
          </p:nvSpPr>
          <p:spPr>
            <a:xfrm>
              <a:off x="3840480" y="4187952"/>
              <a:ext cx="237744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Mayor cobertura alcanzada</a:t>
              </a:r>
              <a:endParaRPr lang="en-US" sz="2400" dirty="0"/>
            </a:p>
          </p:txBody>
        </p:sp>
        <p:sp>
          <p:nvSpPr>
            <p:cNvPr id="103" name="Shape 22">
              <a:extLst>
                <a:ext uri="{FF2B5EF4-FFF2-40B4-BE49-F238E27FC236}">
                  <a16:creationId xmlns:a16="http://schemas.microsoft.com/office/drawing/2014/main" id="{E1DF2400-A667-9A7F-50C0-FE9C6F0D1D59}"/>
                </a:ext>
              </a:extLst>
            </p:cNvPr>
            <p:cNvSpPr/>
            <p:nvPr/>
          </p:nvSpPr>
          <p:spPr>
            <a:xfrm>
              <a:off x="6375743" y="2931638"/>
              <a:ext cx="2377440" cy="1600200"/>
            </a:xfrm>
            <a:prstGeom prst="roundRect">
              <a:avLst>
                <a:gd name="adj" fmla="val 6857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104" name="Shape 23">
              <a:extLst>
                <a:ext uri="{FF2B5EF4-FFF2-40B4-BE49-F238E27FC236}">
                  <a16:creationId xmlns:a16="http://schemas.microsoft.com/office/drawing/2014/main" id="{148DE193-805C-0D17-0DEF-EB1D30313888}"/>
                </a:ext>
              </a:extLst>
            </p:cNvPr>
            <p:cNvSpPr/>
            <p:nvPr/>
          </p:nvSpPr>
          <p:spPr>
            <a:xfrm>
              <a:off x="6400800" y="2926080"/>
              <a:ext cx="2377440" cy="82296"/>
            </a:xfrm>
            <a:prstGeom prst="rect">
              <a:avLst/>
            </a:prstGeom>
            <a:solidFill>
              <a:srgbClr val="D97706"/>
            </a:solidFill>
            <a:ln w="12700">
              <a:solidFill>
                <a:srgbClr val="D97706"/>
              </a:solidFill>
              <a:prstDash val="solid"/>
            </a:ln>
          </p:spPr>
          <p:txBody>
            <a:bodyPr/>
            <a:lstStyle/>
            <a:p>
              <a:endParaRPr lang="es-CL" sz="4800"/>
            </a:p>
          </p:txBody>
        </p:sp>
        <p:sp>
          <p:nvSpPr>
            <p:cNvPr id="105" name="Text 24">
              <a:extLst>
                <a:ext uri="{FF2B5EF4-FFF2-40B4-BE49-F238E27FC236}">
                  <a16:creationId xmlns:a16="http://schemas.microsoft.com/office/drawing/2014/main" id="{7A0187EA-014B-E59B-D41B-0A46CB18BF38}"/>
                </a:ext>
              </a:extLst>
            </p:cNvPr>
            <p:cNvSpPr/>
            <p:nvPr/>
          </p:nvSpPr>
          <p:spPr>
            <a:xfrm>
              <a:off x="6400800" y="3017520"/>
              <a:ext cx="23774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6000" b="1" dirty="0">
                  <a:solidFill>
                    <a:srgbClr val="D9770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+0,34% </a:t>
              </a:r>
              <a:endParaRPr lang="en-US" sz="6000" dirty="0"/>
            </a:p>
          </p:txBody>
        </p:sp>
        <p:sp>
          <p:nvSpPr>
            <p:cNvPr id="106" name="Text 25">
              <a:extLst>
                <a:ext uri="{FF2B5EF4-FFF2-40B4-BE49-F238E27FC236}">
                  <a16:creationId xmlns:a16="http://schemas.microsoft.com/office/drawing/2014/main" id="{25E77F13-46BD-1DE3-2B79-ADF3CCD455E0}"/>
                </a:ext>
              </a:extLst>
            </p:cNvPr>
            <p:cNvSpPr/>
            <p:nvPr/>
          </p:nvSpPr>
          <p:spPr>
            <a:xfrm>
              <a:off x="6400800" y="3840480"/>
              <a:ext cx="237744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N°2 · Lactancia</a:t>
              </a:r>
              <a:endParaRPr lang="en-US" sz="3200" dirty="0"/>
            </a:p>
          </p:txBody>
        </p:sp>
        <p:sp>
          <p:nvSpPr>
            <p:cNvPr id="107" name="Text 26">
              <a:extLst>
                <a:ext uri="{FF2B5EF4-FFF2-40B4-BE49-F238E27FC236}">
                  <a16:creationId xmlns:a16="http://schemas.microsoft.com/office/drawing/2014/main" id="{CC4125F0-7BE5-C270-5413-B289474B2106}"/>
                </a:ext>
              </a:extLst>
            </p:cNvPr>
            <p:cNvSpPr/>
            <p:nvPr/>
          </p:nvSpPr>
          <p:spPr>
            <a:xfrm>
              <a:off x="6400800" y="4187952"/>
              <a:ext cx="237744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Meta más precisa (meta 60%)</a:t>
              </a:r>
              <a:endParaRPr lang="en-US" sz="2400" dirty="0"/>
            </a:p>
          </p:txBody>
        </p:sp>
      </p:grpSp>
      <p:sp>
        <p:nvSpPr>
          <p:cNvPr id="111" name="Text 1">
            <a:extLst>
              <a:ext uri="{FF2B5EF4-FFF2-40B4-BE49-F238E27FC236}">
                <a16:creationId xmlns:a16="http://schemas.microsoft.com/office/drawing/2014/main" id="{ABC480D8-B9A3-8F0E-E9A5-6FC4A80618E6}"/>
              </a:ext>
            </a:extLst>
          </p:cNvPr>
          <p:cNvSpPr/>
          <p:nvPr/>
        </p:nvSpPr>
        <p:spPr>
          <a:xfrm>
            <a:off x="1524033" y="2130651"/>
            <a:ext cx="7158363" cy="912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Todos los indicadores superaron la meta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fijada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correspondiente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al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año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6CC9079-25C3-4EA0-3FF2-EAFA9E9EDEE7}"/>
              </a:ext>
            </a:extLst>
          </p:cNvPr>
          <p:cNvSpPr txBox="1"/>
          <p:nvPr/>
        </p:nvSpPr>
        <p:spPr>
          <a:xfrm>
            <a:off x="1447800" y="1119612"/>
            <a:ext cx="69860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LEY 18.834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E98C477-EF00-04B7-276B-7F0D4628B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0"/>
            <a:ext cx="18287336" cy="1028524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BFB9768-D2EA-310D-9A46-670A11EA57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072465"/>
            <a:ext cx="9701067" cy="705375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flipH="1">
            <a:off x="3632935" y="2804264"/>
            <a:ext cx="1039" cy="6551925"/>
          </a:xfrm>
          <a:prstGeom prst="line">
            <a:avLst/>
          </a:prstGeom>
          <a:ln w="19050" cap="flat">
            <a:solidFill>
              <a:srgbClr val="0B274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8" name="TextBox 8"/>
          <p:cNvSpPr txBox="1"/>
          <p:nvPr/>
        </p:nvSpPr>
        <p:spPr>
          <a:xfrm>
            <a:off x="1622202" y="651661"/>
            <a:ext cx="1049255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4400" b="1" dirty="0">
                <a:solidFill>
                  <a:schemeClr val="tx2"/>
                </a:solidFill>
                <a:latin typeface="League Spartan" panose="020B0604020202020204" charset="0"/>
              </a:rPr>
              <a:t>NÚMERO DE HABITANTES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26213" y="1289816"/>
            <a:ext cx="642674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2800" b="1" dirty="0">
                <a:solidFill>
                  <a:schemeClr val="tx2"/>
                </a:solidFill>
                <a:latin typeface="League Spartan" panose="020B0604020202020204" charset="0"/>
              </a:rPr>
              <a:t>Distritos </a:t>
            </a:r>
            <a:r>
              <a:rPr lang="es-CL" sz="2800" b="1" dirty="0" err="1">
                <a:solidFill>
                  <a:schemeClr val="tx2"/>
                </a:solidFill>
                <a:latin typeface="League Spartan" panose="020B0604020202020204" charset="0"/>
              </a:rPr>
              <a:t>casablanca</a:t>
            </a:r>
            <a:r>
              <a:rPr lang="es-CL" sz="2800" b="1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16063" y="2804264"/>
            <a:ext cx="3141386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">
              <a:buNone/>
            </a:pPr>
            <a:r>
              <a:rPr lang="es-CL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SECTOR 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941683" y="5573531"/>
            <a:ext cx="3599224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">
              <a:buNone/>
            </a:pPr>
            <a:r>
              <a:rPr lang="es-CL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SECTOR 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41683" y="4206027"/>
            <a:ext cx="3141386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">
              <a:buNone/>
            </a:pPr>
            <a:r>
              <a:rPr lang="es-CL" sz="2000" b="1" dirty="0">
                <a:solidFill>
                  <a:schemeClr val="tx2"/>
                </a:solidFill>
                <a:latin typeface="Calibri" panose="020F0502020204030204" pitchFamily="34" charset="0"/>
              </a:rPr>
              <a:t>SECTOR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16063" y="3193543"/>
            <a:ext cx="3141386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"/>
            <a:r>
              <a:rPr lang="es-CL" dirty="0">
                <a:solidFill>
                  <a:srgbClr val="000000"/>
                </a:solidFill>
                <a:latin typeface="Calibri" panose="020F0502020204030204" pitchFamily="34" charset="0"/>
              </a:rPr>
              <a:t>CONSTITUCIÓN </a:t>
            </a:r>
            <a:r>
              <a:rPr lang="es-CL" dirty="0" err="1">
                <a:solidFill>
                  <a:srgbClr val="000000"/>
                </a:solidFill>
                <a:latin typeface="Calibri" panose="020F0502020204030204" pitchFamily="34" charset="0"/>
              </a:rPr>
              <a:t>N°</a:t>
            </a:r>
            <a:r>
              <a:rPr lang="es-CL" dirty="0">
                <a:solidFill>
                  <a:srgbClr val="000000"/>
                </a:solidFill>
                <a:latin typeface="Calibri" panose="020F0502020204030204" pitchFamily="34" charset="0"/>
              </a:rPr>
              <a:t> PARES O VEREDA PONIENTE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39551" y="5967885"/>
            <a:ext cx="3141386" cy="3046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"/>
            <a:r>
              <a:rPr lang="es-CL" dirty="0"/>
              <a:t>LO OVALLE</a:t>
            </a:r>
          </a:p>
          <a:p>
            <a:pPr fontAlgn="b"/>
            <a:r>
              <a:rPr lang="es-CL" dirty="0"/>
              <a:t>PITAMA</a:t>
            </a:r>
          </a:p>
          <a:p>
            <a:pPr fontAlgn="b"/>
            <a:r>
              <a:rPr lang="es-CL" dirty="0"/>
              <a:t>LO VÁSQUEZ</a:t>
            </a:r>
          </a:p>
          <a:p>
            <a:pPr fontAlgn="b"/>
            <a:r>
              <a:rPr lang="es-CL" dirty="0"/>
              <a:t>LA VINILLA</a:t>
            </a:r>
          </a:p>
          <a:p>
            <a:pPr fontAlgn="b"/>
            <a:r>
              <a:rPr lang="es-CL" dirty="0"/>
              <a:t>LO ORREGO</a:t>
            </a:r>
          </a:p>
          <a:p>
            <a:pPr fontAlgn="b"/>
            <a:r>
              <a:rPr lang="es-CL" dirty="0"/>
              <a:t>PASO HONDO</a:t>
            </a:r>
          </a:p>
          <a:p>
            <a:pPr fontAlgn="b"/>
            <a:r>
              <a:rPr lang="es-CL" dirty="0"/>
              <a:t>MUNDO NUEVO</a:t>
            </a:r>
          </a:p>
          <a:p>
            <a:pPr fontAlgn="b"/>
            <a:r>
              <a:rPr lang="es-CL" dirty="0"/>
              <a:t>CARPINTERO</a:t>
            </a:r>
          </a:p>
          <a:p>
            <a:pPr fontAlgn="b"/>
            <a:r>
              <a:rPr lang="es-CL" dirty="0"/>
              <a:t>LO OROZCO</a:t>
            </a:r>
          </a:p>
          <a:p>
            <a:pPr fontAlgn="b"/>
            <a:r>
              <a:rPr lang="es-CL" dirty="0"/>
              <a:t>LA PLAYA</a:t>
            </a:r>
          </a:p>
          <a:p>
            <a:pPr fontAlgn="b"/>
            <a:r>
              <a:rPr lang="es-CL" dirty="0"/>
              <a:t>TAPIHUE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41683" y="4596552"/>
            <a:ext cx="3141386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fontAlgn="b"/>
            <a:r>
              <a:rPr lang="es-CL" dirty="0">
                <a:solidFill>
                  <a:srgbClr val="000000"/>
                </a:solidFill>
                <a:latin typeface="Calibri" panose="020F0502020204030204" pitchFamily="34" charset="0"/>
              </a:rPr>
              <a:t>CONSTITUCIÓN </a:t>
            </a:r>
            <a:r>
              <a:rPr lang="es-CL" dirty="0" err="1">
                <a:solidFill>
                  <a:srgbClr val="000000"/>
                </a:solidFill>
                <a:latin typeface="Calibri" panose="020F0502020204030204" pitchFamily="34" charset="0"/>
              </a:rPr>
              <a:t>N°</a:t>
            </a:r>
            <a:r>
              <a:rPr lang="es-CL" dirty="0">
                <a:solidFill>
                  <a:srgbClr val="000000"/>
                </a:solidFill>
                <a:latin typeface="Calibri" panose="020F0502020204030204" pitchFamily="34" charset="0"/>
              </a:rPr>
              <a:t> PARES O VEREDA ORIENTE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48948" y="2890607"/>
            <a:ext cx="851386" cy="605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dirty="0">
                <a:solidFill>
                  <a:srgbClr val="21539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60118" y="5677304"/>
            <a:ext cx="860998" cy="590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dirty="0">
                <a:solidFill>
                  <a:srgbClr val="21539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60118" y="4378822"/>
            <a:ext cx="860998" cy="590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99"/>
              </a:lnSpc>
              <a:spcBef>
                <a:spcPct val="0"/>
              </a:spcBef>
            </a:pPr>
            <a:r>
              <a:rPr lang="en-US" sz="4499" b="1" dirty="0">
                <a:solidFill>
                  <a:srgbClr val="215395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02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8E45DA76-79C0-DE3C-3D38-8907366DE64F}"/>
              </a:ext>
            </a:extLst>
          </p:cNvPr>
          <p:cNvCxnSpPr/>
          <p:nvPr/>
        </p:nvCxnSpPr>
        <p:spPr>
          <a:xfrm>
            <a:off x="11841169" y="5282734"/>
            <a:ext cx="890600" cy="44243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CuadroTexto 45">
            <a:extLst>
              <a:ext uri="{FF2B5EF4-FFF2-40B4-BE49-F238E27FC236}">
                <a16:creationId xmlns:a16="http://schemas.microsoft.com/office/drawing/2014/main" id="{586BDA66-6941-75BD-AD1E-171FAD3C65B5}"/>
              </a:ext>
            </a:extLst>
          </p:cNvPr>
          <p:cNvSpPr txBox="1"/>
          <p:nvPr/>
        </p:nvSpPr>
        <p:spPr>
          <a:xfrm>
            <a:off x="7800399" y="5539835"/>
            <a:ext cx="1680850" cy="523220"/>
          </a:xfrm>
          <a:prstGeom prst="rect">
            <a:avLst/>
          </a:prstGeom>
          <a:noFill/>
          <a:ln>
            <a:solidFill>
              <a:srgbClr val="E51F1F"/>
            </a:solidFill>
          </a:ln>
          <a:effectLst/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es-CL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SECTOR 1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0181179-67AF-272C-04B6-999F5013790B}"/>
              </a:ext>
            </a:extLst>
          </p:cNvPr>
          <p:cNvSpPr txBox="1"/>
          <p:nvPr/>
        </p:nvSpPr>
        <p:spPr>
          <a:xfrm>
            <a:off x="16299353" y="5393224"/>
            <a:ext cx="1680850" cy="523220"/>
          </a:xfrm>
          <a:prstGeom prst="rect">
            <a:avLst/>
          </a:prstGeom>
          <a:noFill/>
          <a:ln>
            <a:solidFill>
              <a:srgbClr val="E51F1F"/>
            </a:solidFill>
          </a:ln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es-CL" sz="2800" b="1" i="0" u="none" strike="no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SECTOR 2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5CA9A02-A951-CB9F-2CB1-03979BB08384}"/>
              </a:ext>
            </a:extLst>
          </p:cNvPr>
          <p:cNvSpPr txBox="1"/>
          <p:nvPr/>
        </p:nvSpPr>
        <p:spPr>
          <a:xfrm>
            <a:off x="13584512" y="2177712"/>
            <a:ext cx="1680850" cy="461664"/>
          </a:xfrm>
          <a:prstGeom prst="rect">
            <a:avLst/>
          </a:prstGeom>
          <a:noFill/>
          <a:ln cap="rnd">
            <a:solidFill>
              <a:srgbClr val="0370C0"/>
            </a:solidFill>
          </a:ln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es-CL" sz="2400" b="1" i="0" u="none" strike="noStrike" dirty="0">
                <a:solidFill>
                  <a:srgbClr val="03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SECTOR 3</a:t>
            </a: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DAF1C105-2CC7-B460-8FE1-DFF2F7893127}"/>
              </a:ext>
            </a:extLst>
          </p:cNvPr>
          <p:cNvCxnSpPr>
            <a:cxnSpLocks/>
          </p:cNvCxnSpPr>
          <p:nvPr/>
        </p:nvCxnSpPr>
        <p:spPr>
          <a:xfrm flipV="1">
            <a:off x="9481249" y="5788114"/>
            <a:ext cx="1873792" cy="20314"/>
          </a:xfrm>
          <a:prstGeom prst="straightConnector1">
            <a:avLst/>
          </a:prstGeom>
          <a:ln w="31750">
            <a:solidFill>
              <a:srgbClr val="E51F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4583BB30-FECB-AD1A-E3C9-8DA455C5E246}"/>
              </a:ext>
            </a:extLst>
          </p:cNvPr>
          <p:cNvCxnSpPr>
            <a:cxnSpLocks/>
            <a:stCxn id="47" idx="1"/>
          </p:cNvCxnSpPr>
          <p:nvPr/>
        </p:nvCxnSpPr>
        <p:spPr>
          <a:xfrm flipH="1">
            <a:off x="13500676" y="5654834"/>
            <a:ext cx="2798676" cy="4302"/>
          </a:xfrm>
          <a:prstGeom prst="straightConnector1">
            <a:avLst/>
          </a:prstGeom>
          <a:ln w="31750">
            <a:solidFill>
              <a:srgbClr val="E51F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E8A01F94-8E01-6A57-D768-0DCC388B0718}"/>
              </a:ext>
            </a:extLst>
          </p:cNvPr>
          <p:cNvCxnSpPr>
            <a:cxnSpLocks/>
          </p:cNvCxnSpPr>
          <p:nvPr/>
        </p:nvCxnSpPr>
        <p:spPr>
          <a:xfrm flipH="1">
            <a:off x="11151291" y="2390111"/>
            <a:ext cx="2409120" cy="1002947"/>
          </a:xfrm>
          <a:prstGeom prst="straightConnector1">
            <a:avLst/>
          </a:prstGeom>
          <a:ln w="31750">
            <a:solidFill>
              <a:srgbClr val="03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47B4AA3D-B82F-90A0-70AB-A83F4E367509}"/>
              </a:ext>
            </a:extLst>
          </p:cNvPr>
          <p:cNvCxnSpPr>
            <a:cxnSpLocks/>
          </p:cNvCxnSpPr>
          <p:nvPr/>
        </p:nvCxnSpPr>
        <p:spPr>
          <a:xfrm flipH="1">
            <a:off x="12733403" y="2650482"/>
            <a:ext cx="1015183" cy="746252"/>
          </a:xfrm>
          <a:prstGeom prst="straightConnector1">
            <a:avLst/>
          </a:prstGeom>
          <a:ln w="31750">
            <a:solidFill>
              <a:srgbClr val="03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87D91B15-EE66-6E5F-8CDB-0DCCDAC4B72D}"/>
              </a:ext>
            </a:extLst>
          </p:cNvPr>
          <p:cNvCxnSpPr>
            <a:cxnSpLocks/>
          </p:cNvCxnSpPr>
          <p:nvPr/>
        </p:nvCxnSpPr>
        <p:spPr>
          <a:xfrm flipH="1">
            <a:off x="13989785" y="2667348"/>
            <a:ext cx="411052" cy="952152"/>
          </a:xfrm>
          <a:prstGeom prst="straightConnector1">
            <a:avLst/>
          </a:prstGeom>
          <a:ln w="31750">
            <a:solidFill>
              <a:srgbClr val="03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C24CEB20-0075-95E2-D05F-5E8DB25C6A73}"/>
              </a:ext>
            </a:extLst>
          </p:cNvPr>
          <p:cNvCxnSpPr>
            <a:cxnSpLocks/>
          </p:cNvCxnSpPr>
          <p:nvPr/>
        </p:nvCxnSpPr>
        <p:spPr>
          <a:xfrm>
            <a:off x="14911380" y="2650482"/>
            <a:ext cx="353982" cy="1833337"/>
          </a:xfrm>
          <a:prstGeom prst="straightConnector1">
            <a:avLst/>
          </a:prstGeom>
          <a:ln w="31750">
            <a:solidFill>
              <a:srgbClr val="03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69479FC6-0C12-D335-3FB5-D1D30A2A0342}"/>
              </a:ext>
            </a:extLst>
          </p:cNvPr>
          <p:cNvCxnSpPr>
            <a:cxnSpLocks/>
          </p:cNvCxnSpPr>
          <p:nvPr/>
        </p:nvCxnSpPr>
        <p:spPr>
          <a:xfrm flipH="1">
            <a:off x="14545613" y="2650482"/>
            <a:ext cx="82639" cy="3378651"/>
          </a:xfrm>
          <a:prstGeom prst="straightConnector1">
            <a:avLst/>
          </a:prstGeom>
          <a:ln w="31750">
            <a:solidFill>
              <a:srgbClr val="03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2D911D7-20C1-EBEA-DD19-13904852E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2133600" y="1604697"/>
            <a:ext cx="1478280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LEY 19.664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52650" y="2493393"/>
            <a:ext cx="10363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Meta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Fijada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2025 vs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Resultado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Alcanzado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67505"/>
              </p:ext>
            </p:extLst>
          </p:nvPr>
        </p:nvGraphicFramePr>
        <p:xfrm>
          <a:off x="2133600" y="3771900"/>
          <a:ext cx="13792200" cy="4884335"/>
        </p:xfrm>
        <a:graphic>
          <a:graphicData uri="http://schemas.openxmlformats.org/drawingml/2006/table">
            <a:tbl>
              <a:tblPr/>
              <a:tblGrid>
                <a:gridCol w="6371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2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4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686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 2025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Num.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Den.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Resultado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2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86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 · Personas con DM2 compensadas (15+ años)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50,00%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622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1.213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51,28%</a:t>
                      </a:r>
                      <a:endParaRPr lang="en-US" sz="2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686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N°2 · Personas DM2 bajo control con evaluación anual de pies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90,00%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1.183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1.213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97,53%</a:t>
                      </a:r>
                      <a:endParaRPr lang="en-US" sz="2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686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N°3 · Personas con hipertensión arterial compensada (15+ años)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71,00%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1.505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2.299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65,46%</a:t>
                      </a:r>
                      <a:endParaRPr lang="en-US" sz="2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686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N°12 · Gestión efectiva cumplimiento GES en la red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100,00%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3.711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3.712</a:t>
                      </a:r>
                      <a:endParaRPr lang="en-US" sz="2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99,97%</a:t>
                      </a:r>
                      <a:endParaRPr lang="en-US" sz="2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</a:t>
                      </a:r>
                      <a:endParaRPr lang="en-US" sz="32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>
                    <a:lnL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60833979-59F4-F6D3-CD6A-019F4D424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0"/>
            <a:ext cx="18287668" cy="1028612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2057400" y="860383"/>
            <a:ext cx="1363980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LEY 19.664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057400" y="1828592"/>
            <a:ext cx="129540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2 de 4 indicadores cumplieron la meta fijada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D74F484C-4AD9-B4E6-5E22-31D83B0FD9BB}"/>
              </a:ext>
            </a:extLst>
          </p:cNvPr>
          <p:cNvGrpSpPr/>
          <p:nvPr/>
        </p:nvGrpSpPr>
        <p:grpSpPr>
          <a:xfrm>
            <a:off x="2057400" y="2930082"/>
            <a:ext cx="13377986" cy="6252018"/>
            <a:chOff x="2047960" y="2243871"/>
            <a:chExt cx="15309597" cy="6785418"/>
          </a:xfrm>
        </p:grpSpPr>
        <p:sp>
          <p:nvSpPr>
            <p:cNvPr id="4" name="Shape 2"/>
            <p:cNvSpPr/>
            <p:nvPr/>
          </p:nvSpPr>
          <p:spPr>
            <a:xfrm>
              <a:off x="2047960" y="2243871"/>
              <a:ext cx="7443340" cy="3195250"/>
            </a:xfrm>
            <a:prstGeom prst="roundRect">
              <a:avLst>
                <a:gd name="adj" fmla="val 7303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5" name="Shape 3"/>
            <p:cNvSpPr/>
            <p:nvPr/>
          </p:nvSpPr>
          <p:spPr>
            <a:xfrm>
              <a:off x="2047960" y="2243871"/>
              <a:ext cx="7443340" cy="179508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6" name="Text 4"/>
            <p:cNvSpPr/>
            <p:nvPr/>
          </p:nvSpPr>
          <p:spPr>
            <a:xfrm>
              <a:off x="2250960" y="2495183"/>
              <a:ext cx="7037340" cy="64623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 · DM2 Compensada</a:t>
              </a:r>
              <a:endParaRPr lang="en-US" sz="24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2047960" y="3105512"/>
              <a:ext cx="4398337" cy="12924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80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51,28%</a:t>
              </a:r>
              <a:endParaRPr lang="en-US" sz="80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2047960" y="4397972"/>
              <a:ext cx="4398337" cy="5026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vs meta 50%</a:t>
              </a:r>
              <a:endParaRPr lang="en-US" sz="2200" dirty="0"/>
            </a:p>
          </p:txBody>
        </p:sp>
        <p:sp>
          <p:nvSpPr>
            <p:cNvPr id="9" name="Shape 7"/>
            <p:cNvSpPr/>
            <p:nvPr/>
          </p:nvSpPr>
          <p:spPr>
            <a:xfrm>
              <a:off x="6700048" y="3141413"/>
              <a:ext cx="2452919" cy="933444"/>
            </a:xfrm>
            <a:prstGeom prst="roundRect">
              <a:avLst>
                <a:gd name="adj" fmla="val 13462"/>
              </a:avLst>
            </a:prstGeom>
            <a:solidFill>
              <a:srgbClr val="D1FAE5"/>
            </a:solidFill>
            <a:ln w="12700">
              <a:solidFill>
                <a:srgbClr val="D1FAE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0" name="Text 8"/>
            <p:cNvSpPr/>
            <p:nvPr/>
          </p:nvSpPr>
          <p:spPr>
            <a:xfrm>
              <a:off x="6700048" y="3141413"/>
              <a:ext cx="2452919" cy="9334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065F4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+1,28%</a:t>
              </a:r>
              <a:endParaRPr lang="en-US" sz="3600" dirty="0"/>
            </a:p>
          </p:txBody>
        </p:sp>
        <p:sp>
          <p:nvSpPr>
            <p:cNvPr id="11" name="Text 9"/>
            <p:cNvSpPr/>
            <p:nvPr/>
          </p:nvSpPr>
          <p:spPr>
            <a:xfrm>
              <a:off x="6649298" y="4254365"/>
              <a:ext cx="2537502" cy="6282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b="1" dirty="0">
                  <a:solidFill>
                    <a:srgbClr val="065F4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✓ CUMPLIDO</a:t>
              </a:r>
              <a:endParaRPr lang="en-US" sz="2200" dirty="0"/>
            </a:p>
          </p:txBody>
        </p:sp>
        <p:sp>
          <p:nvSpPr>
            <p:cNvPr id="12" name="Shape 10"/>
            <p:cNvSpPr/>
            <p:nvPr/>
          </p:nvSpPr>
          <p:spPr>
            <a:xfrm>
              <a:off x="9914217" y="2243871"/>
              <a:ext cx="7443340" cy="3195250"/>
            </a:xfrm>
            <a:prstGeom prst="roundRect">
              <a:avLst>
                <a:gd name="adj" fmla="val 7303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3" name="Shape 11"/>
            <p:cNvSpPr/>
            <p:nvPr/>
          </p:nvSpPr>
          <p:spPr>
            <a:xfrm>
              <a:off x="9914217" y="2243871"/>
              <a:ext cx="7443340" cy="179508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4" name="Text 12"/>
            <p:cNvSpPr/>
            <p:nvPr/>
          </p:nvSpPr>
          <p:spPr>
            <a:xfrm>
              <a:off x="10117218" y="2495183"/>
              <a:ext cx="7037340" cy="64623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N°2 · Eval. Pies DM2</a:t>
              </a:r>
              <a:endParaRPr lang="en-US" sz="24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9914217" y="3105512"/>
              <a:ext cx="4398337" cy="12924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80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97,53%</a:t>
              </a:r>
              <a:endParaRPr lang="en-US" sz="8000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9914217" y="4397972"/>
              <a:ext cx="4398337" cy="5026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vs meta 90%</a:t>
              </a:r>
              <a:endParaRPr lang="en-US" sz="2200" dirty="0"/>
            </a:p>
          </p:txBody>
        </p:sp>
        <p:sp>
          <p:nvSpPr>
            <p:cNvPr id="17" name="Shape 15"/>
            <p:cNvSpPr/>
            <p:nvPr/>
          </p:nvSpPr>
          <p:spPr>
            <a:xfrm>
              <a:off x="14566305" y="3141413"/>
              <a:ext cx="2452919" cy="933444"/>
            </a:xfrm>
            <a:prstGeom prst="roundRect">
              <a:avLst>
                <a:gd name="adj" fmla="val 13462"/>
              </a:avLst>
            </a:prstGeom>
            <a:solidFill>
              <a:srgbClr val="D1FAE5"/>
            </a:solidFill>
            <a:ln w="12700">
              <a:solidFill>
                <a:srgbClr val="D1FAE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8" name="Text 16"/>
            <p:cNvSpPr/>
            <p:nvPr/>
          </p:nvSpPr>
          <p:spPr>
            <a:xfrm>
              <a:off x="14566305" y="3141413"/>
              <a:ext cx="2452919" cy="9334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065F4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+7,53%</a:t>
              </a:r>
              <a:endParaRPr lang="en-US" sz="36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14515555" y="4254365"/>
              <a:ext cx="2537502" cy="6282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b="1" dirty="0">
                  <a:solidFill>
                    <a:srgbClr val="065F4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✓ CUMPLIDO</a:t>
              </a:r>
              <a:endParaRPr lang="en-US" sz="220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2047960" y="5834039"/>
              <a:ext cx="7443340" cy="3195250"/>
            </a:xfrm>
            <a:prstGeom prst="roundRect">
              <a:avLst>
                <a:gd name="adj" fmla="val 7303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1" name="Shape 19"/>
            <p:cNvSpPr/>
            <p:nvPr/>
          </p:nvSpPr>
          <p:spPr>
            <a:xfrm>
              <a:off x="2047960" y="5834039"/>
              <a:ext cx="7443340" cy="179508"/>
            </a:xfrm>
            <a:prstGeom prst="rect">
              <a:avLst/>
            </a:prstGeom>
            <a:solidFill>
              <a:srgbClr val="D97706"/>
            </a:solidFill>
            <a:ln w="12700">
              <a:solidFill>
                <a:srgbClr val="D97706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2" name="Text 20"/>
            <p:cNvSpPr/>
            <p:nvPr/>
          </p:nvSpPr>
          <p:spPr>
            <a:xfrm>
              <a:off x="2250960" y="6085351"/>
              <a:ext cx="7037340" cy="64623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D9770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N°3 · HTA Compensada</a:t>
              </a:r>
              <a:endParaRPr lang="en-US" sz="24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2047960" y="6695680"/>
              <a:ext cx="4398337" cy="12924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80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65,46%</a:t>
              </a:r>
              <a:endParaRPr lang="en-US" sz="80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2047960" y="7988140"/>
              <a:ext cx="4398337" cy="5026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vs meta 71%</a:t>
              </a:r>
              <a:endParaRPr lang="en-US" sz="2200" dirty="0"/>
            </a:p>
          </p:txBody>
        </p:sp>
        <p:sp>
          <p:nvSpPr>
            <p:cNvPr id="25" name="Shape 23"/>
            <p:cNvSpPr/>
            <p:nvPr/>
          </p:nvSpPr>
          <p:spPr>
            <a:xfrm>
              <a:off x="6700048" y="6731581"/>
              <a:ext cx="2452919" cy="933444"/>
            </a:xfrm>
            <a:prstGeom prst="roundRect">
              <a:avLst>
                <a:gd name="adj" fmla="val 13462"/>
              </a:avLst>
            </a:prstGeom>
            <a:solidFill>
              <a:srgbClr val="FEF3C7"/>
            </a:solidFill>
            <a:ln w="12700">
              <a:solidFill>
                <a:srgbClr val="FEF3C7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6" name="Text 24"/>
            <p:cNvSpPr/>
            <p:nvPr/>
          </p:nvSpPr>
          <p:spPr>
            <a:xfrm>
              <a:off x="6700048" y="6731581"/>
              <a:ext cx="2452919" cy="9334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92400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−5,54%</a:t>
              </a:r>
              <a:endParaRPr lang="en-US" sz="3600" dirty="0"/>
            </a:p>
          </p:txBody>
        </p:sp>
        <p:sp>
          <p:nvSpPr>
            <p:cNvPr id="27" name="Text 25"/>
            <p:cNvSpPr/>
            <p:nvPr/>
          </p:nvSpPr>
          <p:spPr>
            <a:xfrm>
              <a:off x="6649298" y="7844533"/>
              <a:ext cx="2537502" cy="6282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b="1" dirty="0">
                  <a:solidFill>
                    <a:srgbClr val="92400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✗ BRECHA</a:t>
              </a:r>
              <a:endParaRPr lang="en-US" sz="220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9914217" y="5834039"/>
              <a:ext cx="7443340" cy="3195250"/>
            </a:xfrm>
            <a:prstGeom prst="roundRect">
              <a:avLst>
                <a:gd name="adj" fmla="val 7303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01600" dist="254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9" name="Shape 27"/>
            <p:cNvSpPr/>
            <p:nvPr/>
          </p:nvSpPr>
          <p:spPr>
            <a:xfrm>
              <a:off x="9914217" y="5834039"/>
              <a:ext cx="7443340" cy="179508"/>
            </a:xfrm>
            <a:prstGeom prst="rect">
              <a:avLst/>
            </a:prstGeom>
            <a:solidFill>
              <a:srgbClr val="D97706"/>
            </a:solidFill>
            <a:ln w="12700">
              <a:solidFill>
                <a:srgbClr val="D97706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30" name="Text 28"/>
            <p:cNvSpPr/>
            <p:nvPr/>
          </p:nvSpPr>
          <p:spPr>
            <a:xfrm>
              <a:off x="10117218" y="6085351"/>
              <a:ext cx="7037340" cy="64623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D9770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N°12 · GES · Gestión</a:t>
              </a:r>
              <a:endParaRPr lang="en-US" sz="2400" dirty="0"/>
            </a:p>
          </p:txBody>
        </p:sp>
        <p:sp>
          <p:nvSpPr>
            <p:cNvPr id="31" name="Text 29"/>
            <p:cNvSpPr/>
            <p:nvPr/>
          </p:nvSpPr>
          <p:spPr>
            <a:xfrm>
              <a:off x="9914217" y="6695680"/>
              <a:ext cx="4398337" cy="12924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80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99,97%</a:t>
              </a:r>
              <a:endParaRPr lang="en-US" sz="8000" dirty="0"/>
            </a:p>
          </p:txBody>
        </p:sp>
        <p:sp>
          <p:nvSpPr>
            <p:cNvPr id="32" name="Text 30"/>
            <p:cNvSpPr/>
            <p:nvPr/>
          </p:nvSpPr>
          <p:spPr>
            <a:xfrm>
              <a:off x="9914217" y="7988140"/>
              <a:ext cx="4398337" cy="5026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vs meta 100%</a:t>
              </a:r>
              <a:endParaRPr lang="en-US" sz="2200" dirty="0"/>
            </a:p>
          </p:txBody>
        </p:sp>
        <p:sp>
          <p:nvSpPr>
            <p:cNvPr id="33" name="Shape 31"/>
            <p:cNvSpPr/>
            <p:nvPr/>
          </p:nvSpPr>
          <p:spPr>
            <a:xfrm>
              <a:off x="14566305" y="6731581"/>
              <a:ext cx="2452919" cy="933444"/>
            </a:xfrm>
            <a:prstGeom prst="roundRect">
              <a:avLst>
                <a:gd name="adj" fmla="val 13462"/>
              </a:avLst>
            </a:prstGeom>
            <a:solidFill>
              <a:srgbClr val="FEF3C7"/>
            </a:solidFill>
            <a:ln w="12700">
              <a:solidFill>
                <a:srgbClr val="FEF3C7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34" name="Text 32"/>
            <p:cNvSpPr/>
            <p:nvPr/>
          </p:nvSpPr>
          <p:spPr>
            <a:xfrm>
              <a:off x="14566305" y="6731581"/>
              <a:ext cx="2452919" cy="9334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92400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−0,03%</a:t>
              </a:r>
              <a:endParaRPr lang="en-US" sz="3600" dirty="0"/>
            </a:p>
          </p:txBody>
        </p:sp>
        <p:sp>
          <p:nvSpPr>
            <p:cNvPr id="35" name="Text 33"/>
            <p:cNvSpPr/>
            <p:nvPr/>
          </p:nvSpPr>
          <p:spPr>
            <a:xfrm>
              <a:off x="14515555" y="7844533"/>
              <a:ext cx="2537502" cy="6282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200" b="1" dirty="0">
                  <a:solidFill>
                    <a:srgbClr val="92400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✗ BRECHA</a:t>
              </a:r>
              <a:endParaRPr lang="en-US" sz="2200" dirty="0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357A3-AD35-5115-8A25-15391494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18C8EF9-FCC8-81B5-1A91-D0C9E3E16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6B4A7874-FD6D-32AC-033A-3E51178308BC}"/>
              </a:ext>
            </a:extLst>
          </p:cNvPr>
          <p:cNvSpPr/>
          <p:nvPr/>
        </p:nvSpPr>
        <p:spPr>
          <a:xfrm>
            <a:off x="2157662" y="1780913"/>
            <a:ext cx="11510211" cy="640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CONCLUSIONES LEY 18.834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763B1991-660F-677C-F53D-F81B0104671C}"/>
              </a:ext>
            </a:extLst>
          </p:cNvPr>
          <p:cNvGrpSpPr/>
          <p:nvPr/>
        </p:nvGrpSpPr>
        <p:grpSpPr>
          <a:xfrm>
            <a:off x="2157662" y="3162300"/>
            <a:ext cx="14447520" cy="5375148"/>
            <a:chOff x="411480" y="1444752"/>
            <a:chExt cx="8412480" cy="3246120"/>
          </a:xfrm>
        </p:grpSpPr>
        <p:sp>
          <p:nvSpPr>
            <p:cNvPr id="24" name="Shape 2">
              <a:extLst>
                <a:ext uri="{FF2B5EF4-FFF2-40B4-BE49-F238E27FC236}">
                  <a16:creationId xmlns:a16="http://schemas.microsoft.com/office/drawing/2014/main" id="{6587AA69-1ED5-08F7-2435-D3A7BF6D5B41}"/>
                </a:ext>
              </a:extLst>
            </p:cNvPr>
            <p:cNvSpPr/>
            <p:nvPr/>
          </p:nvSpPr>
          <p:spPr>
            <a:xfrm>
              <a:off x="411480" y="1444752"/>
              <a:ext cx="1965960" cy="324612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1D9E75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28" name="Shape 3">
              <a:extLst>
                <a:ext uri="{FF2B5EF4-FFF2-40B4-BE49-F238E27FC236}">
                  <a16:creationId xmlns:a16="http://schemas.microsoft.com/office/drawing/2014/main" id="{1F713B29-BF61-FCDC-AAF2-371F5D5DD7C3}"/>
                </a:ext>
              </a:extLst>
            </p:cNvPr>
            <p:cNvSpPr/>
            <p:nvPr/>
          </p:nvSpPr>
          <p:spPr>
            <a:xfrm>
              <a:off x="411480" y="1444752"/>
              <a:ext cx="1965960" cy="91440"/>
            </a:xfrm>
            <a:prstGeom prst="rect">
              <a:avLst/>
            </a:prstGeom>
            <a:solidFill>
              <a:srgbClr val="1D9E75">
                <a:alpha val="80000"/>
              </a:srgbClr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32" name="Text 4">
              <a:extLst>
                <a:ext uri="{FF2B5EF4-FFF2-40B4-BE49-F238E27FC236}">
                  <a16:creationId xmlns:a16="http://schemas.microsoft.com/office/drawing/2014/main" id="{2B4F4678-4E0D-83CE-BF37-3E955B03D200}"/>
                </a:ext>
              </a:extLst>
            </p:cNvPr>
            <p:cNvSpPr/>
            <p:nvPr/>
          </p:nvSpPr>
          <p:spPr>
            <a:xfrm>
              <a:off x="411480" y="1600200"/>
              <a:ext cx="196596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54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7/7</a:t>
              </a:r>
              <a:endParaRPr lang="en-US" sz="5400" dirty="0"/>
            </a:p>
          </p:txBody>
        </p:sp>
        <p:sp>
          <p:nvSpPr>
            <p:cNvPr id="35" name="Text 5">
              <a:extLst>
                <a:ext uri="{FF2B5EF4-FFF2-40B4-BE49-F238E27FC236}">
                  <a16:creationId xmlns:a16="http://schemas.microsoft.com/office/drawing/2014/main" id="{DCBF80B6-B864-A0BF-EE83-C70BCBC97F4A}"/>
                </a:ext>
              </a:extLst>
            </p:cNvPr>
            <p:cNvSpPr/>
            <p:nvPr/>
          </p:nvSpPr>
          <p:spPr>
            <a:xfrm>
              <a:off x="653420" y="2656333"/>
              <a:ext cx="1519864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48AF8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Metas cumplidas</a:t>
              </a:r>
              <a:endParaRPr lang="en-US" sz="4000" dirty="0">
                <a:solidFill>
                  <a:srgbClr val="48AF8F"/>
                </a:solidFill>
              </a:endParaRPr>
            </a:p>
          </p:txBody>
        </p:sp>
        <p:sp>
          <p:nvSpPr>
            <p:cNvPr id="37" name="Text 6">
              <a:extLst>
                <a:ext uri="{FF2B5EF4-FFF2-40B4-BE49-F238E27FC236}">
                  <a16:creationId xmlns:a16="http://schemas.microsoft.com/office/drawing/2014/main" id="{1AA7B4E9-638B-780C-D83C-77BB3F95DC6E}"/>
                </a:ext>
              </a:extLst>
            </p:cNvPr>
            <p:cNvSpPr/>
            <p:nvPr/>
          </p:nvSpPr>
          <p:spPr>
            <a:xfrm>
              <a:off x="502920" y="2999232"/>
              <a:ext cx="1783080" cy="1554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Todos los indicadores superaron su meta fijada al cierre de diciembre 2025.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39" name="Shape 7">
              <a:extLst>
                <a:ext uri="{FF2B5EF4-FFF2-40B4-BE49-F238E27FC236}">
                  <a16:creationId xmlns:a16="http://schemas.microsoft.com/office/drawing/2014/main" id="{0D2AB1CC-A5D8-7312-CB88-D60FB808C4A4}"/>
                </a:ext>
              </a:extLst>
            </p:cNvPr>
            <p:cNvSpPr/>
            <p:nvPr/>
          </p:nvSpPr>
          <p:spPr>
            <a:xfrm>
              <a:off x="2560320" y="1444752"/>
              <a:ext cx="1965960" cy="324612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2D9CDB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4000" dirty="0"/>
            </a:p>
          </p:txBody>
        </p:sp>
        <p:sp>
          <p:nvSpPr>
            <p:cNvPr id="41" name="Shape 8">
              <a:extLst>
                <a:ext uri="{FF2B5EF4-FFF2-40B4-BE49-F238E27FC236}">
                  <a16:creationId xmlns:a16="http://schemas.microsoft.com/office/drawing/2014/main" id="{D6DB41A1-9CE8-CBF6-7295-DD94CB3C43EB}"/>
                </a:ext>
              </a:extLst>
            </p:cNvPr>
            <p:cNvSpPr/>
            <p:nvPr/>
          </p:nvSpPr>
          <p:spPr>
            <a:xfrm>
              <a:off x="2560320" y="1455871"/>
              <a:ext cx="1965960" cy="91440"/>
            </a:xfrm>
            <a:prstGeom prst="rect">
              <a:avLst/>
            </a:prstGeom>
            <a:solidFill>
              <a:srgbClr val="2D9CDB">
                <a:alpha val="80000"/>
              </a:srgbClr>
            </a:solidFill>
            <a:ln w="12700">
              <a:solidFill>
                <a:srgbClr val="2D9CDB"/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43" name="Text 9">
              <a:extLst>
                <a:ext uri="{FF2B5EF4-FFF2-40B4-BE49-F238E27FC236}">
                  <a16:creationId xmlns:a16="http://schemas.microsoft.com/office/drawing/2014/main" id="{C690AD27-CC0C-C70E-E742-39DC47BCEC8E}"/>
                </a:ext>
              </a:extLst>
            </p:cNvPr>
            <p:cNvSpPr/>
            <p:nvPr/>
          </p:nvSpPr>
          <p:spPr>
            <a:xfrm>
              <a:off x="2560320" y="1600200"/>
              <a:ext cx="196596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5400" b="1" dirty="0">
                  <a:solidFill>
                    <a:srgbClr val="2D9CD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+14,56%</a:t>
              </a:r>
              <a:endParaRPr lang="en-US" sz="5400" dirty="0"/>
            </a:p>
          </p:txBody>
        </p:sp>
        <p:sp>
          <p:nvSpPr>
            <p:cNvPr id="45" name="Text 10">
              <a:extLst>
                <a:ext uri="{FF2B5EF4-FFF2-40B4-BE49-F238E27FC236}">
                  <a16:creationId xmlns:a16="http://schemas.microsoft.com/office/drawing/2014/main" id="{F982BBE3-C732-E432-17D0-E78516CC4343}"/>
                </a:ext>
              </a:extLst>
            </p:cNvPr>
            <p:cNvSpPr/>
            <p:nvPr/>
          </p:nvSpPr>
          <p:spPr>
            <a:xfrm>
              <a:off x="2843360" y="2587752"/>
              <a:ext cx="1366949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600" b="1" dirty="0">
                  <a:solidFill>
                    <a:srgbClr val="55AEE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N°16 Cap. Transversal</a:t>
              </a:r>
              <a:endParaRPr lang="en-US" sz="3600" dirty="0">
                <a:solidFill>
                  <a:srgbClr val="55AEE0"/>
                </a:solidFill>
              </a:endParaRPr>
            </a:p>
          </p:txBody>
        </p:sp>
        <p:sp>
          <p:nvSpPr>
            <p:cNvPr id="47" name="Text 11">
              <a:extLst>
                <a:ext uri="{FF2B5EF4-FFF2-40B4-BE49-F238E27FC236}">
                  <a16:creationId xmlns:a16="http://schemas.microsoft.com/office/drawing/2014/main" id="{CADCD09F-78B1-ADD7-C834-B2BC98ED91C1}"/>
                </a:ext>
              </a:extLst>
            </p:cNvPr>
            <p:cNvSpPr/>
            <p:nvPr/>
          </p:nvSpPr>
          <p:spPr>
            <a:xfrm>
              <a:off x="2651760" y="2999232"/>
              <a:ext cx="1783080" cy="1554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Mayor logro relativo: 21,56% vs meta de 7%, multiplicó la meta 3 veces.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49" name="Shape 12">
              <a:extLst>
                <a:ext uri="{FF2B5EF4-FFF2-40B4-BE49-F238E27FC236}">
                  <a16:creationId xmlns:a16="http://schemas.microsoft.com/office/drawing/2014/main" id="{F6ED3A7F-34A3-6C2F-3158-EF1324F172EC}"/>
                </a:ext>
              </a:extLst>
            </p:cNvPr>
            <p:cNvSpPr/>
            <p:nvPr/>
          </p:nvSpPr>
          <p:spPr>
            <a:xfrm>
              <a:off x="4709160" y="1444752"/>
              <a:ext cx="1965960" cy="324612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7F77DD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51" name="Shape 13">
              <a:extLst>
                <a:ext uri="{FF2B5EF4-FFF2-40B4-BE49-F238E27FC236}">
                  <a16:creationId xmlns:a16="http://schemas.microsoft.com/office/drawing/2014/main" id="{2E5EA08D-4E63-B12A-FED3-57D193AE2F64}"/>
                </a:ext>
              </a:extLst>
            </p:cNvPr>
            <p:cNvSpPr/>
            <p:nvPr/>
          </p:nvSpPr>
          <p:spPr>
            <a:xfrm>
              <a:off x="4709160" y="1444752"/>
              <a:ext cx="1965960" cy="91440"/>
            </a:xfrm>
            <a:prstGeom prst="rect">
              <a:avLst/>
            </a:prstGeom>
            <a:solidFill>
              <a:srgbClr val="7F77DD">
                <a:alpha val="80000"/>
              </a:srgbClr>
            </a:solidFill>
            <a:ln w="12700">
              <a:solidFill>
                <a:srgbClr val="7F77DD"/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53" name="Text 14">
              <a:extLst>
                <a:ext uri="{FF2B5EF4-FFF2-40B4-BE49-F238E27FC236}">
                  <a16:creationId xmlns:a16="http://schemas.microsoft.com/office/drawing/2014/main" id="{E56BE28E-5188-116D-6EBD-2064AB4E6D5E}"/>
                </a:ext>
              </a:extLst>
            </p:cNvPr>
            <p:cNvSpPr/>
            <p:nvPr/>
          </p:nvSpPr>
          <p:spPr>
            <a:xfrm>
              <a:off x="4709160" y="1600200"/>
              <a:ext cx="196596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5400" b="1" dirty="0">
                  <a:solidFill>
                    <a:srgbClr val="7F77D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+14,29%</a:t>
              </a:r>
              <a:endParaRPr lang="en-US" sz="5400" dirty="0"/>
            </a:p>
          </p:txBody>
        </p:sp>
        <p:sp>
          <p:nvSpPr>
            <p:cNvPr id="55" name="Text 15">
              <a:extLst>
                <a:ext uri="{FF2B5EF4-FFF2-40B4-BE49-F238E27FC236}">
                  <a16:creationId xmlns:a16="http://schemas.microsoft.com/office/drawing/2014/main" id="{73D7E35D-C044-598B-3E7D-21003A2CF61B}"/>
                </a:ext>
              </a:extLst>
            </p:cNvPr>
            <p:cNvSpPr/>
            <p:nvPr/>
          </p:nvSpPr>
          <p:spPr>
            <a:xfrm>
              <a:off x="4986965" y="2667677"/>
              <a:ext cx="1378413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9790E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N°17 RCP</a:t>
              </a:r>
              <a:endParaRPr lang="en-US" sz="4000" dirty="0">
                <a:solidFill>
                  <a:srgbClr val="9790E2"/>
                </a:solidFill>
              </a:endParaRPr>
            </a:p>
          </p:txBody>
        </p:sp>
        <p:sp>
          <p:nvSpPr>
            <p:cNvPr id="57" name="Text 16">
              <a:extLst>
                <a:ext uri="{FF2B5EF4-FFF2-40B4-BE49-F238E27FC236}">
                  <a16:creationId xmlns:a16="http://schemas.microsoft.com/office/drawing/2014/main" id="{A25AC3EE-20DB-4041-B783-FDE14520BC8E}"/>
                </a:ext>
              </a:extLst>
            </p:cNvPr>
            <p:cNvSpPr/>
            <p:nvPr/>
          </p:nvSpPr>
          <p:spPr>
            <a:xfrm>
              <a:off x="4800600" y="2999232"/>
              <a:ext cx="1783080" cy="1554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Mayor diferencia absoluta: 77,86% vs meta de 60%. Atención clínica directa.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59" name="Shape 17">
              <a:extLst>
                <a:ext uri="{FF2B5EF4-FFF2-40B4-BE49-F238E27FC236}">
                  <a16:creationId xmlns:a16="http://schemas.microsoft.com/office/drawing/2014/main" id="{C793BB11-906A-97F2-8F9C-BFBB2D1EE003}"/>
                </a:ext>
              </a:extLst>
            </p:cNvPr>
            <p:cNvSpPr/>
            <p:nvPr/>
          </p:nvSpPr>
          <p:spPr>
            <a:xfrm>
              <a:off x="6858000" y="1444752"/>
              <a:ext cx="1965960" cy="324612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D97706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61" name="Shape 18">
              <a:extLst>
                <a:ext uri="{FF2B5EF4-FFF2-40B4-BE49-F238E27FC236}">
                  <a16:creationId xmlns:a16="http://schemas.microsoft.com/office/drawing/2014/main" id="{E0FC9A99-630C-C001-F039-268E8FF7CF3C}"/>
                </a:ext>
              </a:extLst>
            </p:cNvPr>
            <p:cNvSpPr/>
            <p:nvPr/>
          </p:nvSpPr>
          <p:spPr>
            <a:xfrm>
              <a:off x="6858000" y="1444752"/>
              <a:ext cx="1965960" cy="91440"/>
            </a:xfrm>
            <a:prstGeom prst="rect">
              <a:avLst/>
            </a:prstGeom>
            <a:solidFill>
              <a:srgbClr val="D97706">
                <a:alpha val="80000"/>
              </a:srgbClr>
            </a:solidFill>
            <a:ln w="12700">
              <a:solidFill>
                <a:srgbClr val="D97706"/>
              </a:solidFill>
              <a:prstDash val="solid"/>
            </a:ln>
          </p:spPr>
          <p:txBody>
            <a:bodyPr/>
            <a:lstStyle/>
            <a:p>
              <a:endParaRPr lang="es-CL" sz="4000"/>
            </a:p>
          </p:txBody>
        </p:sp>
        <p:sp>
          <p:nvSpPr>
            <p:cNvPr id="63" name="Text 19">
              <a:extLst>
                <a:ext uri="{FF2B5EF4-FFF2-40B4-BE49-F238E27FC236}">
                  <a16:creationId xmlns:a16="http://schemas.microsoft.com/office/drawing/2014/main" id="{2C707090-BC3D-07E0-6B74-03199C77FA3A}"/>
                </a:ext>
              </a:extLst>
            </p:cNvPr>
            <p:cNvSpPr/>
            <p:nvPr/>
          </p:nvSpPr>
          <p:spPr>
            <a:xfrm>
              <a:off x="6858000" y="1600200"/>
              <a:ext cx="196596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5400" b="1" dirty="0">
                  <a:solidFill>
                    <a:srgbClr val="D9770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+0,34%</a:t>
              </a:r>
              <a:endParaRPr lang="en-US" sz="5400" dirty="0"/>
            </a:p>
          </p:txBody>
        </p:sp>
        <p:sp>
          <p:nvSpPr>
            <p:cNvPr id="65" name="Text 20">
              <a:extLst>
                <a:ext uri="{FF2B5EF4-FFF2-40B4-BE49-F238E27FC236}">
                  <a16:creationId xmlns:a16="http://schemas.microsoft.com/office/drawing/2014/main" id="{ABEF751C-B30D-98BC-04A4-D9459AC193EA}"/>
                </a:ext>
              </a:extLst>
            </p:cNvPr>
            <p:cNvSpPr/>
            <p:nvPr/>
          </p:nvSpPr>
          <p:spPr>
            <a:xfrm>
              <a:off x="7209579" y="2656333"/>
              <a:ext cx="1262801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DF9036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N°2 Lactancia</a:t>
              </a:r>
              <a:endParaRPr lang="en-US" sz="4000" dirty="0">
                <a:solidFill>
                  <a:srgbClr val="DF9036"/>
                </a:solidFill>
              </a:endParaRPr>
            </a:p>
          </p:txBody>
        </p:sp>
        <p:sp>
          <p:nvSpPr>
            <p:cNvPr id="67" name="Text 21">
              <a:extLst>
                <a:ext uri="{FF2B5EF4-FFF2-40B4-BE49-F238E27FC236}">
                  <a16:creationId xmlns:a16="http://schemas.microsoft.com/office/drawing/2014/main" id="{3BAD3F0F-6F69-427B-6424-E412CBB73C2A}"/>
                </a:ext>
              </a:extLst>
            </p:cNvPr>
            <p:cNvSpPr/>
            <p:nvPr/>
          </p:nvSpPr>
          <p:spPr>
            <a:xfrm>
              <a:off x="6949440" y="2999232"/>
              <a:ext cx="1783080" cy="1554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Meta más ajustada: superó la meta de 60% </a:t>
              </a:r>
              <a:r>
                <a:rPr lang="en-US" sz="2400" dirty="0" err="1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por</a:t>
              </a:r>
              <a:r>
                <a:rPr lang="en-US" sz="24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60,34%.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255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936E6C77-FA2D-CA7F-70CA-3F5D2D9EB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218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849707" y="2397956"/>
            <a:ext cx="12527280" cy="592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CONCLUSIONES </a:t>
            </a:r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LEY 19.664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  <a:p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74520" y="2164369"/>
            <a:ext cx="1463040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874520" y="5237502"/>
            <a:ext cx="3223177" cy="662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N°2 Eval. Pies DM2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397528" y="5237502"/>
            <a:ext cx="3223177" cy="662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N°1 DM2 Compensada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8920535" y="3543300"/>
            <a:ext cx="3223177" cy="5229928"/>
          </a:xfrm>
          <a:prstGeom prst="roundRect">
            <a:avLst>
              <a:gd name="adj" fmla="val 5581"/>
            </a:avLst>
          </a:prstGeom>
          <a:solidFill>
            <a:srgbClr val="FFFFFF">
              <a:alpha val="9000"/>
            </a:srgbClr>
          </a:solidFill>
          <a:ln w="12700">
            <a:solidFill>
              <a:srgbClr val="D97706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5" name="Shape 13"/>
          <p:cNvSpPr/>
          <p:nvPr/>
        </p:nvSpPr>
        <p:spPr>
          <a:xfrm>
            <a:off x="8920535" y="3543300"/>
            <a:ext cx="3223177" cy="147322"/>
          </a:xfrm>
          <a:prstGeom prst="rect">
            <a:avLst/>
          </a:prstGeom>
          <a:solidFill>
            <a:srgbClr val="D97706">
              <a:alpha val="80000"/>
            </a:srgbClr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6" name="Text 14"/>
          <p:cNvSpPr/>
          <p:nvPr/>
        </p:nvSpPr>
        <p:spPr>
          <a:xfrm>
            <a:off x="8920535" y="3793747"/>
            <a:ext cx="3223177" cy="1325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2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−5,54%</a:t>
            </a:r>
            <a:endParaRPr lang="en-US" sz="5200" dirty="0"/>
          </a:p>
        </p:txBody>
      </p:sp>
      <p:sp>
        <p:nvSpPr>
          <p:cNvPr id="17" name="Text 15"/>
          <p:cNvSpPr/>
          <p:nvPr/>
        </p:nvSpPr>
        <p:spPr>
          <a:xfrm>
            <a:off x="8920535" y="5237502"/>
            <a:ext cx="3223177" cy="662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N°3 HTA Compensada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9070450" y="5959379"/>
            <a:ext cx="2923347" cy="2578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brecha: 65,46% vs meta 71%. Requiere atención prioritaria.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2443543" y="3543300"/>
            <a:ext cx="3223177" cy="5229928"/>
          </a:xfrm>
          <a:prstGeom prst="roundRect">
            <a:avLst>
              <a:gd name="adj" fmla="val 5581"/>
            </a:avLst>
          </a:prstGeom>
          <a:solidFill>
            <a:srgbClr val="FFFFFF">
              <a:alpha val="9000"/>
            </a:srgbClr>
          </a:solidFill>
          <a:ln w="12700">
            <a:solidFill>
              <a:srgbClr val="E8A87C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20" name="Shape 18"/>
          <p:cNvSpPr/>
          <p:nvPr/>
        </p:nvSpPr>
        <p:spPr>
          <a:xfrm>
            <a:off x="12443543" y="3543300"/>
            <a:ext cx="3223177" cy="147322"/>
          </a:xfrm>
          <a:prstGeom prst="rect">
            <a:avLst/>
          </a:prstGeom>
          <a:solidFill>
            <a:schemeClr val="accent6">
              <a:lumMod val="75000"/>
              <a:alpha val="80000"/>
            </a:schemeClr>
          </a:solidFill>
          <a:ln w="12700">
            <a:solidFill>
              <a:srgbClr val="E8A87C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21" name="Text 19"/>
          <p:cNvSpPr/>
          <p:nvPr/>
        </p:nvSpPr>
        <p:spPr>
          <a:xfrm>
            <a:off x="12443543" y="3793747"/>
            <a:ext cx="3223177" cy="1325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2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caso</a:t>
            </a:r>
            <a:endParaRPr lang="en-US" sz="5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443543" y="5237502"/>
            <a:ext cx="3223177" cy="662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N°12 GES Gestión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2593458" y="5959379"/>
            <a:ext cx="2923347" cy="2578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Faltó solo 1 caso de 3.712 para alcanzar el 100%. Meta prácticamente cumplida.</a:t>
            </a:r>
            <a:endParaRPr lang="en-US" sz="2800" dirty="0">
              <a:solidFill>
                <a:schemeClr val="tx2"/>
              </a:solidFill>
            </a:endParaRP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F12AFA1B-5AFA-2337-5C54-35B009E5FFD7}"/>
              </a:ext>
            </a:extLst>
          </p:cNvPr>
          <p:cNvGrpSpPr/>
          <p:nvPr/>
        </p:nvGrpSpPr>
        <p:grpSpPr>
          <a:xfrm>
            <a:off x="1849707" y="3543300"/>
            <a:ext cx="3223177" cy="5229928"/>
            <a:chOff x="5397528" y="3543300"/>
            <a:chExt cx="3223177" cy="5229928"/>
          </a:xfrm>
        </p:grpSpPr>
        <p:sp>
          <p:nvSpPr>
            <p:cNvPr id="9" name="Shape 7"/>
            <p:cNvSpPr/>
            <p:nvPr/>
          </p:nvSpPr>
          <p:spPr>
            <a:xfrm>
              <a:off x="5397528" y="3543300"/>
              <a:ext cx="3223177" cy="5229928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2D9CDB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0" name="Shape 8"/>
            <p:cNvSpPr/>
            <p:nvPr/>
          </p:nvSpPr>
          <p:spPr>
            <a:xfrm>
              <a:off x="5397528" y="3543300"/>
              <a:ext cx="3223177" cy="147322"/>
            </a:xfrm>
            <a:prstGeom prst="rect">
              <a:avLst/>
            </a:prstGeom>
            <a:solidFill>
              <a:srgbClr val="2D9CDB">
                <a:alpha val="80000"/>
              </a:srgbClr>
            </a:solidFill>
            <a:ln w="12700">
              <a:solidFill>
                <a:srgbClr val="2D9CDB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1" name="Text 9"/>
            <p:cNvSpPr/>
            <p:nvPr/>
          </p:nvSpPr>
          <p:spPr>
            <a:xfrm>
              <a:off x="5397528" y="3793747"/>
              <a:ext cx="3223177" cy="13258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2D9CD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✓</a:t>
              </a:r>
              <a:endParaRPr lang="en-US" sz="68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5547443" y="5959379"/>
              <a:ext cx="2923347" cy="257813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Meta cumplida: 51,28% de compensación supera el 50% fijado.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  <p:sp>
          <p:nvSpPr>
            <p:cNvPr id="93" name="Text 4">
              <a:extLst>
                <a:ext uri="{FF2B5EF4-FFF2-40B4-BE49-F238E27FC236}">
                  <a16:creationId xmlns:a16="http://schemas.microsoft.com/office/drawing/2014/main" id="{CEB02B59-DB63-4CDA-DC09-DE1ACF3DD082}"/>
                </a:ext>
              </a:extLst>
            </p:cNvPr>
            <p:cNvSpPr/>
            <p:nvPr/>
          </p:nvSpPr>
          <p:spPr>
            <a:xfrm>
              <a:off x="5529012" y="5368947"/>
              <a:ext cx="3091692" cy="3778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00B0F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N°1 · DM2 Compensada</a:t>
              </a:r>
              <a:endParaRPr lang="en-US" sz="2400" dirty="0">
                <a:solidFill>
                  <a:srgbClr val="00B0F0"/>
                </a:solidFill>
              </a:endParaRPr>
            </a:p>
          </p:txBody>
        </p:sp>
      </p:grpSp>
      <p:sp>
        <p:nvSpPr>
          <p:cNvPr id="95" name="Text 20">
            <a:extLst>
              <a:ext uri="{FF2B5EF4-FFF2-40B4-BE49-F238E27FC236}">
                <a16:creationId xmlns:a16="http://schemas.microsoft.com/office/drawing/2014/main" id="{5EF26E72-8892-E204-5356-5383BE94F5EE}"/>
              </a:ext>
            </a:extLst>
          </p:cNvPr>
          <p:cNvSpPr/>
          <p:nvPr/>
        </p:nvSpPr>
        <p:spPr>
          <a:xfrm>
            <a:off x="9144000" y="5323073"/>
            <a:ext cx="2999712" cy="377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N°3 · HTA Compensada</a:t>
            </a:r>
            <a:endParaRPr lang="en-US" sz="2400" dirty="0"/>
          </a:p>
        </p:txBody>
      </p:sp>
      <p:sp>
        <p:nvSpPr>
          <p:cNvPr id="97" name="Text 28">
            <a:extLst>
              <a:ext uri="{FF2B5EF4-FFF2-40B4-BE49-F238E27FC236}">
                <a16:creationId xmlns:a16="http://schemas.microsoft.com/office/drawing/2014/main" id="{9FB0C30F-4706-E5A5-B499-8E074A88C350}"/>
              </a:ext>
            </a:extLst>
          </p:cNvPr>
          <p:cNvSpPr/>
          <p:nvPr/>
        </p:nvSpPr>
        <p:spPr>
          <a:xfrm>
            <a:off x="12860632" y="5323072"/>
            <a:ext cx="5653316" cy="377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N°12 · GES · Gestión</a:t>
            </a:r>
            <a:endParaRPr lang="en-US" sz="2400" dirty="0"/>
          </a:p>
        </p:txBody>
      </p:sp>
      <p:grpSp>
        <p:nvGrpSpPr>
          <p:cNvPr id="100" name="Grupo 99">
            <a:extLst>
              <a:ext uri="{FF2B5EF4-FFF2-40B4-BE49-F238E27FC236}">
                <a16:creationId xmlns:a16="http://schemas.microsoft.com/office/drawing/2014/main" id="{ED86F59E-63A3-5251-7A3E-AE96B68DD58D}"/>
              </a:ext>
            </a:extLst>
          </p:cNvPr>
          <p:cNvGrpSpPr/>
          <p:nvPr/>
        </p:nvGrpSpPr>
        <p:grpSpPr>
          <a:xfrm>
            <a:off x="5404454" y="3543300"/>
            <a:ext cx="6030502" cy="5229928"/>
            <a:chOff x="1874520" y="3543300"/>
            <a:chExt cx="6030502" cy="5229928"/>
          </a:xfrm>
        </p:grpSpPr>
        <p:sp>
          <p:nvSpPr>
            <p:cNvPr id="4" name="Shape 2"/>
            <p:cNvSpPr/>
            <p:nvPr/>
          </p:nvSpPr>
          <p:spPr>
            <a:xfrm>
              <a:off x="1874520" y="3543300"/>
              <a:ext cx="3223177" cy="5229928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1D9E75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5" name="Shape 3"/>
            <p:cNvSpPr/>
            <p:nvPr/>
          </p:nvSpPr>
          <p:spPr>
            <a:xfrm>
              <a:off x="1874520" y="3543300"/>
              <a:ext cx="3223177" cy="147322"/>
            </a:xfrm>
            <a:prstGeom prst="rect">
              <a:avLst/>
            </a:prstGeom>
            <a:solidFill>
              <a:srgbClr val="1D9E75">
                <a:alpha val="80000"/>
              </a:srgbClr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6" name="Text 4"/>
            <p:cNvSpPr/>
            <p:nvPr/>
          </p:nvSpPr>
          <p:spPr>
            <a:xfrm>
              <a:off x="1874520" y="3793747"/>
              <a:ext cx="3223177" cy="13258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52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+7,53%</a:t>
              </a:r>
              <a:endParaRPr lang="en-US" sz="52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2024435" y="5959379"/>
              <a:ext cx="2923347" cy="257813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Mejor logro: 97,53% superó la meta de 90%. Cobertura de evaluación muy elevada.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  <p:sp>
          <p:nvSpPr>
            <p:cNvPr id="99" name="Text 12">
              <a:extLst>
                <a:ext uri="{FF2B5EF4-FFF2-40B4-BE49-F238E27FC236}">
                  <a16:creationId xmlns:a16="http://schemas.microsoft.com/office/drawing/2014/main" id="{F0086054-D5D9-E955-DB64-36E55F80B29A}"/>
                </a:ext>
              </a:extLst>
            </p:cNvPr>
            <p:cNvSpPr/>
            <p:nvPr/>
          </p:nvSpPr>
          <p:spPr>
            <a:xfrm>
              <a:off x="2251706" y="5310549"/>
              <a:ext cx="5653316" cy="3778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N°2 · Eval. Pies DM2</a:t>
              </a:r>
              <a:endParaRPr lang="en-US" sz="2400" dirty="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5B5F1-1643-5866-BEAC-3B656C3A6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907E627-F3B6-E64E-5EE4-C5D65BF72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7E232C36-9789-E610-22E2-301FBEAAF32C}"/>
              </a:ext>
            </a:extLst>
          </p:cNvPr>
          <p:cNvSpPr txBox="1"/>
          <p:nvPr/>
        </p:nvSpPr>
        <p:spPr>
          <a:xfrm>
            <a:off x="7125091" y="3600421"/>
            <a:ext cx="586223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8000" dirty="0">
                <a:solidFill>
                  <a:schemeClr val="tx2"/>
                </a:solidFill>
                <a:latin typeface="League Spartan" panose="020B0604020202020204" charset="0"/>
              </a:rPr>
              <a:t>FINANZAS</a:t>
            </a:r>
            <a:endParaRPr lang="es-CL" sz="44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D8F9802A-74C0-B142-3647-8177D2DA3415}"/>
              </a:ext>
            </a:extLst>
          </p:cNvPr>
          <p:cNvSpPr/>
          <p:nvPr/>
        </p:nvSpPr>
        <p:spPr>
          <a:xfrm>
            <a:off x="7161460" y="4896097"/>
            <a:ext cx="1903545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160B5DFB-48CF-9B66-2E86-2B90D02EF9A0}"/>
              </a:ext>
            </a:extLst>
          </p:cNvPr>
          <p:cNvSpPr/>
          <p:nvPr/>
        </p:nvSpPr>
        <p:spPr>
          <a:xfrm flipV="1">
            <a:off x="9065005" y="4886072"/>
            <a:ext cx="3883406" cy="10025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id="{45FB8CE6-1D02-E7CD-50CF-D38A19881A40}"/>
              </a:ext>
            </a:extLst>
          </p:cNvPr>
          <p:cNvGrpSpPr/>
          <p:nvPr/>
        </p:nvGrpSpPr>
        <p:grpSpPr>
          <a:xfrm>
            <a:off x="13745313" y="3440848"/>
            <a:ext cx="1644180" cy="1534161"/>
            <a:chOff x="0" y="0"/>
            <a:chExt cx="258874" cy="342852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6DC1839D-23FA-623B-5F79-EB7B0ACC7451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704D15AA-D9BF-D449-1B81-0F5F33009495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5" name="Group 6">
            <a:extLst>
              <a:ext uri="{FF2B5EF4-FFF2-40B4-BE49-F238E27FC236}">
                <a16:creationId xmlns:a16="http://schemas.microsoft.com/office/drawing/2014/main" id="{692A5729-EF51-7A07-5B0A-5E45F2E99CF1}"/>
              </a:ext>
            </a:extLst>
          </p:cNvPr>
          <p:cNvGrpSpPr/>
          <p:nvPr/>
        </p:nvGrpSpPr>
        <p:grpSpPr>
          <a:xfrm>
            <a:off x="1010585" y="3424757"/>
            <a:ext cx="5862238" cy="1550252"/>
            <a:chOff x="0" y="0"/>
            <a:chExt cx="1035124" cy="342852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31CA14DC-E7E9-2592-0B0B-D2532710D8B7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2" name="TextBox 8">
              <a:extLst>
                <a:ext uri="{FF2B5EF4-FFF2-40B4-BE49-F238E27FC236}">
                  <a16:creationId xmlns:a16="http://schemas.microsoft.com/office/drawing/2014/main" id="{A5160CEB-D88C-4B55-B1C9-31D9F24EA419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3" name="Group 9">
            <a:extLst>
              <a:ext uri="{FF2B5EF4-FFF2-40B4-BE49-F238E27FC236}">
                <a16:creationId xmlns:a16="http://schemas.microsoft.com/office/drawing/2014/main" id="{FF88F939-5EA0-2E30-536E-8D4E05D06551}"/>
              </a:ext>
            </a:extLst>
          </p:cNvPr>
          <p:cNvGrpSpPr/>
          <p:nvPr/>
        </p:nvGrpSpPr>
        <p:grpSpPr>
          <a:xfrm>
            <a:off x="15608863" y="3509443"/>
            <a:ext cx="2679137" cy="1465566"/>
            <a:chOff x="0" y="0"/>
            <a:chExt cx="1035124" cy="722776"/>
          </a:xfrm>
          <a:solidFill>
            <a:schemeClr val="tx2"/>
          </a:solidFill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F08EE13-9D86-51AD-7AED-E2638ECE8062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25" name="TextBox 11">
              <a:extLst>
                <a:ext uri="{FF2B5EF4-FFF2-40B4-BE49-F238E27FC236}">
                  <a16:creationId xmlns:a16="http://schemas.microsoft.com/office/drawing/2014/main" id="{6DB15F99-8B7F-74F4-A97A-1D826939EE08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726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D2B15E9-DED2-B75E-0C41-3D9F89D36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1760"/>
            <a:ext cx="18287336" cy="10285240"/>
          </a:xfrm>
          <a:prstGeom prst="rect">
            <a:avLst/>
          </a:prstGeom>
        </p:spPr>
      </p:pic>
      <p:sp>
        <p:nvSpPr>
          <p:cNvPr id="7170" name="Marcador de contenido 2">
            <a:extLst>
              <a:ext uri="{FF2B5EF4-FFF2-40B4-BE49-F238E27FC236}">
                <a16:creationId xmlns:a16="http://schemas.microsoft.com/office/drawing/2014/main" id="{F9901C32-A1FD-2674-F1E5-1D73B4353AF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1257300"/>
            <a:ext cx="7948612" cy="757233"/>
          </a:xfrm>
        </p:spPr>
        <p:txBody>
          <a:bodyPr>
            <a:normAutofit fontScale="92500" lnSpcReduction="10000"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800" dirty="0">
                <a:solidFill>
                  <a:schemeClr val="tx2"/>
                </a:solidFill>
                <a:latin typeface="League Spartan" panose="020B0604020202020204" charset="0"/>
              </a:rPr>
              <a:t>PRESUPUESTO 2025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3CED3B4-499C-49EA-8D0A-FAE34BB95C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741678"/>
              </p:ext>
            </p:extLst>
          </p:nvPr>
        </p:nvGraphicFramePr>
        <p:xfrm>
          <a:off x="1828801" y="3346450"/>
          <a:ext cx="9601199" cy="597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C5EFE30-4850-71CA-7FC0-766CFD7C5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861816"/>
              </p:ext>
            </p:extLst>
          </p:nvPr>
        </p:nvGraphicFramePr>
        <p:xfrm>
          <a:off x="12268200" y="3848100"/>
          <a:ext cx="5386387" cy="2354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4112">
                  <a:extLst>
                    <a:ext uri="{9D8B030D-6E8A-4147-A177-3AD203B41FA5}">
                      <a16:colId xmlns:a16="http://schemas.microsoft.com/office/drawing/2014/main" val="2554114856"/>
                    </a:ext>
                  </a:extLst>
                </a:gridCol>
                <a:gridCol w="1728152">
                  <a:extLst>
                    <a:ext uri="{9D8B030D-6E8A-4147-A177-3AD203B41FA5}">
                      <a16:colId xmlns:a16="http://schemas.microsoft.com/office/drawing/2014/main" val="255136646"/>
                    </a:ext>
                  </a:extLst>
                </a:gridCol>
                <a:gridCol w="1404123">
                  <a:extLst>
                    <a:ext uri="{9D8B030D-6E8A-4147-A177-3AD203B41FA5}">
                      <a16:colId xmlns:a16="http://schemas.microsoft.com/office/drawing/2014/main" val="2716151973"/>
                    </a:ext>
                  </a:extLst>
                </a:gridCol>
              </a:tblGrid>
              <a:tr h="904095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Ingresos Presupuestarios  2024 - 2025 M$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61886"/>
                  </a:ext>
                </a:extLst>
              </a:tr>
              <a:tr h="3436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Año 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962335"/>
                  </a:ext>
                </a:extLst>
              </a:tr>
              <a:tr h="885883">
                <a:tc>
                  <a:txBody>
                    <a:bodyPr/>
                    <a:lstStyle/>
                    <a:p>
                      <a:pPr algn="ctr" fontAlgn="b">
                        <a:lnSpc>
                          <a:spcPct val="30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Transferencias</a:t>
                      </a:r>
                    </a:p>
                    <a:p>
                      <a:pPr algn="ctr" fontAlgn="b">
                        <a:buNone/>
                      </a:pP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$9.891.956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$11.455.207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220632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CCDEBB5-B641-0792-8492-60B98D466BB8}"/>
              </a:ext>
            </a:extLst>
          </p:cNvPr>
          <p:cNvSpPr txBox="1"/>
          <p:nvPr/>
        </p:nvSpPr>
        <p:spPr>
          <a:xfrm>
            <a:off x="1696453" y="2034160"/>
            <a:ext cx="150675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Presupuesto, aumento de transferencias Ministeriales en un 15.80 % por puesta en operación del  NHSJC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B87237-F66F-3E7A-4507-7A6E309DE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194" name="Marcador de contenido 2">
            <a:extLst>
              <a:ext uri="{FF2B5EF4-FFF2-40B4-BE49-F238E27FC236}">
                <a16:creationId xmlns:a16="http://schemas.microsoft.com/office/drawing/2014/main" id="{16088329-23D3-94C7-E18B-1D277AE345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96453" y="1171815"/>
            <a:ext cx="14249400" cy="1481177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REMUNERACIONES 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League Spartan" panose="020B0604020202020204" charset="0"/>
              </a:rPr>
              <a:t>FUNCIONARIOS ENERO A DICIEMBRE 2025  M$ 7.835.351</a:t>
            </a: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3DFF415-A278-D0B8-F921-4AA78F73D5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302670"/>
              </p:ext>
            </p:extLst>
          </p:nvPr>
        </p:nvGraphicFramePr>
        <p:xfrm>
          <a:off x="9829800" y="3699739"/>
          <a:ext cx="7391400" cy="4979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1499">
                  <a:extLst>
                    <a:ext uri="{9D8B030D-6E8A-4147-A177-3AD203B41FA5}">
                      <a16:colId xmlns:a16="http://schemas.microsoft.com/office/drawing/2014/main" val="4280329763"/>
                    </a:ext>
                  </a:extLst>
                </a:gridCol>
                <a:gridCol w="1426205">
                  <a:extLst>
                    <a:ext uri="{9D8B030D-6E8A-4147-A177-3AD203B41FA5}">
                      <a16:colId xmlns:a16="http://schemas.microsoft.com/office/drawing/2014/main" val="4119287267"/>
                    </a:ext>
                  </a:extLst>
                </a:gridCol>
                <a:gridCol w="1993696">
                  <a:extLst>
                    <a:ext uri="{9D8B030D-6E8A-4147-A177-3AD203B41FA5}">
                      <a16:colId xmlns:a16="http://schemas.microsoft.com/office/drawing/2014/main" val="3982885057"/>
                    </a:ext>
                  </a:extLst>
                </a:gridCol>
              </a:tblGrid>
              <a:tr h="1056278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TIPO DE REMUNERACIÓN 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894874"/>
                  </a:ext>
                </a:extLst>
              </a:tr>
              <a:tr h="1371397"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Remuneraciones Ley Médica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$1.400.460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$1.518.369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4925"/>
                  </a:ext>
                </a:extLst>
              </a:tr>
              <a:tr h="12119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Remuneraciones No Médicos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$3.221.810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$3.948.093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847873"/>
                  </a:ext>
                </a:extLst>
              </a:tr>
              <a:tr h="1339505"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Remuneraciones Variables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$1.907.055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250000"/>
                        </a:lnSpc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$2.368.889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969420"/>
                  </a:ext>
                </a:extLst>
              </a:tr>
            </a:tbl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EFDC04A6-3BB8-D744-053C-4F2B3B35F6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73965"/>
              </p:ext>
            </p:extLst>
          </p:nvPr>
        </p:nvGraphicFramePr>
        <p:xfrm>
          <a:off x="1860131" y="2740984"/>
          <a:ext cx="6961022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EE63D-A236-D28B-F4EE-4DEF2C2D2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0A5E20-86C9-BD01-6F19-397741451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194" name="Marcador de contenido 2">
            <a:extLst>
              <a:ext uri="{FF2B5EF4-FFF2-40B4-BE49-F238E27FC236}">
                <a16:creationId xmlns:a16="http://schemas.microsoft.com/office/drawing/2014/main" id="{111A7E34-14BC-6CF6-D925-489EF49973F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800101"/>
            <a:ext cx="14249400" cy="160020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REMUNERACIONES </a:t>
            </a:r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League Spartan" panose="020B0604020202020204" charset="0"/>
              </a:rPr>
              <a:t>FUNCIONARIOS ENERO A DICIEMBRE 2025 M$ 7.835.351</a:t>
            </a: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41E71F4-B819-BE46-1ACE-C3F72BE3C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257663"/>
              </p:ext>
            </p:extLst>
          </p:nvPr>
        </p:nvGraphicFramePr>
        <p:xfrm>
          <a:off x="10668000" y="3800786"/>
          <a:ext cx="6858000" cy="4238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4895">
                  <a:extLst>
                    <a:ext uri="{9D8B030D-6E8A-4147-A177-3AD203B41FA5}">
                      <a16:colId xmlns:a16="http://schemas.microsoft.com/office/drawing/2014/main" val="4280329763"/>
                    </a:ext>
                  </a:extLst>
                </a:gridCol>
                <a:gridCol w="1323283">
                  <a:extLst>
                    <a:ext uri="{9D8B030D-6E8A-4147-A177-3AD203B41FA5}">
                      <a16:colId xmlns:a16="http://schemas.microsoft.com/office/drawing/2014/main" val="4119287267"/>
                    </a:ext>
                  </a:extLst>
                </a:gridCol>
                <a:gridCol w="1849822">
                  <a:extLst>
                    <a:ext uri="{9D8B030D-6E8A-4147-A177-3AD203B41FA5}">
                      <a16:colId xmlns:a16="http://schemas.microsoft.com/office/drawing/2014/main" val="3982885057"/>
                    </a:ext>
                  </a:extLst>
                </a:gridCol>
              </a:tblGrid>
              <a:tr h="4091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TIPO DE REMUNERACIÓN 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894874"/>
                  </a:ext>
                </a:extLst>
              </a:tr>
              <a:tr h="13386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Remuneraciones Ley Médica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$1.400.460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$1.518.369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4925"/>
                  </a:ext>
                </a:extLst>
              </a:tr>
              <a:tr h="11829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Remuneraciones No Médicos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$3.221.810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$3.948.093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847873"/>
                  </a:ext>
                </a:extLst>
              </a:tr>
              <a:tr h="13075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Remuneraciones Variables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$1.907.055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$2.368.889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855" marR="8855" marT="885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969420"/>
                  </a:ext>
                </a:extLst>
              </a:tr>
            </a:tbl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154E458-DD28-A827-F721-C4C7F0309B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8613458"/>
              </p:ext>
            </p:extLst>
          </p:nvPr>
        </p:nvGraphicFramePr>
        <p:xfrm>
          <a:off x="1676400" y="2628900"/>
          <a:ext cx="8640874" cy="659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0741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462BAD7-0D70-5A6F-7881-16ED7A8AE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760"/>
            <a:ext cx="18287336" cy="10285240"/>
          </a:xfrm>
          <a:prstGeom prst="rect">
            <a:avLst/>
          </a:prstGeom>
        </p:spPr>
      </p:pic>
      <p:sp>
        <p:nvSpPr>
          <p:cNvPr id="9218" name="Marcador de contenido 2">
            <a:extLst>
              <a:ext uri="{FF2B5EF4-FFF2-40B4-BE49-F238E27FC236}">
                <a16:creationId xmlns:a16="http://schemas.microsoft.com/office/drawing/2014/main" id="{0DD714F4-B9A6-D2A0-5578-0AC1E125114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1118212"/>
            <a:ext cx="11887201" cy="1604866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HORAS EXTRAORDINARIAS</a:t>
            </a:r>
          </a:p>
          <a:p>
            <a:pPr fontAlgn="base">
              <a:spcAft>
                <a:spcPct val="0"/>
              </a:spcAft>
            </a:pPr>
            <a:r>
              <a:rPr lang="es-CL" sz="4400" dirty="0">
                <a:solidFill>
                  <a:schemeClr val="tx2"/>
                </a:solidFill>
                <a:latin typeface="League Spartan" panose="020B0604020202020204" charset="0"/>
              </a:rPr>
              <a:t>2024/2025</a:t>
            </a:r>
            <a:endParaRPr lang="es-CL" altLang="es-CL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2E6FCE-D037-832C-DAB0-CDD39B1163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987915"/>
              </p:ext>
            </p:extLst>
          </p:nvPr>
        </p:nvGraphicFramePr>
        <p:xfrm>
          <a:off x="1676400" y="1790700"/>
          <a:ext cx="8823723" cy="777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F0E40611-4572-B6F0-6D53-9726C0FF3206}"/>
              </a:ext>
            </a:extLst>
          </p:cNvPr>
          <p:cNvSpPr txBox="1"/>
          <p:nvPr/>
        </p:nvSpPr>
        <p:spPr>
          <a:xfrm>
            <a:off x="10828177" y="3075884"/>
            <a:ext cx="65611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tx2"/>
                </a:solidFill>
                <a:latin typeface="League Spartan" panose="020B0604020202020204" charset="0"/>
              </a:rPr>
              <a:t>Las horas extraordinarias ley médica, disminuyeron 12.42 % por contención del gasto</a:t>
            </a:r>
            <a:endParaRPr lang="es-CL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F16737-FC35-0B0D-EF10-3853FC3EFD75}"/>
              </a:ext>
            </a:extLst>
          </p:cNvPr>
          <p:cNvSpPr txBox="1"/>
          <p:nvPr/>
        </p:nvSpPr>
        <p:spPr>
          <a:xfrm>
            <a:off x="11963400" y="6173652"/>
            <a:ext cx="830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6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  <a:r>
              <a:rPr lang="es-CL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	</a:t>
            </a:r>
          </a:p>
        </p:txBody>
      </p:sp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6FDB23A9-C044-142D-4B26-D8BE807D3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425766"/>
              </p:ext>
            </p:extLst>
          </p:nvPr>
        </p:nvGraphicFramePr>
        <p:xfrm>
          <a:off x="11370542" y="4075021"/>
          <a:ext cx="5998687" cy="3505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9429">
                  <a:extLst>
                    <a:ext uri="{9D8B030D-6E8A-4147-A177-3AD203B41FA5}">
                      <a16:colId xmlns:a16="http://schemas.microsoft.com/office/drawing/2014/main" val="2230592452"/>
                    </a:ext>
                  </a:extLst>
                </a:gridCol>
                <a:gridCol w="2021535">
                  <a:extLst>
                    <a:ext uri="{9D8B030D-6E8A-4147-A177-3AD203B41FA5}">
                      <a16:colId xmlns:a16="http://schemas.microsoft.com/office/drawing/2014/main" val="1829984484"/>
                    </a:ext>
                  </a:extLst>
                </a:gridCol>
                <a:gridCol w="1867723">
                  <a:extLst>
                    <a:ext uri="{9D8B030D-6E8A-4147-A177-3AD203B41FA5}">
                      <a16:colId xmlns:a16="http://schemas.microsoft.com/office/drawing/2014/main" val="3105010045"/>
                    </a:ext>
                  </a:extLst>
                </a:gridCol>
              </a:tblGrid>
              <a:tr h="876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Año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Ley 18.834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Ley 19.664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361615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$193.976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$165.666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861889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$156.839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$145.085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448139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Total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$350.815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$310.751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872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F99375-3BDC-06A6-0E35-2D2F24F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336" cy="10285240"/>
          </a:xfrm>
          <a:prstGeom prst="rect">
            <a:avLst/>
          </a:prstGeom>
        </p:spPr>
      </p:pic>
      <p:sp>
        <p:nvSpPr>
          <p:cNvPr id="10242" name="Marcador de contenido 2">
            <a:extLst>
              <a:ext uri="{FF2B5EF4-FFF2-40B4-BE49-F238E27FC236}">
                <a16:creationId xmlns:a16="http://schemas.microsoft.com/office/drawing/2014/main" id="{36097670-3B4D-675F-DEB6-24ABB849105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04950" y="723900"/>
            <a:ext cx="15106650" cy="97393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RECUPERACIÓN Y GASTO LICENCIAS MÉDICAS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7D836A6-AD65-DF24-4EFA-5F5F8A433E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106633"/>
              </p:ext>
            </p:extLst>
          </p:nvPr>
        </p:nvGraphicFramePr>
        <p:xfrm>
          <a:off x="1524000" y="2821719"/>
          <a:ext cx="10660007" cy="6741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BE0A33DF-222B-46C8-6AD1-64A6A2CBA0B9}"/>
              </a:ext>
            </a:extLst>
          </p:cNvPr>
          <p:cNvSpPr txBox="1">
            <a:spLocks/>
          </p:cNvSpPr>
          <p:nvPr/>
        </p:nvSpPr>
        <p:spPr>
          <a:xfrm>
            <a:off x="1504950" y="1612614"/>
            <a:ext cx="15792450" cy="973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000" b="1" i="0" kern="1200" spc="0">
                <a:solidFill>
                  <a:schemeClr val="accent1"/>
                </a:solidFill>
                <a:latin typeface="Verdan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Aft>
                <a:spcPct val="0"/>
              </a:spcAft>
            </a:pPr>
            <a:r>
              <a:rPr lang="es-ES" altLang="es-CL" sz="2800" dirty="0">
                <a:solidFill>
                  <a:schemeClr val="tx2"/>
                </a:solidFill>
                <a:latin typeface="League Spartan" panose="020B0604020202020204" charset="0"/>
              </a:rPr>
              <a:t>La recuperación de ingresos por licencias médicas aumentó en un 41.94% y el gasto en suplencias y reemplazos aumentó en un 33.85%</a:t>
            </a:r>
            <a:endParaRPr lang="es-CL" altLang="es-CL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88C1A1BE-7B4C-EE43-4824-606CF73FE0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159895"/>
              </p:ext>
            </p:extLst>
          </p:nvPr>
        </p:nvGraphicFramePr>
        <p:xfrm>
          <a:off x="12420600" y="3636170"/>
          <a:ext cx="5105400" cy="5038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796">
                  <a:extLst>
                    <a:ext uri="{9D8B030D-6E8A-4147-A177-3AD203B41FA5}">
                      <a16:colId xmlns:a16="http://schemas.microsoft.com/office/drawing/2014/main" val="2189718201"/>
                    </a:ext>
                  </a:extLst>
                </a:gridCol>
                <a:gridCol w="1050108">
                  <a:extLst>
                    <a:ext uri="{9D8B030D-6E8A-4147-A177-3AD203B41FA5}">
                      <a16:colId xmlns:a16="http://schemas.microsoft.com/office/drawing/2014/main" val="3338873805"/>
                    </a:ext>
                  </a:extLst>
                </a:gridCol>
                <a:gridCol w="1024496">
                  <a:extLst>
                    <a:ext uri="{9D8B030D-6E8A-4147-A177-3AD203B41FA5}">
                      <a16:colId xmlns:a16="http://schemas.microsoft.com/office/drawing/2014/main" val="4012385722"/>
                    </a:ext>
                  </a:extLst>
                </a:gridCol>
              </a:tblGrid>
              <a:tr h="79036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RECUPERACIÓN Y GASTOS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540405"/>
                  </a:ext>
                </a:extLst>
              </a:tr>
              <a:tr h="21239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Recuperación Licencias Médicas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$98.865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$140.331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97691"/>
                  </a:ext>
                </a:extLst>
              </a:tr>
              <a:tr h="21239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Suplencias y Reemplazos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$294.096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$393.662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6326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E98C477-EF00-04B7-276B-7F0D4628B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93664" y="2022494"/>
            <a:ext cx="5284915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4400" b="1" dirty="0">
                <a:solidFill>
                  <a:schemeClr val="tx2"/>
                </a:solidFill>
                <a:latin typeface="League Spartan" panose="020B0604020202020204" charset="0"/>
              </a:rPr>
              <a:t>NUESTRO HOSPITAL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93664" y="1637640"/>
            <a:ext cx="4963485" cy="271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80"/>
              </a:lnSpc>
              <a:spcBef>
                <a:spcPct val="0"/>
              </a:spcBef>
            </a:pPr>
            <a:r>
              <a:rPr lang="en-US" sz="2800" b="1" u="none" spc="140" dirty="0">
                <a:solidFill>
                  <a:srgbClr val="1B3B6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PRESENTA</a:t>
            </a:r>
            <a:r>
              <a:rPr lang="en-US" sz="2800" b="1" spc="140" dirty="0">
                <a:solidFill>
                  <a:srgbClr val="1B3B6C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MOS</a:t>
            </a:r>
            <a:endParaRPr lang="en-US" sz="2800" b="1" u="none" spc="140" dirty="0">
              <a:solidFill>
                <a:srgbClr val="1B3B6C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267B1E2-86BD-D8DE-45D8-60C1827912E1}"/>
              </a:ext>
            </a:extLst>
          </p:cNvPr>
          <p:cNvSpPr txBox="1"/>
          <p:nvPr/>
        </p:nvSpPr>
        <p:spPr>
          <a:xfrm>
            <a:off x="1573085" y="3611592"/>
            <a:ext cx="7162800" cy="578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endParaRPr lang="es-ES" sz="2000" b="1" dirty="0">
              <a:solidFill>
                <a:schemeClr val="tx2"/>
              </a:solidFill>
              <a:latin typeface="League Spartan" panose="020B0604020202020204" charset="0"/>
            </a:endParaRP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 APS - CONSULTORIO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MEDICINA</a:t>
            </a:r>
            <a:endParaRPr lang="en-US" sz="2000" b="1" dirty="0">
              <a:solidFill>
                <a:schemeClr val="tx2"/>
              </a:solidFill>
              <a:latin typeface="League Spartan" panose="020B0604020202020204" charset="0"/>
            </a:endParaRP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URGENCIA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DIÁLISIS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HD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CPU – PAD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SAMU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IMAGENOLOGÍA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ESTERILIZACIÓN</a:t>
            </a:r>
          </a:p>
          <a:p>
            <a:pPr marL="437197" lvl="1" indent="-218599">
              <a:lnSpc>
                <a:spcPct val="150000"/>
              </a:lnSpc>
              <a:buFont typeface="Arial"/>
              <a:buChar char="•"/>
            </a:pPr>
            <a:r>
              <a:rPr lang="es-ES" sz="2000" b="1" dirty="0">
                <a:solidFill>
                  <a:schemeClr val="tx2"/>
                </a:solidFill>
                <a:latin typeface="League Spartan" panose="020B0604020202020204" charset="0"/>
              </a:rPr>
              <a:t>SERVICIO DE ALIMENTACIÓN</a:t>
            </a:r>
          </a:p>
          <a:p>
            <a:pPr marL="437197" lvl="1" indent="-218599">
              <a:lnSpc>
                <a:spcPts val="2835"/>
              </a:lnSpc>
              <a:buFont typeface="Arial"/>
              <a:buChar char="•"/>
            </a:pPr>
            <a:endParaRPr lang="es-ES" sz="2400" b="1" dirty="0">
              <a:solidFill>
                <a:schemeClr val="tx2"/>
              </a:solidFill>
              <a:latin typeface="League Spartan" panose="020B0604020202020204" charset="0"/>
            </a:endParaRPr>
          </a:p>
          <a:p>
            <a:pPr marL="437197" lvl="1" indent="-218599">
              <a:lnSpc>
                <a:spcPts val="2835"/>
              </a:lnSpc>
              <a:buFont typeface="Arial"/>
              <a:buChar char="•"/>
            </a:pPr>
            <a:endParaRPr lang="en-US" sz="2025" u="none" spc="40" dirty="0" err="1">
              <a:solidFill>
                <a:schemeClr val="tx2"/>
              </a:solidFill>
              <a:latin typeface="League Spartan" panose="020B0604020202020204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E047651-2275-1336-A5F7-2EA897D33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467205"/>
            <a:ext cx="10820408" cy="731183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0EE8EB1-5DA2-88CA-8CC1-C3BEB2AE3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1266" name="Marcador de contenido 2">
            <a:extLst>
              <a:ext uri="{FF2B5EF4-FFF2-40B4-BE49-F238E27FC236}">
                <a16:creationId xmlns:a16="http://schemas.microsoft.com/office/drawing/2014/main" id="{B128139F-4178-6416-68B1-5239B479857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22400" y="1117650"/>
            <a:ext cx="15443200" cy="97393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Verdana" panose="020B0604030504040204" pitchFamily="34" charset="0"/>
              </a:rPr>
              <a:t>GASTOS BIENES Y SERVICIO DE CONSUMO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A46F808-B59C-5FFB-9C1E-235C075A2E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2298442"/>
              </p:ext>
            </p:extLst>
          </p:nvPr>
        </p:nvGraphicFramePr>
        <p:xfrm>
          <a:off x="1422400" y="2289292"/>
          <a:ext cx="92202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6C006EBD-EF00-89F2-9824-D1EF83C35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951448"/>
              </p:ext>
            </p:extLst>
          </p:nvPr>
        </p:nvGraphicFramePr>
        <p:xfrm>
          <a:off x="11277600" y="6591300"/>
          <a:ext cx="6019800" cy="19629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3627">
                  <a:extLst>
                    <a:ext uri="{9D8B030D-6E8A-4147-A177-3AD203B41FA5}">
                      <a16:colId xmlns:a16="http://schemas.microsoft.com/office/drawing/2014/main" val="3458590180"/>
                    </a:ext>
                  </a:extLst>
                </a:gridCol>
                <a:gridCol w="1238186">
                  <a:extLst>
                    <a:ext uri="{9D8B030D-6E8A-4147-A177-3AD203B41FA5}">
                      <a16:colId xmlns:a16="http://schemas.microsoft.com/office/drawing/2014/main" val="4047503046"/>
                    </a:ext>
                  </a:extLst>
                </a:gridCol>
                <a:gridCol w="1207987">
                  <a:extLst>
                    <a:ext uri="{9D8B030D-6E8A-4147-A177-3AD203B41FA5}">
                      <a16:colId xmlns:a16="http://schemas.microsoft.com/office/drawing/2014/main" val="2815801147"/>
                    </a:ext>
                  </a:extLst>
                </a:gridCol>
              </a:tblGrid>
              <a:tr h="7895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Gastos Bienes y Servicios de Consumo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435774"/>
                  </a:ext>
                </a:extLst>
              </a:tr>
              <a:tr h="5866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Gastos Directos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$582.777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$663.994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887025"/>
                  </a:ext>
                </a:extLst>
              </a:tr>
              <a:tr h="5866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Gastos Indirectos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$3.129.713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$3.169.890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849091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F319A398-6243-D1C1-B4F4-AD9623C6F32F}"/>
              </a:ext>
            </a:extLst>
          </p:cNvPr>
          <p:cNvSpPr txBox="1"/>
          <p:nvPr/>
        </p:nvSpPr>
        <p:spPr>
          <a:xfrm>
            <a:off x="11176000" y="2895608"/>
            <a:ext cx="568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tx2"/>
                </a:solidFill>
                <a:latin typeface="League Spartan" panose="020B0604020202020204" charset="0"/>
              </a:rPr>
              <a:t>Gastos directos; corresponde a medicamentos e Insumos clínicos, compra de consultas y prestaciones, el cual aumentó en un 13.94%, dentro de lo esperado  por NHSJC.</a:t>
            </a:r>
            <a:endParaRPr lang="es-CL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B415E12-BD08-C249-79FA-DAC6489A6CED}"/>
              </a:ext>
            </a:extLst>
          </p:cNvPr>
          <p:cNvSpPr txBox="1"/>
          <p:nvPr/>
        </p:nvSpPr>
        <p:spPr>
          <a:xfrm>
            <a:off x="11176000" y="4438878"/>
            <a:ext cx="6400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tx2"/>
                </a:solidFill>
                <a:latin typeface="League Spartan" panose="020B0604020202020204" charset="0"/>
              </a:rPr>
              <a:t>Gastos Indirectos;  Al mes de diciembre 2024/2025 los gastos de operación por puesta en producción NHSJC, aumentaron en un 1.28 %, principalmente dado, por gasto de electricidad, Servicio de Aseo , mantención de  jardines, Servicio de Guardias.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9CC56C9-D422-A8DB-123B-2D3BA4AEC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2" name="Shape 12">
            <a:extLst>
              <a:ext uri="{FF2B5EF4-FFF2-40B4-BE49-F238E27FC236}">
                <a16:creationId xmlns:a16="http://schemas.microsoft.com/office/drawing/2014/main" id="{6FE94930-DBDD-752C-D2A2-5FFD34ED16DB}"/>
              </a:ext>
            </a:extLst>
          </p:cNvPr>
          <p:cNvSpPr/>
          <p:nvPr/>
        </p:nvSpPr>
        <p:spPr>
          <a:xfrm>
            <a:off x="12387341" y="4462358"/>
            <a:ext cx="4943317" cy="479594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14" name="Shape 13">
            <a:extLst>
              <a:ext uri="{FF2B5EF4-FFF2-40B4-BE49-F238E27FC236}">
                <a16:creationId xmlns:a16="http://schemas.microsoft.com/office/drawing/2014/main" id="{2D16BB5C-3DFA-A93A-D7AE-874ACCDB49D1}"/>
              </a:ext>
            </a:extLst>
          </p:cNvPr>
          <p:cNvSpPr/>
          <p:nvPr/>
        </p:nvSpPr>
        <p:spPr>
          <a:xfrm>
            <a:off x="12387341" y="4401421"/>
            <a:ext cx="4943317" cy="208679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FB8F5702-12EA-5EA2-D83F-F09CEBF9D31D}"/>
              </a:ext>
            </a:extLst>
          </p:cNvPr>
          <p:cNvSpPr/>
          <p:nvPr/>
        </p:nvSpPr>
        <p:spPr>
          <a:xfrm>
            <a:off x="14190847" y="6716013"/>
            <a:ext cx="1557259" cy="510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26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9DA68394-93CA-2A2E-B47D-0569F71B090C}"/>
              </a:ext>
            </a:extLst>
          </p:cNvPr>
          <p:cNvSpPr/>
          <p:nvPr/>
        </p:nvSpPr>
        <p:spPr>
          <a:xfrm>
            <a:off x="13076342" y="6976954"/>
            <a:ext cx="3657600" cy="9646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4400" dirty="0"/>
              <a:t>$370.107</a:t>
            </a:r>
            <a:endParaRPr lang="es-CL" sz="4400" b="1" dirty="0">
              <a:solidFill>
                <a:srgbClr val="000000"/>
              </a:solidFill>
            </a:endParaRPr>
          </a:p>
        </p:txBody>
      </p:sp>
      <p:sp>
        <p:nvSpPr>
          <p:cNvPr id="14338" name="Marcador de contenido 2">
            <a:extLst>
              <a:ext uri="{FF2B5EF4-FFF2-40B4-BE49-F238E27FC236}">
                <a16:creationId xmlns:a16="http://schemas.microsoft.com/office/drawing/2014/main" id="{FC587C6E-0C8A-622E-AD19-B34F03253A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00200" y="1026236"/>
            <a:ext cx="11887200" cy="97393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SERVICIOS BÁSICOS 2024 /2025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F0773C3-FA74-C94A-386A-7289E76449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4296503"/>
              </p:ext>
            </p:extLst>
          </p:nvPr>
        </p:nvGraphicFramePr>
        <p:xfrm>
          <a:off x="1600200" y="1026236"/>
          <a:ext cx="10286875" cy="868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2B8F952-6DE0-6387-F2FD-8B9A15819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553106"/>
              </p:ext>
            </p:extLst>
          </p:nvPr>
        </p:nvGraphicFramePr>
        <p:xfrm>
          <a:off x="12387341" y="1228840"/>
          <a:ext cx="4943317" cy="27539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2788">
                  <a:extLst>
                    <a:ext uri="{9D8B030D-6E8A-4147-A177-3AD203B41FA5}">
                      <a16:colId xmlns:a16="http://schemas.microsoft.com/office/drawing/2014/main" val="2189718201"/>
                    </a:ext>
                  </a:extLst>
                </a:gridCol>
                <a:gridCol w="1744700">
                  <a:extLst>
                    <a:ext uri="{9D8B030D-6E8A-4147-A177-3AD203B41FA5}">
                      <a16:colId xmlns:a16="http://schemas.microsoft.com/office/drawing/2014/main" val="3338873805"/>
                    </a:ext>
                  </a:extLst>
                </a:gridCol>
                <a:gridCol w="1235829">
                  <a:extLst>
                    <a:ext uri="{9D8B030D-6E8A-4147-A177-3AD203B41FA5}">
                      <a16:colId xmlns:a16="http://schemas.microsoft.com/office/drawing/2014/main" val="4012385722"/>
                    </a:ext>
                  </a:extLst>
                </a:gridCol>
              </a:tblGrid>
              <a:tr h="6977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b="1" u="none" strike="noStrike" dirty="0">
                          <a:effectLst/>
                          <a:latin typeface="+mn-lt"/>
                        </a:rPr>
                        <a:t>Servicios Básicos</a:t>
                      </a:r>
                      <a:endParaRPr lang="es-C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b="1" u="none" strike="noStrike" dirty="0">
                          <a:effectLst/>
                          <a:latin typeface="+mn-lt"/>
                        </a:rPr>
                        <a:t>2024</a:t>
                      </a:r>
                      <a:endParaRPr lang="es-C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es-C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540405"/>
                  </a:ext>
                </a:extLst>
              </a:tr>
              <a:tr h="6709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Electricidad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$370.107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$513.868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97691"/>
                  </a:ext>
                </a:extLst>
              </a:tr>
              <a:tr h="6709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Agua Potable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$32.851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$23.089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63262"/>
                  </a:ext>
                </a:extLst>
              </a:tr>
              <a:tr h="67095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>
                          <a:effectLst/>
                          <a:latin typeface="+mn-lt"/>
                        </a:rPr>
                        <a:t>Gas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$34.747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effectLst/>
                          <a:latin typeface="+mn-lt"/>
                        </a:rPr>
                        <a:t>$8.968</a:t>
                      </a:r>
                      <a:endParaRPr lang="es-CL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604248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A44D009-59F7-9EC4-7085-0C1AC70870A6}"/>
              </a:ext>
            </a:extLst>
          </p:cNvPr>
          <p:cNvSpPr txBox="1"/>
          <p:nvPr/>
        </p:nvSpPr>
        <p:spPr>
          <a:xfrm>
            <a:off x="13279773" y="6142108"/>
            <a:ext cx="3657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>
              <a:buNone/>
            </a:pPr>
            <a:r>
              <a:rPr lang="es-CL" sz="32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ELECTRICIDAD</a:t>
            </a:r>
            <a:endParaRPr lang="es-CL" sz="3200" b="1" i="0" u="none" strike="noStrike" dirty="0">
              <a:solidFill>
                <a:schemeClr val="tx2"/>
              </a:solidFill>
              <a:effectLst/>
              <a:latin typeface="League Spartan" panose="020B0604020202020204" charset="0"/>
            </a:endParaRPr>
          </a:p>
        </p:txBody>
      </p:sp>
      <p:pic>
        <p:nvPicPr>
          <p:cNvPr id="7" name="Gráfico 6" descr="Alta tensión con relleno sólido">
            <a:extLst>
              <a:ext uri="{FF2B5EF4-FFF2-40B4-BE49-F238E27FC236}">
                <a16:creationId xmlns:a16="http://schemas.microsoft.com/office/drawing/2014/main" id="{FFCF682A-CCA0-169C-3A92-D01EA5FB4A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22539" y="4707161"/>
            <a:ext cx="1165206" cy="1165206"/>
          </a:xfrm>
          <a:prstGeom prst="rect">
            <a:avLst/>
          </a:prstGeom>
        </p:spPr>
      </p:pic>
      <p:sp>
        <p:nvSpPr>
          <p:cNvPr id="22" name="Text 14">
            <a:extLst>
              <a:ext uri="{FF2B5EF4-FFF2-40B4-BE49-F238E27FC236}">
                <a16:creationId xmlns:a16="http://schemas.microsoft.com/office/drawing/2014/main" id="{7DF13D63-DB0F-B254-9D94-1FB08BA20F3A}"/>
              </a:ext>
            </a:extLst>
          </p:cNvPr>
          <p:cNvSpPr/>
          <p:nvPr/>
        </p:nvSpPr>
        <p:spPr>
          <a:xfrm>
            <a:off x="14209897" y="7912633"/>
            <a:ext cx="1557259" cy="510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600" dirty="0"/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5209DC8B-CDAC-BD27-9A37-281A5EC2EAD4}"/>
              </a:ext>
            </a:extLst>
          </p:cNvPr>
          <p:cNvSpPr/>
          <p:nvPr/>
        </p:nvSpPr>
        <p:spPr>
          <a:xfrm>
            <a:off x="13095392" y="8374768"/>
            <a:ext cx="3657600" cy="630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4400" dirty="0"/>
              <a:t>$513.868</a:t>
            </a:r>
            <a:endParaRPr lang="es-CL" sz="44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B1DE827-256E-0FFB-3998-2BCA3CC5E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5362" name="Marcador de contenido 2">
            <a:extLst>
              <a:ext uri="{FF2B5EF4-FFF2-40B4-BE49-F238E27FC236}">
                <a16:creationId xmlns:a16="http://schemas.microsoft.com/office/drawing/2014/main" id="{DBB7FAEC-3924-656C-C2FA-513C94258F3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79395" y="1288614"/>
            <a:ext cx="12099132" cy="657226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SERVICIOS EXTERNALIZADOS 2025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5F06399A-6D1C-3100-5EA8-10D28755F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782388"/>
              </p:ext>
            </p:extLst>
          </p:nvPr>
        </p:nvGraphicFramePr>
        <p:xfrm>
          <a:off x="12192277" y="5701680"/>
          <a:ext cx="5867401" cy="30027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303709731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724711459"/>
                    </a:ext>
                  </a:extLst>
                </a:gridCol>
                <a:gridCol w="1600201">
                  <a:extLst>
                    <a:ext uri="{9D8B030D-6E8A-4147-A177-3AD203B41FA5}">
                      <a16:colId xmlns:a16="http://schemas.microsoft.com/office/drawing/2014/main" val="2424224691"/>
                    </a:ext>
                  </a:extLst>
                </a:gridCol>
              </a:tblGrid>
              <a:tr h="61904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Gastos Indirectos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00467"/>
                  </a:ext>
                </a:extLst>
              </a:tr>
              <a:tr h="794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Servicio de Aseo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$621.341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$575.062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774741"/>
                  </a:ext>
                </a:extLst>
              </a:tr>
              <a:tr h="794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Servicio de Vigilancia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$544.647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$586.208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880604"/>
                  </a:ext>
                </a:extLst>
              </a:tr>
              <a:tr h="794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Mantenimiento y reparaciones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$374.695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$481.368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95" marR="9295" marT="929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124263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1B549C44-B820-B9B3-666D-FE1017ACEBF2}"/>
              </a:ext>
            </a:extLst>
          </p:cNvPr>
          <p:cNvSpPr txBox="1"/>
          <p:nvPr/>
        </p:nvSpPr>
        <p:spPr>
          <a:xfrm>
            <a:off x="12196288" y="2810741"/>
            <a:ext cx="55816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1" dirty="0">
                <a:solidFill>
                  <a:schemeClr val="tx2"/>
                </a:solidFill>
                <a:latin typeface="League Spartan" panose="020B0604020202020204" charset="0"/>
              </a:rPr>
              <a:t>Servicio de aseo disminuyó 7.45% por atraso facturación noviembre 2025, Servicio de vigilancia aumentó 7.63% por aumento dotación guardias.</a:t>
            </a:r>
          </a:p>
          <a:p>
            <a:endParaRPr lang="es-CL" b="1" dirty="0">
              <a:solidFill>
                <a:schemeClr val="tx2"/>
              </a:solidFill>
              <a:latin typeface="League Spartan" panose="020B0604020202020204" charset="0"/>
            </a:endParaRPr>
          </a:p>
          <a:p>
            <a:r>
              <a:rPr lang="es-CL" b="1" dirty="0">
                <a:solidFill>
                  <a:schemeClr val="tx2"/>
                </a:solidFill>
                <a:latin typeface="League Spartan" panose="020B0604020202020204" charset="0"/>
              </a:rPr>
              <a:t> Mantenimiento y reparaciones aumentó 28.47% por normalización residencia de Alta Intensidad.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7C00891-CAE8-F948-A63A-4920057D6A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95" y="3009901"/>
            <a:ext cx="10384892" cy="569453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A5440D5-D506-A891-768E-B883256F2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6386" name="Marcador de contenido 2">
            <a:extLst>
              <a:ext uri="{FF2B5EF4-FFF2-40B4-BE49-F238E27FC236}">
                <a16:creationId xmlns:a16="http://schemas.microsoft.com/office/drawing/2014/main" id="{D6E61BC1-EF18-191B-6D60-6BFCFE9E3D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133600" y="1638300"/>
            <a:ext cx="13944600" cy="905666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SERVICIOS DE ALIMENTACIÓN 2024/2025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11F20A3-E5DA-4732-6792-F1AE97D43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638200"/>
              </p:ext>
            </p:extLst>
          </p:nvPr>
        </p:nvGraphicFramePr>
        <p:xfrm>
          <a:off x="11582400" y="3619500"/>
          <a:ext cx="5867566" cy="3924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3116">
                  <a:extLst>
                    <a:ext uri="{9D8B030D-6E8A-4147-A177-3AD203B41FA5}">
                      <a16:colId xmlns:a16="http://schemas.microsoft.com/office/drawing/2014/main" val="3783857509"/>
                    </a:ext>
                  </a:extLst>
                </a:gridCol>
                <a:gridCol w="1482225">
                  <a:extLst>
                    <a:ext uri="{9D8B030D-6E8A-4147-A177-3AD203B41FA5}">
                      <a16:colId xmlns:a16="http://schemas.microsoft.com/office/drawing/2014/main" val="271073623"/>
                    </a:ext>
                  </a:extLst>
                </a:gridCol>
                <a:gridCol w="1482225">
                  <a:extLst>
                    <a:ext uri="{9D8B030D-6E8A-4147-A177-3AD203B41FA5}">
                      <a16:colId xmlns:a16="http://schemas.microsoft.com/office/drawing/2014/main" val="782465342"/>
                    </a:ext>
                  </a:extLst>
                </a:gridCol>
              </a:tblGrid>
              <a:tr h="1010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Alimentación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378390"/>
                  </a:ext>
                </a:extLst>
              </a:tr>
              <a:tr h="9713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</a:rPr>
                        <a:t>Pacientes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$63.721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$98.969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769762"/>
                  </a:ext>
                </a:extLst>
              </a:tr>
              <a:tr h="9713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</a:rPr>
                        <a:t>Funcionarios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$325.736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$206.372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540807"/>
                  </a:ext>
                </a:extLst>
              </a:tr>
              <a:tr h="9713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Capacitación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$11.766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$26.779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674402"/>
                  </a:ext>
                </a:extLst>
              </a:tr>
            </a:tbl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FCCF41F-09D5-3255-E983-76FBA237F4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120288"/>
              </p:ext>
            </p:extLst>
          </p:nvPr>
        </p:nvGraphicFramePr>
        <p:xfrm>
          <a:off x="2117558" y="2705100"/>
          <a:ext cx="8001000" cy="6356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19F43-B314-9B03-8156-75A0D0CBC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DAF9E90-1CE2-CA0B-7A4E-A5BADDDD2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6386" name="Marcador de contenido 2">
            <a:extLst>
              <a:ext uri="{FF2B5EF4-FFF2-40B4-BE49-F238E27FC236}">
                <a16:creationId xmlns:a16="http://schemas.microsoft.com/office/drawing/2014/main" id="{1ACFC9A1-3A24-502B-F7AD-176ADA8D237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209800" y="731732"/>
            <a:ext cx="8398042" cy="2067502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CL" altLang="es-CL" sz="4400" dirty="0">
                <a:solidFill>
                  <a:schemeClr val="tx2"/>
                </a:solidFill>
                <a:latin typeface="League Spartan" panose="020B0604020202020204" charset="0"/>
              </a:rPr>
              <a:t>SERVICIOS DE ALIMENTACIÓN 2024/2025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D74DB671-1E48-65B6-ABA7-A37A93DD0599}"/>
              </a:ext>
            </a:extLst>
          </p:cNvPr>
          <p:cNvGrpSpPr/>
          <p:nvPr/>
        </p:nvGrpSpPr>
        <p:grpSpPr>
          <a:xfrm>
            <a:off x="2209800" y="3260912"/>
            <a:ext cx="4445758" cy="5557783"/>
            <a:chOff x="6492239" y="2834640"/>
            <a:chExt cx="5212081" cy="5120640"/>
          </a:xfrm>
        </p:grpSpPr>
        <p:sp>
          <p:nvSpPr>
            <p:cNvPr id="6" name="Shape 7">
              <a:extLst>
                <a:ext uri="{FF2B5EF4-FFF2-40B4-BE49-F238E27FC236}">
                  <a16:creationId xmlns:a16="http://schemas.microsoft.com/office/drawing/2014/main" id="{7E5B2867-D7C2-2D15-17ED-60DB0D9800AE}"/>
                </a:ext>
              </a:extLst>
            </p:cNvPr>
            <p:cNvSpPr/>
            <p:nvPr/>
          </p:nvSpPr>
          <p:spPr>
            <a:xfrm>
              <a:off x="649224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7" name="Shape 8">
              <a:extLst>
                <a:ext uri="{FF2B5EF4-FFF2-40B4-BE49-F238E27FC236}">
                  <a16:creationId xmlns:a16="http://schemas.microsoft.com/office/drawing/2014/main" id="{6478E49E-89FE-3F57-7B7A-BD886E79CD63}"/>
                </a:ext>
              </a:extLst>
            </p:cNvPr>
            <p:cNvSpPr/>
            <p:nvPr/>
          </p:nvSpPr>
          <p:spPr>
            <a:xfrm>
              <a:off x="6492239" y="2834640"/>
              <a:ext cx="5212080" cy="219455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8" name="Text 9">
              <a:extLst>
                <a:ext uri="{FF2B5EF4-FFF2-40B4-BE49-F238E27FC236}">
                  <a16:creationId xmlns:a16="http://schemas.microsoft.com/office/drawing/2014/main" id="{C24C9585-2096-F443-9C36-ADC6264DC22D}"/>
                </a:ext>
              </a:extLst>
            </p:cNvPr>
            <p:cNvSpPr/>
            <p:nvPr/>
          </p:nvSpPr>
          <p:spPr>
            <a:xfrm>
              <a:off x="7112826" y="3261702"/>
              <a:ext cx="3970895" cy="8229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ALMUERZO</a:t>
              </a:r>
              <a:endParaRPr lang="en-US" sz="3600" dirty="0"/>
            </a:p>
          </p:txBody>
        </p:sp>
      </p:grpSp>
      <p:sp>
        <p:nvSpPr>
          <p:cNvPr id="9" name="Text 5">
            <a:extLst>
              <a:ext uri="{FF2B5EF4-FFF2-40B4-BE49-F238E27FC236}">
                <a16:creationId xmlns:a16="http://schemas.microsoft.com/office/drawing/2014/main" id="{BD4D2519-0306-5A5E-85E4-9F9599FC2B1C}"/>
              </a:ext>
            </a:extLst>
          </p:cNvPr>
          <p:cNvSpPr/>
          <p:nvPr/>
        </p:nvSpPr>
        <p:spPr>
          <a:xfrm>
            <a:off x="2720093" y="4730193"/>
            <a:ext cx="3387061" cy="873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 RACIONES</a:t>
            </a:r>
            <a:endParaRPr lang="en-US" sz="44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C4A38FD2-04FB-1B30-D97C-65AD257E118B}"/>
              </a:ext>
            </a:extLst>
          </p:cNvPr>
          <p:cNvSpPr/>
          <p:nvPr/>
        </p:nvSpPr>
        <p:spPr>
          <a:xfrm>
            <a:off x="2533661" y="7827699"/>
            <a:ext cx="3798027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DIARIAS</a:t>
            </a:r>
            <a:endParaRPr lang="en-US" sz="2400" dirty="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961D5EE6-6A63-B91B-DC76-DB4FB52E7422}"/>
              </a:ext>
            </a:extLst>
          </p:cNvPr>
          <p:cNvSpPr/>
          <p:nvPr/>
        </p:nvSpPr>
        <p:spPr>
          <a:xfrm>
            <a:off x="2366613" y="6470965"/>
            <a:ext cx="4132119" cy="873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RACIONES HOSPITALIZADOS</a:t>
            </a:r>
            <a:endParaRPr lang="en-US" sz="4400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278C23C6-30A8-FE1C-8E16-05B23F2EB0A4}"/>
              </a:ext>
            </a:extLst>
          </p:cNvPr>
          <p:cNvSpPr/>
          <p:nvPr/>
        </p:nvSpPr>
        <p:spPr>
          <a:xfrm>
            <a:off x="3917284" y="5372177"/>
            <a:ext cx="1083488" cy="8208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7200" dirty="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81720B88-D2AC-3297-8087-DED3C42B0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6" t="9893" r="25970" b="11834"/>
          <a:stretch>
            <a:fillRect/>
          </a:stretch>
        </p:blipFill>
        <p:spPr>
          <a:xfrm>
            <a:off x="9144000" y="2148257"/>
            <a:ext cx="2733359" cy="644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F9B71A5D-B062-7AB6-44F2-76BDF5B11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97" t="10740" r="18092" b="11728"/>
          <a:stretch>
            <a:fillRect/>
          </a:stretch>
        </p:blipFill>
        <p:spPr>
          <a:xfrm>
            <a:off x="12781522" y="752289"/>
            <a:ext cx="2725836" cy="683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7383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3003EDB-3FFC-31CC-0A9A-476720385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4" name="Google Shape;148;p24">
            <a:extLst>
              <a:ext uri="{FF2B5EF4-FFF2-40B4-BE49-F238E27FC236}">
                <a16:creationId xmlns:a16="http://schemas.microsoft.com/office/drawing/2014/main" id="{47B44641-D188-7480-3AF8-A08BC02F841A}"/>
              </a:ext>
            </a:extLst>
          </p:cNvPr>
          <p:cNvSpPr txBox="1">
            <a:spLocks/>
          </p:cNvSpPr>
          <p:nvPr/>
        </p:nvSpPr>
        <p:spPr>
          <a:xfrm flipH="1">
            <a:off x="9142280" y="4419970"/>
            <a:ext cx="4436351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/>
            <a:r>
              <a:rPr lang="es-ES" sz="5400" b="1" dirty="0">
                <a:solidFill>
                  <a:schemeClr val="tx2"/>
                </a:solidFill>
                <a:latin typeface="League Spartan" panose="020B0604020202020204" charset="0"/>
              </a:rPr>
              <a:t>ATENCIÓN </a:t>
            </a:r>
            <a:endParaRPr lang="es-ES" sz="5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5" name="Google Shape;148;p24">
            <a:extLst>
              <a:ext uri="{FF2B5EF4-FFF2-40B4-BE49-F238E27FC236}">
                <a16:creationId xmlns:a16="http://schemas.microsoft.com/office/drawing/2014/main" id="{304074E6-F3B5-874C-EDEA-0AE7ED65713C}"/>
              </a:ext>
            </a:extLst>
          </p:cNvPr>
          <p:cNvSpPr txBox="1">
            <a:spLocks/>
          </p:cNvSpPr>
          <p:nvPr/>
        </p:nvSpPr>
        <p:spPr>
          <a:xfrm flipH="1">
            <a:off x="9139989" y="5097729"/>
            <a:ext cx="4890210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5600" b="1" dirty="0">
                <a:solidFill>
                  <a:schemeClr val="tx2"/>
                </a:solidFill>
                <a:latin typeface="League Spartan" panose="020B0604020202020204" charset="0"/>
              </a:rPr>
              <a:t>PRIMARIA</a:t>
            </a:r>
            <a:endParaRPr lang="es-ES" sz="5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DCE9F9B4-53E6-8113-7230-5657A347FB50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A28DFA63-61E9-B649-572E-6E1FAD5B666E}"/>
              </a:ext>
            </a:extLst>
          </p:cNvPr>
          <p:cNvSpPr/>
          <p:nvPr/>
        </p:nvSpPr>
        <p:spPr>
          <a:xfrm flipV="1">
            <a:off x="10653899" y="5844971"/>
            <a:ext cx="2361897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EBA5C556-2886-22FD-20DF-A53E2A4C2A2E}"/>
              </a:ext>
            </a:extLst>
          </p:cNvPr>
          <p:cNvGrpSpPr/>
          <p:nvPr/>
        </p:nvGrpSpPr>
        <p:grpSpPr>
          <a:xfrm>
            <a:off x="13293451" y="4261614"/>
            <a:ext cx="1388879" cy="1568318"/>
            <a:chOff x="0" y="0"/>
            <a:chExt cx="258874" cy="342852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BACB93A-C53C-551E-B6EA-453DF984F80B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9130C0B4-CC2B-BAFE-69B8-62CDC2FEE65C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625D1736-24B2-F979-84DA-A1CBD231E941}"/>
              </a:ext>
            </a:extLst>
          </p:cNvPr>
          <p:cNvGrpSpPr/>
          <p:nvPr/>
        </p:nvGrpSpPr>
        <p:grpSpPr>
          <a:xfrm>
            <a:off x="1066800" y="4419970"/>
            <a:ext cx="7999734" cy="1425002"/>
            <a:chOff x="0" y="0"/>
            <a:chExt cx="1035124" cy="342852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F22BA6C-6A68-C125-4808-D3DB686DFE4B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367DF971-A392-1118-8BD2-A0026661B2FF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4" name="Group 9">
            <a:extLst>
              <a:ext uri="{FF2B5EF4-FFF2-40B4-BE49-F238E27FC236}">
                <a16:creationId xmlns:a16="http://schemas.microsoft.com/office/drawing/2014/main" id="{184CFC1B-F5DB-E851-E6CB-2B74708E3D97}"/>
              </a:ext>
            </a:extLst>
          </p:cNvPr>
          <p:cNvGrpSpPr/>
          <p:nvPr/>
        </p:nvGrpSpPr>
        <p:grpSpPr>
          <a:xfrm>
            <a:off x="14959985" y="4298209"/>
            <a:ext cx="3328015" cy="1568319"/>
            <a:chOff x="0" y="0"/>
            <a:chExt cx="1035124" cy="722776"/>
          </a:xfrm>
          <a:solidFill>
            <a:schemeClr val="tx2"/>
          </a:solidFill>
        </p:grpSpPr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9BAC776-038F-4941-86E5-50213FD59445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74F37936-E9E5-BA40-B931-8B18C07D3629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6865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B7422-D7E4-F2DE-2F63-C6556AD96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FC929153-8124-26F4-D434-688958CD9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70D8CEF-19B9-3BE4-60F0-19E2BF172B1A}"/>
              </a:ext>
            </a:extLst>
          </p:cNvPr>
          <p:cNvSpPr txBox="1"/>
          <p:nvPr/>
        </p:nvSpPr>
        <p:spPr>
          <a:xfrm>
            <a:off x="1766968" y="731557"/>
            <a:ext cx="47862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600" b="0" i="0" u="none" strike="noStrike" kern="1200" spc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3600" b="1" dirty="0">
                <a:solidFill>
                  <a:schemeClr val="tx2"/>
                </a:solidFill>
                <a:latin typeface="League Spartan" panose="020B0604020202020204" charset="0"/>
              </a:rPr>
              <a:t>TIPO DE ATENCIONES</a:t>
            </a:r>
          </a:p>
          <a:p>
            <a:pPr rtl="0">
              <a:defRPr sz="1600" b="0" i="0" u="none" strike="noStrike" kern="1200" spc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3600" b="1" dirty="0">
                <a:solidFill>
                  <a:schemeClr val="tx2"/>
                </a:solidFill>
                <a:latin typeface="League Spartan" panose="020B0604020202020204" charset="0"/>
              </a:rPr>
              <a:t>CONSULTORIO-APS 2023 -2025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B2D22F86-6779-73AD-5A39-F8D8396812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0023983"/>
              </p:ext>
            </p:extLst>
          </p:nvPr>
        </p:nvGraphicFramePr>
        <p:xfrm>
          <a:off x="1787021" y="3390900"/>
          <a:ext cx="15967581" cy="6194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5F277ED3-8BBD-4477-F538-E09948459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305128"/>
              </p:ext>
            </p:extLst>
          </p:nvPr>
        </p:nvGraphicFramePr>
        <p:xfrm>
          <a:off x="7467600" y="701478"/>
          <a:ext cx="10274968" cy="23084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731">
                  <a:extLst>
                    <a:ext uri="{9D8B030D-6E8A-4147-A177-3AD203B41FA5}">
                      <a16:colId xmlns:a16="http://schemas.microsoft.com/office/drawing/2014/main" val="3492719861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2125509316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1132658092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3225211827"/>
                    </a:ext>
                  </a:extLst>
                </a:gridCol>
                <a:gridCol w="1429196">
                  <a:extLst>
                    <a:ext uri="{9D8B030D-6E8A-4147-A177-3AD203B41FA5}">
                      <a16:colId xmlns:a16="http://schemas.microsoft.com/office/drawing/2014/main" val="326107350"/>
                    </a:ext>
                  </a:extLst>
                </a:gridCol>
                <a:gridCol w="1260586">
                  <a:extLst>
                    <a:ext uri="{9D8B030D-6E8A-4147-A177-3AD203B41FA5}">
                      <a16:colId xmlns:a16="http://schemas.microsoft.com/office/drawing/2014/main" val="2850985119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1590999411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1349188776"/>
                    </a:ext>
                  </a:extLst>
                </a:gridCol>
              </a:tblGrid>
              <a:tr h="12813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Año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Exámenes de medicina preventiva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Sala Ira Era y mixtas 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Programa salud mental 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Rehabilitación integral 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Consultas y otras atenciones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Programa odontológico 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Controles de salud 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087781"/>
                  </a:ext>
                </a:extLst>
              </a:tr>
              <a:tr h="3423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2023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1.041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1.531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8.553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3.305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21.606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11.406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21.878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3426"/>
                  </a:ext>
                </a:extLst>
              </a:tr>
              <a:tr h="3423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1.303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3.570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7.633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10.664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23.731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12.907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22.305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220736"/>
                  </a:ext>
                </a:extLst>
              </a:tr>
              <a:tr h="3423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2.358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2.571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9.728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9.466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19.248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17.128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24.426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403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67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F04C-08F8-AB1B-D7CB-1A7EE913F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0753241-A7DE-2EF7-2E9E-E5EDFC75D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0"/>
            <a:ext cx="18287336" cy="102852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A2AFF60-8ADA-F015-4ABC-1B010CB33A01}"/>
              </a:ext>
            </a:extLst>
          </p:cNvPr>
          <p:cNvSpPr txBox="1"/>
          <p:nvPr/>
        </p:nvSpPr>
        <p:spPr>
          <a:xfrm>
            <a:off x="1752600" y="1101180"/>
            <a:ext cx="123099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</a:rPr>
              <a:t>TOTAL ATENCIONES APS 2023-2025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000A655-4FEB-A12E-3631-74A96CDA50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500682"/>
              </p:ext>
            </p:extLst>
          </p:nvPr>
        </p:nvGraphicFramePr>
        <p:xfrm>
          <a:off x="1600200" y="2171700"/>
          <a:ext cx="10439400" cy="662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9E3889E-2C87-CD4E-C6DD-ECE0CFEBA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097092"/>
              </p:ext>
            </p:extLst>
          </p:nvPr>
        </p:nvGraphicFramePr>
        <p:xfrm>
          <a:off x="13106400" y="4076700"/>
          <a:ext cx="4114800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428619413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36653545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Año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Total atenciones APS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4664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2023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69.320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39596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2024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82.113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428928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2025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84.925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577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945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CBA54-DE5B-AA7E-7783-086AD7459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F90984-DEAD-6C66-99AD-7A598B9F3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36CA982-EB3F-26CF-4622-50CFC575E30C}"/>
              </a:ext>
            </a:extLst>
          </p:cNvPr>
          <p:cNvSpPr txBox="1"/>
          <p:nvPr/>
        </p:nvSpPr>
        <p:spPr>
          <a:xfrm>
            <a:off x="1981200" y="1179210"/>
            <a:ext cx="13487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600" b="0" i="0" u="none" strike="noStrike" kern="1200" spc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4400" b="1" dirty="0">
                <a:solidFill>
                  <a:schemeClr val="tx2"/>
                </a:solidFill>
                <a:latin typeface="League Spartan" panose="020B0604020202020204" charset="0"/>
              </a:rPr>
              <a:t>TOTAL RECETAS BOTIQUÍN 2023-2024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A8D8570F-6A53-4266-1711-4AFBDB636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9355421"/>
              </p:ext>
            </p:extLst>
          </p:nvPr>
        </p:nvGraphicFramePr>
        <p:xfrm>
          <a:off x="1828800" y="2851562"/>
          <a:ext cx="7620000" cy="6068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DA2B57C-50BF-051D-4601-1A90CBC7EC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797260"/>
              </p:ext>
            </p:extLst>
          </p:nvPr>
        </p:nvGraphicFramePr>
        <p:xfrm>
          <a:off x="9296400" y="3804090"/>
          <a:ext cx="8610600" cy="36757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4781">
                  <a:extLst>
                    <a:ext uri="{9D8B030D-6E8A-4147-A177-3AD203B41FA5}">
                      <a16:colId xmlns:a16="http://schemas.microsoft.com/office/drawing/2014/main" val="3403688123"/>
                    </a:ext>
                  </a:extLst>
                </a:gridCol>
                <a:gridCol w="2045273">
                  <a:extLst>
                    <a:ext uri="{9D8B030D-6E8A-4147-A177-3AD203B41FA5}">
                      <a16:colId xmlns:a16="http://schemas.microsoft.com/office/drawing/2014/main" val="342243293"/>
                    </a:ext>
                  </a:extLst>
                </a:gridCol>
                <a:gridCol w="2045273">
                  <a:extLst>
                    <a:ext uri="{9D8B030D-6E8A-4147-A177-3AD203B41FA5}">
                      <a16:colId xmlns:a16="http://schemas.microsoft.com/office/drawing/2014/main" val="2504247115"/>
                    </a:ext>
                  </a:extLst>
                </a:gridCol>
                <a:gridCol w="2045273">
                  <a:extLst>
                    <a:ext uri="{9D8B030D-6E8A-4147-A177-3AD203B41FA5}">
                      <a16:colId xmlns:a16="http://schemas.microsoft.com/office/drawing/2014/main" val="4173664704"/>
                    </a:ext>
                  </a:extLst>
                </a:gridCol>
              </a:tblGrid>
              <a:tr h="7349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TIPO DE RECETA </a:t>
                      </a:r>
                      <a:endParaRPr lang="es-CL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2023 </a:t>
                      </a:r>
                      <a:endParaRPr lang="es-CL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7350"/>
                  </a:ext>
                </a:extLst>
              </a:tr>
              <a:tr h="7349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CRÓNICA 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55.680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79.503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92.568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953128"/>
                  </a:ext>
                </a:extLst>
              </a:tr>
              <a:tr h="7349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MORBILIDAD 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12.520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18.912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15.988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366201"/>
                  </a:ext>
                </a:extLst>
              </a:tr>
              <a:tr h="7361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BAJO CONTROL LEGAL 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937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1.414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2.102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440933"/>
                  </a:ext>
                </a:extLst>
              </a:tr>
              <a:tr h="7349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TOTAL 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69.137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99.829</a:t>
                      </a:r>
                      <a:endParaRPr lang="es-CL" sz="1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110.658</a:t>
                      </a:r>
                      <a:endParaRPr lang="es-CL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66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94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FB4E9-99A7-806A-A89C-BCDBFCEA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65D6AC-5857-30DF-B6A6-139BE10C7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E0E193B-6023-2F75-1D45-B9BF84739443}"/>
              </a:ext>
            </a:extLst>
          </p:cNvPr>
          <p:cNvSpPr txBox="1"/>
          <p:nvPr/>
        </p:nvSpPr>
        <p:spPr>
          <a:xfrm>
            <a:off x="1600200" y="2019300"/>
            <a:ext cx="1371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0" i="0" u="none" strike="noStrike" kern="1200" spc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4400" b="1" dirty="0">
                <a:solidFill>
                  <a:schemeClr val="tx2"/>
                </a:solidFill>
                <a:latin typeface="League Spartan" panose="020B0604020202020204" charset="0"/>
              </a:rPr>
              <a:t>PACIENTES HOSPITALIZADOS 2025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B9BCA4A-5215-3DBC-2BE4-FA2EA0D8E5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7109156"/>
              </p:ext>
            </p:extLst>
          </p:nvPr>
        </p:nvGraphicFramePr>
        <p:xfrm>
          <a:off x="1371600" y="3390900"/>
          <a:ext cx="8534400" cy="572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E48BC2FF-561B-E801-5C19-7A205F680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020710"/>
              </p:ext>
            </p:extLst>
          </p:nvPr>
        </p:nvGraphicFramePr>
        <p:xfrm>
          <a:off x="10115388" y="3896834"/>
          <a:ext cx="3505198" cy="4208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6799">
                  <a:extLst>
                    <a:ext uri="{9D8B030D-6E8A-4147-A177-3AD203B41FA5}">
                      <a16:colId xmlns:a16="http://schemas.microsoft.com/office/drawing/2014/main" val="3398534704"/>
                    </a:ext>
                  </a:extLst>
                </a:gridCol>
                <a:gridCol w="1168399">
                  <a:extLst>
                    <a:ext uri="{9D8B030D-6E8A-4147-A177-3AD203B41FA5}">
                      <a16:colId xmlns:a16="http://schemas.microsoft.com/office/drawing/2014/main" val="3934843704"/>
                    </a:ext>
                  </a:extLst>
                </a:gridCol>
              </a:tblGrid>
              <a:tr h="436245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EGRESOS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42213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Enero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17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7875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Febrero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12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9266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Marzo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22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653186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Abril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6347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Mayo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23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498479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Junio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20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75939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Julio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19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74798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Agosto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39491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Septiembre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63884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Octubre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22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6315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Noviembre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18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8023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Diciembre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26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000006"/>
                  </a:ext>
                </a:extLst>
              </a:tr>
            </a:tbl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8E438C13-89B0-6237-ED4A-CDA514F3B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179548"/>
              </p:ext>
            </p:extLst>
          </p:nvPr>
        </p:nvGraphicFramePr>
        <p:xfrm>
          <a:off x="14097000" y="4447860"/>
          <a:ext cx="3505199" cy="3106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1882">
                  <a:extLst>
                    <a:ext uri="{9D8B030D-6E8A-4147-A177-3AD203B41FA5}">
                      <a16:colId xmlns:a16="http://schemas.microsoft.com/office/drawing/2014/main" val="4271844847"/>
                    </a:ext>
                  </a:extLst>
                </a:gridCol>
                <a:gridCol w="1443317">
                  <a:extLst>
                    <a:ext uri="{9D8B030D-6E8A-4147-A177-3AD203B41FA5}">
                      <a16:colId xmlns:a16="http://schemas.microsoft.com/office/drawing/2014/main" val="3145942686"/>
                    </a:ext>
                  </a:extLst>
                </a:gridCol>
              </a:tblGrid>
              <a:tr h="7765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 err="1">
                          <a:effectLst/>
                        </a:rPr>
                        <a:t>Indice</a:t>
                      </a:r>
                      <a:r>
                        <a:rPr lang="es-CL" sz="1800" u="none" strike="noStrike" dirty="0">
                          <a:effectLst/>
                        </a:rPr>
                        <a:t> Ocupacional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66,78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05984"/>
                  </a:ext>
                </a:extLst>
              </a:tr>
              <a:tr h="7765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Prom. de días Estada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18,6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54946"/>
                  </a:ext>
                </a:extLst>
              </a:tr>
              <a:tr h="7765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 err="1">
                          <a:effectLst/>
                        </a:rPr>
                        <a:t>Indice</a:t>
                      </a:r>
                      <a:r>
                        <a:rPr lang="es-CL" sz="1800" u="none" strike="noStrike" dirty="0">
                          <a:effectLst/>
                        </a:rPr>
                        <a:t> de Rotación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19,3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009118"/>
                  </a:ext>
                </a:extLst>
              </a:tr>
              <a:tr h="77652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Letalidad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14,8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046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028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E98C477-EF00-04B7-276B-7F0D4628B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828800" y="1212946"/>
            <a:ext cx="112014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RESUMEN DE DOTACIÓN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28800" y="1983476"/>
            <a:ext cx="11201400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99"/>
              </a:lnSpc>
              <a:spcBef>
                <a:spcPct val="0"/>
              </a:spcBef>
            </a:pPr>
            <a:r>
              <a:rPr lang="en-US" sz="2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Total de </a:t>
            </a:r>
            <a:r>
              <a:rPr lang="en-US" sz="28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funcionarios</a:t>
            </a:r>
            <a:r>
              <a:rPr lang="en-US" sz="2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según</a:t>
            </a:r>
            <a:r>
              <a:rPr lang="en-US" sz="2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régimen</a:t>
            </a:r>
            <a:r>
              <a:rPr lang="en-US" sz="2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legal </a:t>
            </a:r>
            <a:r>
              <a:rPr lang="en-US" sz="28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vigente</a:t>
            </a:r>
            <a:r>
              <a:rPr lang="en-US" sz="2800" b="1" u="none" spc="199" dirty="0">
                <a:solidFill>
                  <a:schemeClr val="tx2"/>
                </a:solidFill>
                <a:latin typeface="League Spartan" panose="020B0604020202020204" charset="0"/>
                <a:ea typeface="League Spartan"/>
                <a:cs typeface="League Spartan"/>
                <a:sym typeface="League Spartan"/>
              </a:rPr>
              <a:t>:</a:t>
            </a: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78827F40-3747-C89E-A1E1-1FCEE5C27070}"/>
              </a:ext>
            </a:extLst>
          </p:cNvPr>
          <p:cNvGrpSpPr/>
          <p:nvPr/>
        </p:nvGrpSpPr>
        <p:grpSpPr>
          <a:xfrm>
            <a:off x="1832811" y="3440675"/>
            <a:ext cx="3880422" cy="4142058"/>
            <a:chOff x="1524000" y="4541596"/>
            <a:chExt cx="3880422" cy="4142058"/>
          </a:xfrm>
        </p:grpSpPr>
        <p:sp>
          <p:nvSpPr>
            <p:cNvPr id="13" name="Shape 2">
              <a:extLst>
                <a:ext uri="{FF2B5EF4-FFF2-40B4-BE49-F238E27FC236}">
                  <a16:creationId xmlns:a16="http://schemas.microsoft.com/office/drawing/2014/main" id="{4200D295-3481-9CE0-5AC0-F5AA84908813}"/>
                </a:ext>
              </a:extLst>
            </p:cNvPr>
            <p:cNvSpPr/>
            <p:nvPr/>
          </p:nvSpPr>
          <p:spPr>
            <a:xfrm>
              <a:off x="1524000" y="4788310"/>
              <a:ext cx="3880422" cy="3895344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Shape 3">
              <a:extLst>
                <a:ext uri="{FF2B5EF4-FFF2-40B4-BE49-F238E27FC236}">
                  <a16:creationId xmlns:a16="http://schemas.microsoft.com/office/drawing/2014/main" id="{91B966FC-DC13-D0B3-EC72-C127F16C58C4}"/>
                </a:ext>
              </a:extLst>
            </p:cNvPr>
            <p:cNvSpPr/>
            <p:nvPr/>
          </p:nvSpPr>
          <p:spPr>
            <a:xfrm>
              <a:off x="1524000" y="4541596"/>
              <a:ext cx="3880422" cy="413657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rgbClr val="7F77DD"/>
              </a:solidFill>
              <a:prstDash val="solid"/>
            </a:ln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 4">
              <a:extLst>
                <a:ext uri="{FF2B5EF4-FFF2-40B4-BE49-F238E27FC236}">
                  <a16:creationId xmlns:a16="http://schemas.microsoft.com/office/drawing/2014/main" id="{1DB6B189-C67D-1EA2-169C-BF78CE632F34}"/>
                </a:ext>
              </a:extLst>
            </p:cNvPr>
            <p:cNvSpPr/>
            <p:nvPr/>
          </p:nvSpPr>
          <p:spPr>
            <a:xfrm>
              <a:off x="1524000" y="4996989"/>
              <a:ext cx="3880422" cy="626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Ley 18.834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  <p:sp>
          <p:nvSpPr>
            <p:cNvPr id="19" name="Text 5">
              <a:extLst>
                <a:ext uri="{FF2B5EF4-FFF2-40B4-BE49-F238E27FC236}">
                  <a16:creationId xmlns:a16="http://schemas.microsoft.com/office/drawing/2014/main" id="{3D120BAC-A8EE-07E9-BA0A-3A9703D39683}"/>
                </a:ext>
              </a:extLst>
            </p:cNvPr>
            <p:cNvSpPr/>
            <p:nvPr/>
          </p:nvSpPr>
          <p:spPr>
            <a:xfrm>
              <a:off x="1524000" y="5692586"/>
              <a:ext cx="3880422" cy="153031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66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274</a:t>
              </a:r>
              <a:endParaRPr lang="en-US" sz="6600" dirty="0"/>
            </a:p>
          </p:txBody>
        </p:sp>
        <p:sp>
          <p:nvSpPr>
            <p:cNvPr id="21" name="Text 6">
              <a:extLst>
                <a:ext uri="{FF2B5EF4-FFF2-40B4-BE49-F238E27FC236}">
                  <a16:creationId xmlns:a16="http://schemas.microsoft.com/office/drawing/2014/main" id="{DD1095C6-CC0B-AA76-A327-83CEB7ABEC72}"/>
                </a:ext>
              </a:extLst>
            </p:cNvPr>
            <p:cNvSpPr/>
            <p:nvPr/>
          </p:nvSpPr>
          <p:spPr>
            <a:xfrm>
              <a:off x="1524000" y="7362019"/>
              <a:ext cx="3880422" cy="55647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86% del total</a:t>
              </a:r>
              <a:endParaRPr lang="en-US" sz="2800" dirty="0"/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8A7BF2DD-67AA-87BA-A23B-28BFDB48C0C2}"/>
              </a:ext>
            </a:extLst>
          </p:cNvPr>
          <p:cNvGrpSpPr/>
          <p:nvPr/>
        </p:nvGrpSpPr>
        <p:grpSpPr>
          <a:xfrm>
            <a:off x="6542879" y="3440676"/>
            <a:ext cx="3880422" cy="4115472"/>
            <a:chOff x="5744810" y="4568182"/>
            <a:chExt cx="3880422" cy="4115472"/>
          </a:xfrm>
        </p:grpSpPr>
        <p:sp>
          <p:nvSpPr>
            <p:cNvPr id="23" name="Shape 7">
              <a:extLst>
                <a:ext uri="{FF2B5EF4-FFF2-40B4-BE49-F238E27FC236}">
                  <a16:creationId xmlns:a16="http://schemas.microsoft.com/office/drawing/2014/main" id="{54C28C57-66E1-7638-F3B7-5785961E2AD5}"/>
                </a:ext>
              </a:extLst>
            </p:cNvPr>
            <p:cNvSpPr/>
            <p:nvPr/>
          </p:nvSpPr>
          <p:spPr>
            <a:xfrm>
              <a:off x="5744810" y="4788310"/>
              <a:ext cx="3880422" cy="3895344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/>
            </a:p>
          </p:txBody>
        </p:sp>
        <p:sp>
          <p:nvSpPr>
            <p:cNvPr id="25" name="Shape 8">
              <a:extLst>
                <a:ext uri="{FF2B5EF4-FFF2-40B4-BE49-F238E27FC236}">
                  <a16:creationId xmlns:a16="http://schemas.microsoft.com/office/drawing/2014/main" id="{6768C90B-6B16-13F2-993D-031F2C666738}"/>
                </a:ext>
              </a:extLst>
            </p:cNvPr>
            <p:cNvSpPr/>
            <p:nvPr/>
          </p:nvSpPr>
          <p:spPr>
            <a:xfrm>
              <a:off x="5744810" y="4568182"/>
              <a:ext cx="3880422" cy="387072"/>
            </a:xfrm>
            <a:prstGeom prst="rect">
              <a:avLst/>
            </a:prstGeom>
            <a:solidFill>
              <a:schemeClr val="accent3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/>
            </a:p>
          </p:txBody>
        </p:sp>
        <p:sp>
          <p:nvSpPr>
            <p:cNvPr id="27" name="Text 9">
              <a:extLst>
                <a:ext uri="{FF2B5EF4-FFF2-40B4-BE49-F238E27FC236}">
                  <a16:creationId xmlns:a16="http://schemas.microsoft.com/office/drawing/2014/main" id="{D9EAF9B5-C69A-359B-827A-9D0B1C098C74}"/>
                </a:ext>
              </a:extLst>
            </p:cNvPr>
            <p:cNvSpPr/>
            <p:nvPr/>
          </p:nvSpPr>
          <p:spPr>
            <a:xfrm>
              <a:off x="5744810" y="4996989"/>
              <a:ext cx="3880422" cy="626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chemeClr val="accent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Ley</a:t>
              </a:r>
              <a:r>
                <a:rPr lang="en-US" sz="2400" b="1" dirty="0">
                  <a:solidFill>
                    <a:schemeClr val="accent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2800" b="1" dirty="0">
                  <a:solidFill>
                    <a:schemeClr val="accent3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19.664</a:t>
              </a:r>
              <a:endParaRPr lang="en-US" sz="2400" dirty="0">
                <a:solidFill>
                  <a:schemeClr val="accent3"/>
                </a:solidFill>
              </a:endParaRPr>
            </a:p>
          </p:txBody>
        </p:sp>
        <p:sp>
          <p:nvSpPr>
            <p:cNvPr id="29" name="Text 10">
              <a:extLst>
                <a:ext uri="{FF2B5EF4-FFF2-40B4-BE49-F238E27FC236}">
                  <a16:creationId xmlns:a16="http://schemas.microsoft.com/office/drawing/2014/main" id="{F8B141A1-3362-6471-8528-49A40FD0E873}"/>
                </a:ext>
              </a:extLst>
            </p:cNvPr>
            <p:cNvSpPr/>
            <p:nvPr/>
          </p:nvSpPr>
          <p:spPr>
            <a:xfrm>
              <a:off x="5744810" y="5692586"/>
              <a:ext cx="3880422" cy="153031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66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43</a:t>
              </a:r>
              <a:endParaRPr lang="en-US" sz="6600" dirty="0"/>
            </a:p>
          </p:txBody>
        </p:sp>
        <p:sp>
          <p:nvSpPr>
            <p:cNvPr id="31" name="Text 11">
              <a:extLst>
                <a:ext uri="{FF2B5EF4-FFF2-40B4-BE49-F238E27FC236}">
                  <a16:creationId xmlns:a16="http://schemas.microsoft.com/office/drawing/2014/main" id="{E8EA9C1C-9A05-766D-319B-729D90BDC5DE}"/>
                </a:ext>
              </a:extLst>
            </p:cNvPr>
            <p:cNvSpPr/>
            <p:nvPr/>
          </p:nvSpPr>
          <p:spPr>
            <a:xfrm>
              <a:off x="5744810" y="7362019"/>
              <a:ext cx="3880422" cy="55647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8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14% del total</a:t>
              </a:r>
              <a:endParaRPr lang="en-US" sz="2800" dirty="0"/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C7EBC761-2EF9-BF55-AEC7-AEC73CF590ED}"/>
              </a:ext>
            </a:extLst>
          </p:cNvPr>
          <p:cNvGrpSpPr/>
          <p:nvPr/>
        </p:nvGrpSpPr>
        <p:grpSpPr>
          <a:xfrm>
            <a:off x="11255015" y="3440675"/>
            <a:ext cx="3880422" cy="4142058"/>
            <a:chOff x="9965620" y="4541596"/>
            <a:chExt cx="3880422" cy="4142058"/>
          </a:xfrm>
        </p:grpSpPr>
        <p:sp>
          <p:nvSpPr>
            <p:cNvPr id="33" name="Shape 12">
              <a:extLst>
                <a:ext uri="{FF2B5EF4-FFF2-40B4-BE49-F238E27FC236}">
                  <a16:creationId xmlns:a16="http://schemas.microsoft.com/office/drawing/2014/main" id="{CED51BC9-4672-1AF3-DEFA-F6DC5A29BEF4}"/>
                </a:ext>
              </a:extLst>
            </p:cNvPr>
            <p:cNvSpPr/>
            <p:nvPr/>
          </p:nvSpPr>
          <p:spPr>
            <a:xfrm>
              <a:off x="9965620" y="4788310"/>
              <a:ext cx="3880422" cy="3895344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dirty="0"/>
            </a:p>
          </p:txBody>
        </p: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8BC27D50-8A85-F2D3-1D4D-319AE5EACD8D}"/>
                </a:ext>
              </a:extLst>
            </p:cNvPr>
            <p:cNvGrpSpPr/>
            <p:nvPr/>
          </p:nvGrpSpPr>
          <p:grpSpPr>
            <a:xfrm>
              <a:off x="9965620" y="4541596"/>
              <a:ext cx="3880422" cy="3376901"/>
              <a:chOff x="9965620" y="4541596"/>
              <a:chExt cx="3880422" cy="3376901"/>
            </a:xfrm>
          </p:grpSpPr>
          <p:sp>
            <p:nvSpPr>
              <p:cNvPr id="35" name="Shape 13">
                <a:extLst>
                  <a:ext uri="{FF2B5EF4-FFF2-40B4-BE49-F238E27FC236}">
                    <a16:creationId xmlns:a16="http://schemas.microsoft.com/office/drawing/2014/main" id="{290A8CCA-8E9B-04AD-E667-FEF520CA92E0}"/>
                  </a:ext>
                </a:extLst>
              </p:cNvPr>
              <p:cNvSpPr/>
              <p:nvPr/>
            </p:nvSpPr>
            <p:spPr>
              <a:xfrm>
                <a:off x="9965620" y="4541596"/>
                <a:ext cx="3880422" cy="413657"/>
              </a:xfrm>
              <a:prstGeom prst="rect">
                <a:avLst/>
              </a:prstGeom>
              <a:solidFill>
                <a:srgbClr val="2D9CDB"/>
              </a:solidFill>
              <a:ln w="12700">
                <a:solidFill>
                  <a:srgbClr val="2D9CDB"/>
                </a:solidFill>
                <a:prstDash val="solid"/>
              </a:ln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7" name="Text 14">
                <a:extLst>
                  <a:ext uri="{FF2B5EF4-FFF2-40B4-BE49-F238E27FC236}">
                    <a16:creationId xmlns:a16="http://schemas.microsoft.com/office/drawing/2014/main" id="{E14F0F4D-3885-5E46-956B-FE7C9F648889}"/>
                  </a:ext>
                </a:extLst>
              </p:cNvPr>
              <p:cNvSpPr/>
              <p:nvPr/>
            </p:nvSpPr>
            <p:spPr>
              <a:xfrm>
                <a:off x="9965620" y="4996989"/>
                <a:ext cx="3880422" cy="62603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800" b="1" dirty="0">
                    <a:solidFill>
                      <a:srgbClr val="2D9CDB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Total</a:t>
                </a:r>
                <a:r>
                  <a:rPr lang="en-US" sz="1200" b="1" dirty="0">
                    <a:solidFill>
                      <a:srgbClr val="2D9CDB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</a:t>
                </a:r>
                <a:r>
                  <a:rPr lang="en-US" sz="2800" b="1" dirty="0">
                    <a:solidFill>
                      <a:srgbClr val="2D9CDB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general</a:t>
                </a:r>
                <a:endParaRPr lang="en-US" sz="1200" dirty="0"/>
              </a:p>
            </p:txBody>
          </p:sp>
          <p:sp>
            <p:nvSpPr>
              <p:cNvPr id="39" name="Text 15">
                <a:extLst>
                  <a:ext uri="{FF2B5EF4-FFF2-40B4-BE49-F238E27FC236}">
                    <a16:creationId xmlns:a16="http://schemas.microsoft.com/office/drawing/2014/main" id="{EFAE487D-925E-5E7D-0EFB-EF2D0AB90FBB}"/>
                  </a:ext>
                </a:extLst>
              </p:cNvPr>
              <p:cNvSpPr/>
              <p:nvPr/>
            </p:nvSpPr>
            <p:spPr>
              <a:xfrm>
                <a:off x="9965620" y="5692586"/>
                <a:ext cx="3880422" cy="153031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6600" b="1" dirty="0">
                    <a:solidFill>
                      <a:srgbClr val="1A2E44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317</a:t>
                </a:r>
                <a:endParaRPr lang="en-US" sz="6600" dirty="0"/>
              </a:p>
            </p:txBody>
          </p:sp>
          <p:sp>
            <p:nvSpPr>
              <p:cNvPr id="41" name="Text 16">
                <a:extLst>
                  <a:ext uri="{FF2B5EF4-FFF2-40B4-BE49-F238E27FC236}">
                    <a16:creationId xmlns:a16="http://schemas.microsoft.com/office/drawing/2014/main" id="{73B3F87C-BAE8-8210-BAAB-795EE0FD85D1}"/>
                  </a:ext>
                </a:extLst>
              </p:cNvPr>
              <p:cNvSpPr/>
              <p:nvPr/>
            </p:nvSpPr>
            <p:spPr>
              <a:xfrm>
                <a:off x="10493122" y="7362019"/>
                <a:ext cx="2933632" cy="55647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800" dirty="0" err="1">
                    <a:solidFill>
                      <a:srgbClr val="4A6480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Funcionarios</a:t>
                </a:r>
                <a:r>
                  <a:rPr lang="en-US" sz="2800" dirty="0">
                    <a:solidFill>
                      <a:srgbClr val="4A6480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en dotación</a:t>
                </a:r>
                <a:endParaRPr lang="en-US" sz="2800" dirty="0"/>
              </a:p>
            </p:txBody>
          </p:sp>
        </p:grpSp>
      </p:grpSp>
      <p:sp>
        <p:nvSpPr>
          <p:cNvPr id="43" name="Shape 17">
            <a:extLst>
              <a:ext uri="{FF2B5EF4-FFF2-40B4-BE49-F238E27FC236}">
                <a16:creationId xmlns:a16="http://schemas.microsoft.com/office/drawing/2014/main" id="{11E287FF-55D5-E1DC-E9C5-BF24C2DE1CB1}"/>
              </a:ext>
            </a:extLst>
          </p:cNvPr>
          <p:cNvSpPr/>
          <p:nvPr/>
        </p:nvSpPr>
        <p:spPr>
          <a:xfrm>
            <a:off x="11468841" y="8427822"/>
            <a:ext cx="3662584" cy="944220"/>
          </a:xfrm>
          <a:prstGeom prst="roundRect">
            <a:avLst>
              <a:gd name="adj" fmla="val 13333"/>
            </a:avLst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endParaRPr lang="es-CL">
              <a:solidFill>
                <a:schemeClr val="accent3"/>
              </a:solidFill>
            </a:endParaRPr>
          </a:p>
        </p:txBody>
      </p:sp>
      <p:sp>
        <p:nvSpPr>
          <p:cNvPr id="45" name="Shape 18">
            <a:extLst>
              <a:ext uri="{FF2B5EF4-FFF2-40B4-BE49-F238E27FC236}">
                <a16:creationId xmlns:a16="http://schemas.microsoft.com/office/drawing/2014/main" id="{F4166C6E-C8A0-CE33-9BB6-B7AA57144B54}"/>
              </a:ext>
            </a:extLst>
          </p:cNvPr>
          <p:cNvSpPr/>
          <p:nvPr/>
        </p:nvSpPr>
        <p:spPr>
          <a:xfrm>
            <a:off x="1828800" y="8420100"/>
            <a:ext cx="9949706" cy="951942"/>
          </a:xfrm>
          <a:prstGeom prst="roundRect">
            <a:avLst>
              <a:gd name="adj" fmla="val 13333"/>
            </a:avLst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7" name="Text 19">
            <a:extLst>
              <a:ext uri="{FF2B5EF4-FFF2-40B4-BE49-F238E27FC236}">
                <a16:creationId xmlns:a16="http://schemas.microsoft.com/office/drawing/2014/main" id="{50534967-251E-E52D-3977-7F948A5D51BD}"/>
              </a:ext>
            </a:extLst>
          </p:cNvPr>
          <p:cNvSpPr/>
          <p:nvPr/>
        </p:nvSpPr>
        <p:spPr>
          <a:xfrm>
            <a:off x="2064233" y="8590775"/>
            <a:ext cx="3403879" cy="62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18.834 · 86%</a:t>
            </a:r>
            <a:endParaRPr lang="en-US" sz="3200" dirty="0"/>
          </a:p>
        </p:txBody>
      </p:sp>
      <p:sp>
        <p:nvSpPr>
          <p:cNvPr id="49" name="Text 20">
            <a:extLst>
              <a:ext uri="{FF2B5EF4-FFF2-40B4-BE49-F238E27FC236}">
                <a16:creationId xmlns:a16="http://schemas.microsoft.com/office/drawing/2014/main" id="{AF379241-BF82-C00F-C1F1-2F71B6B0F53C}"/>
              </a:ext>
            </a:extLst>
          </p:cNvPr>
          <p:cNvSpPr/>
          <p:nvPr/>
        </p:nvSpPr>
        <p:spPr>
          <a:xfrm>
            <a:off x="12079564" y="8584789"/>
            <a:ext cx="2859258" cy="62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19.664 · 14%</a:t>
            </a:r>
            <a:endParaRPr lang="en-US" sz="3200" dirty="0"/>
          </a:p>
        </p:txBody>
      </p:sp>
      <p:sp>
        <p:nvSpPr>
          <p:cNvPr id="12" name="Shape 18">
            <a:extLst>
              <a:ext uri="{FF2B5EF4-FFF2-40B4-BE49-F238E27FC236}">
                <a16:creationId xmlns:a16="http://schemas.microsoft.com/office/drawing/2014/main" id="{AF8F3815-05AE-90BD-5313-D79F81BF7D7E}"/>
              </a:ext>
            </a:extLst>
          </p:cNvPr>
          <p:cNvSpPr/>
          <p:nvPr/>
        </p:nvSpPr>
        <p:spPr>
          <a:xfrm>
            <a:off x="10434409" y="8427822"/>
            <a:ext cx="1439474" cy="94422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CA871-A2E2-BA9E-5D28-1C99A25B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34F5A04-C529-0F4A-F214-AE5455AB0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9B52F5F5-30C8-F146-1FF3-C0F5DBE3FEB0}"/>
              </a:ext>
            </a:extLst>
          </p:cNvPr>
          <p:cNvGrpSpPr/>
          <p:nvPr/>
        </p:nvGrpSpPr>
        <p:grpSpPr>
          <a:xfrm>
            <a:off x="1614468" y="3924300"/>
            <a:ext cx="3590032" cy="4355957"/>
            <a:chOff x="6492239" y="2834640"/>
            <a:chExt cx="5212081" cy="5120640"/>
          </a:xfrm>
        </p:grpSpPr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701C7690-298F-5D4B-0D92-1FC90FD92A72}"/>
                </a:ext>
              </a:extLst>
            </p:cNvPr>
            <p:cNvSpPr/>
            <p:nvPr/>
          </p:nvSpPr>
          <p:spPr>
            <a:xfrm>
              <a:off x="649224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8" name="Shape 8">
              <a:extLst>
                <a:ext uri="{FF2B5EF4-FFF2-40B4-BE49-F238E27FC236}">
                  <a16:creationId xmlns:a16="http://schemas.microsoft.com/office/drawing/2014/main" id="{9AE8AAF2-042D-C1AE-C8E2-2EEA6459816C}"/>
                </a:ext>
              </a:extLst>
            </p:cNvPr>
            <p:cNvSpPr/>
            <p:nvPr/>
          </p:nvSpPr>
          <p:spPr>
            <a:xfrm>
              <a:off x="6492239" y="2834640"/>
              <a:ext cx="5212080" cy="219455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9" name="Text 9">
              <a:extLst>
                <a:ext uri="{FF2B5EF4-FFF2-40B4-BE49-F238E27FC236}">
                  <a16:creationId xmlns:a16="http://schemas.microsoft.com/office/drawing/2014/main" id="{75DF0E11-A1CE-A12D-6601-6F2CA4611879}"/>
                </a:ext>
              </a:extLst>
            </p:cNvPr>
            <p:cNvSpPr/>
            <p:nvPr/>
          </p:nvSpPr>
          <p:spPr>
            <a:xfrm>
              <a:off x="7112832" y="3913096"/>
              <a:ext cx="3970894" cy="8229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PAPANICOLAO</a:t>
              </a:r>
              <a:endParaRPr lang="en-US" sz="3600" dirty="0"/>
            </a:p>
          </p:txBody>
        </p:sp>
      </p:grpSp>
      <p:sp>
        <p:nvSpPr>
          <p:cNvPr id="30" name="Text 5">
            <a:extLst>
              <a:ext uri="{FF2B5EF4-FFF2-40B4-BE49-F238E27FC236}">
                <a16:creationId xmlns:a16="http://schemas.microsoft.com/office/drawing/2014/main" id="{BA54E9B0-9888-DF5A-0A21-582540FBBFF3}"/>
              </a:ext>
            </a:extLst>
          </p:cNvPr>
          <p:cNvSpPr/>
          <p:nvPr/>
        </p:nvSpPr>
        <p:spPr>
          <a:xfrm>
            <a:off x="2481481" y="5761499"/>
            <a:ext cx="2189771" cy="756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114</a:t>
            </a:r>
            <a:endParaRPr lang="en-US" sz="60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C4259C3A-83F6-0E58-CBAF-21E17A76A107}"/>
              </a:ext>
            </a:extLst>
          </p:cNvPr>
          <p:cNvSpPr/>
          <p:nvPr/>
        </p:nvSpPr>
        <p:spPr>
          <a:xfrm>
            <a:off x="1938331" y="6802134"/>
            <a:ext cx="3066977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EXÁMENES RALIZADOS</a:t>
            </a:r>
            <a:endParaRPr lang="en-US" sz="2400" dirty="0"/>
          </a:p>
        </p:txBody>
      </p:sp>
      <p:sp>
        <p:nvSpPr>
          <p:cNvPr id="15" name="Shape 2">
            <a:extLst>
              <a:ext uri="{FF2B5EF4-FFF2-40B4-BE49-F238E27FC236}">
                <a16:creationId xmlns:a16="http://schemas.microsoft.com/office/drawing/2014/main" id="{4A1AA6E5-7C2A-2373-C5F6-A7156573DEAF}"/>
              </a:ext>
            </a:extLst>
          </p:cNvPr>
          <p:cNvSpPr/>
          <p:nvPr/>
        </p:nvSpPr>
        <p:spPr>
          <a:xfrm>
            <a:off x="5432766" y="3924300"/>
            <a:ext cx="3590032" cy="4355957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775F6059-35E3-6409-9938-AF6D92641A09}"/>
              </a:ext>
            </a:extLst>
          </p:cNvPr>
          <p:cNvSpPr/>
          <p:nvPr/>
        </p:nvSpPr>
        <p:spPr>
          <a:xfrm>
            <a:off x="5432766" y="3924300"/>
            <a:ext cx="3590032" cy="162125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s-CL" sz="3600" dirty="0">
              <a:solidFill>
                <a:schemeClr val="tx2"/>
              </a:solidFill>
            </a:endParaRPr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A1884E89-C702-6356-8E48-E6857F4506FF}"/>
              </a:ext>
            </a:extLst>
          </p:cNvPr>
          <p:cNvSpPr/>
          <p:nvPr/>
        </p:nvSpPr>
        <p:spPr>
          <a:xfrm>
            <a:off x="5834221" y="4712076"/>
            <a:ext cx="2750891" cy="607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MAMOGRAFÍAS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331925F0-9756-EB89-814F-74AC60FEF73A}"/>
              </a:ext>
            </a:extLst>
          </p:cNvPr>
          <p:cNvSpPr/>
          <p:nvPr/>
        </p:nvSpPr>
        <p:spPr>
          <a:xfrm>
            <a:off x="6295337" y="5416499"/>
            <a:ext cx="2033010" cy="148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278</a:t>
            </a:r>
            <a:endParaRPr lang="en-US" sz="7200" dirty="0"/>
          </a:p>
        </p:txBody>
      </p:sp>
      <p:sp>
        <p:nvSpPr>
          <p:cNvPr id="26" name="TextBox 3">
            <a:extLst>
              <a:ext uri="{FF2B5EF4-FFF2-40B4-BE49-F238E27FC236}">
                <a16:creationId xmlns:a16="http://schemas.microsoft.com/office/drawing/2014/main" id="{D9C4DD05-0F8C-2454-811E-192EECB91A5C}"/>
              </a:ext>
            </a:extLst>
          </p:cNvPr>
          <p:cNvSpPr txBox="1"/>
          <p:nvPr/>
        </p:nvSpPr>
        <p:spPr>
          <a:xfrm>
            <a:off x="1600339" y="1774048"/>
            <a:ext cx="674258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4400" b="1" dirty="0">
                <a:solidFill>
                  <a:schemeClr val="tx2"/>
                </a:solidFill>
                <a:latin typeface="League Spartan" panose="020B0604020202020204" charset="0"/>
              </a:rPr>
              <a:t>EXÁMENES PREVENTIVOS</a:t>
            </a:r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79DE2888-37F7-F3AA-EB56-90284D7F6579}"/>
              </a:ext>
            </a:extLst>
          </p:cNvPr>
          <p:cNvSpPr/>
          <p:nvPr/>
        </p:nvSpPr>
        <p:spPr>
          <a:xfrm>
            <a:off x="5756629" y="6949957"/>
            <a:ext cx="3066977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EXÁMENES RALIZADOS</a:t>
            </a:r>
            <a:endParaRPr lang="en-US" sz="24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D9C83AD1-597B-74B3-2E63-DB974BA90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0" r="47266"/>
          <a:stretch>
            <a:fillRect/>
          </a:stretch>
        </p:blipFill>
        <p:spPr>
          <a:xfrm>
            <a:off x="12308889" y="936500"/>
            <a:ext cx="2517602" cy="520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5D46FC90-BCB8-C203-5573-43924025E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9" r="25555"/>
          <a:stretch>
            <a:fillRect/>
          </a:stretch>
        </p:blipFill>
        <p:spPr>
          <a:xfrm>
            <a:off x="9675391" y="2944403"/>
            <a:ext cx="2440652" cy="5335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8804A691-AFA8-7B2D-4588-F908BD8168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9" t="657" r="19645" b="-657"/>
          <a:stretch>
            <a:fillRect/>
          </a:stretch>
        </p:blipFill>
        <p:spPr>
          <a:xfrm>
            <a:off x="15057438" y="2451156"/>
            <a:ext cx="2539536" cy="5829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817493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92E98-215C-76E6-4548-81EB77ECC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683578A-4B54-0F95-C96B-77C800BE8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Google Shape;148;p24">
            <a:extLst>
              <a:ext uri="{FF2B5EF4-FFF2-40B4-BE49-F238E27FC236}">
                <a16:creationId xmlns:a16="http://schemas.microsoft.com/office/drawing/2014/main" id="{A0762250-3A7B-673E-1EA0-897D62B856B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8532574" y="4273924"/>
            <a:ext cx="8126515" cy="112305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lvl="0" algn="l"/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ALIMENTACIÓN</a:t>
            </a:r>
            <a:endParaRPr lang="es-CL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D607F51-F851-EEA8-8EBF-9C2707824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4116" y="460808"/>
            <a:ext cx="1201176" cy="106510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DABB5BFE-0110-3AE4-CD18-549C978F7E8A}"/>
              </a:ext>
            </a:extLst>
          </p:cNvPr>
          <p:cNvSpPr txBox="1"/>
          <p:nvPr/>
        </p:nvSpPr>
        <p:spPr>
          <a:xfrm>
            <a:off x="8795376" y="3901166"/>
            <a:ext cx="424274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4000" b="1" dirty="0">
                <a:solidFill>
                  <a:schemeClr val="tx2"/>
                </a:solidFill>
                <a:latin typeface="League Spartan" panose="020B0604020202020204" charset="0"/>
              </a:rPr>
              <a:t>PROGRAMA DE</a:t>
            </a:r>
            <a:endParaRPr lang="es-CL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18806C77-390F-F237-6DBB-6761D33A7C9F}"/>
              </a:ext>
            </a:extLst>
          </p:cNvPr>
          <p:cNvSpPr/>
          <p:nvPr/>
        </p:nvSpPr>
        <p:spPr>
          <a:xfrm>
            <a:off x="8672489" y="5813019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AFE764A9-C633-B8BF-8FD8-6432B6D3CE14}"/>
              </a:ext>
            </a:extLst>
          </p:cNvPr>
          <p:cNvSpPr/>
          <p:nvPr/>
        </p:nvSpPr>
        <p:spPr>
          <a:xfrm>
            <a:off x="9982200" y="5813018"/>
            <a:ext cx="2895600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B7A50035-0C5C-87F9-E4A9-008A2939B3CF}"/>
              </a:ext>
            </a:extLst>
          </p:cNvPr>
          <p:cNvGrpSpPr/>
          <p:nvPr/>
        </p:nvGrpSpPr>
        <p:grpSpPr>
          <a:xfrm>
            <a:off x="13293451" y="3901166"/>
            <a:ext cx="1388879" cy="1928766"/>
            <a:chOff x="0" y="0"/>
            <a:chExt cx="258874" cy="342852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B45EE03A-5F7D-058D-3FA9-81D09A715247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0D46D1B5-B4AF-9F28-2821-A8721CC73516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589B838C-7ADF-E3AB-A9D7-7E0A280D1B68}"/>
              </a:ext>
            </a:extLst>
          </p:cNvPr>
          <p:cNvGrpSpPr/>
          <p:nvPr/>
        </p:nvGrpSpPr>
        <p:grpSpPr>
          <a:xfrm>
            <a:off x="1066799" y="3901166"/>
            <a:ext cx="7224215" cy="1943806"/>
            <a:chOff x="0" y="0"/>
            <a:chExt cx="1035124" cy="342852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EE7EDB19-FD42-B513-4615-1515ED78F5AB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636B7E04-585B-9482-0334-BABCC33F3531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9">
            <a:extLst>
              <a:ext uri="{FF2B5EF4-FFF2-40B4-BE49-F238E27FC236}">
                <a16:creationId xmlns:a16="http://schemas.microsoft.com/office/drawing/2014/main" id="{987D615B-40E0-5B6B-5B28-288C17AC2C59}"/>
              </a:ext>
            </a:extLst>
          </p:cNvPr>
          <p:cNvGrpSpPr/>
          <p:nvPr/>
        </p:nvGrpSpPr>
        <p:grpSpPr>
          <a:xfrm>
            <a:off x="14959985" y="3937761"/>
            <a:ext cx="3328015" cy="1928767"/>
            <a:chOff x="0" y="0"/>
            <a:chExt cx="1035124" cy="722776"/>
          </a:xfrm>
          <a:solidFill>
            <a:schemeClr val="tx2"/>
          </a:solidFill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700DEA68-8E58-5F6A-9F11-72F89C4A340A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F8F75BBA-0655-2163-5326-D79C4B4D49CA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3" name="Google Shape;148;p24">
            <a:extLst>
              <a:ext uri="{FF2B5EF4-FFF2-40B4-BE49-F238E27FC236}">
                <a16:creationId xmlns:a16="http://schemas.microsoft.com/office/drawing/2014/main" id="{DACB8BCC-CCFA-0A68-EDC0-015427E5896C}"/>
              </a:ext>
            </a:extLst>
          </p:cNvPr>
          <p:cNvSpPr txBox="1">
            <a:spLocks/>
          </p:cNvSpPr>
          <p:nvPr/>
        </p:nvSpPr>
        <p:spPr>
          <a:xfrm flipH="1">
            <a:off x="8590992" y="5038266"/>
            <a:ext cx="4705399" cy="831718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/>
            <a:r>
              <a:rPr lang="es-CL" sz="3200" dirty="0">
                <a:solidFill>
                  <a:schemeClr val="tx2"/>
                </a:solidFill>
                <a:latin typeface="League Spartan" panose="020B0604020202020204" charset="0"/>
              </a:rPr>
              <a:t>COMPLEMENTARIA</a:t>
            </a:r>
            <a:endParaRPr lang="es-CL" sz="3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265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494CB-1A52-638F-E25E-7F5EC0A8E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4F6CD8C-E9EA-ADA4-7A90-5F2291DE1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F7E470F2-1CFD-7437-B39F-D3C2662803B5}"/>
              </a:ext>
            </a:extLst>
          </p:cNvPr>
          <p:cNvGrpSpPr/>
          <p:nvPr/>
        </p:nvGrpSpPr>
        <p:grpSpPr>
          <a:xfrm>
            <a:off x="2232016" y="2917306"/>
            <a:ext cx="10653094" cy="5062759"/>
            <a:chOff x="822960" y="2834640"/>
            <a:chExt cx="10881360" cy="5120640"/>
          </a:xfrm>
        </p:grpSpPr>
        <p:sp>
          <p:nvSpPr>
            <p:cNvPr id="6" name="Shape 2">
              <a:extLst>
                <a:ext uri="{FF2B5EF4-FFF2-40B4-BE49-F238E27FC236}">
                  <a16:creationId xmlns:a16="http://schemas.microsoft.com/office/drawing/2014/main" id="{5BE6DF2B-DD61-286D-F0F8-8D8A024CD936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9" name="Shape 3">
              <a:extLst>
                <a:ext uri="{FF2B5EF4-FFF2-40B4-BE49-F238E27FC236}">
                  <a16:creationId xmlns:a16="http://schemas.microsoft.com/office/drawing/2014/main" id="{4C6FA234-226A-47BA-565D-99A158E4D899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10" name="Text 4">
              <a:extLst>
                <a:ext uri="{FF2B5EF4-FFF2-40B4-BE49-F238E27FC236}">
                  <a16:creationId xmlns:a16="http://schemas.microsoft.com/office/drawing/2014/main" id="{EA41F5C9-0201-30F4-8BEB-D92CD3884002}"/>
                </a:ext>
              </a:extLst>
            </p:cNvPr>
            <p:cNvSpPr/>
            <p:nvPr/>
          </p:nvSpPr>
          <p:spPr>
            <a:xfrm>
              <a:off x="1633832" y="3924838"/>
              <a:ext cx="3620551" cy="1665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TOTAL BENEFICIARIOS PNAC</a:t>
              </a:r>
              <a:endParaRPr lang="en-US" sz="3600" dirty="0">
                <a:solidFill>
                  <a:schemeClr val="tx2"/>
                </a:solidFill>
              </a:endParaRPr>
            </a:p>
          </p:txBody>
        </p:sp>
        <p:sp>
          <p:nvSpPr>
            <p:cNvPr id="11" name="Text 5">
              <a:extLst>
                <a:ext uri="{FF2B5EF4-FFF2-40B4-BE49-F238E27FC236}">
                  <a16:creationId xmlns:a16="http://schemas.microsoft.com/office/drawing/2014/main" id="{BE00CD3B-CA4B-D5DD-5F3C-C19D6B5F0D56}"/>
                </a:ext>
              </a:extLst>
            </p:cNvPr>
            <p:cNvSpPr/>
            <p:nvPr/>
          </p:nvSpPr>
          <p:spPr>
            <a:xfrm>
              <a:off x="1953217" y="5876124"/>
              <a:ext cx="2951565" cy="1142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6.131</a:t>
              </a:r>
              <a:endParaRPr lang="en-US" sz="7200" dirty="0"/>
            </a:p>
          </p:txBody>
        </p:sp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C2908B7E-2FA5-7054-7FB2-195B160BE671}"/>
                </a:ext>
              </a:extLst>
            </p:cNvPr>
            <p:cNvSpPr/>
            <p:nvPr/>
          </p:nvSpPr>
          <p:spPr>
            <a:xfrm>
              <a:off x="649224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8" name="Shape 8">
              <a:extLst>
                <a:ext uri="{FF2B5EF4-FFF2-40B4-BE49-F238E27FC236}">
                  <a16:creationId xmlns:a16="http://schemas.microsoft.com/office/drawing/2014/main" id="{E6A4574B-97DB-BC58-3EC9-A28829792271}"/>
                </a:ext>
              </a:extLst>
            </p:cNvPr>
            <p:cNvSpPr/>
            <p:nvPr/>
          </p:nvSpPr>
          <p:spPr>
            <a:xfrm>
              <a:off x="6492239" y="2834640"/>
              <a:ext cx="5212080" cy="219455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9" name="Text 9">
              <a:extLst>
                <a:ext uri="{FF2B5EF4-FFF2-40B4-BE49-F238E27FC236}">
                  <a16:creationId xmlns:a16="http://schemas.microsoft.com/office/drawing/2014/main" id="{F64916E0-78A2-2480-6BC4-64947AC42D4F}"/>
                </a:ext>
              </a:extLst>
            </p:cNvPr>
            <p:cNvSpPr/>
            <p:nvPr/>
          </p:nvSpPr>
          <p:spPr>
            <a:xfrm>
              <a:off x="7428741" y="3956851"/>
              <a:ext cx="3179154" cy="15478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NÚMERO TOTAL DE KILOS ENTREGADOS</a:t>
              </a:r>
              <a:endParaRPr lang="en-US" sz="3600" dirty="0"/>
            </a:p>
          </p:txBody>
        </p:sp>
      </p:grpSp>
      <p:sp>
        <p:nvSpPr>
          <p:cNvPr id="30" name="Text 5">
            <a:extLst>
              <a:ext uri="{FF2B5EF4-FFF2-40B4-BE49-F238E27FC236}">
                <a16:creationId xmlns:a16="http://schemas.microsoft.com/office/drawing/2014/main" id="{5ABDD770-4B68-321E-4A4E-D0586EC4CE32}"/>
              </a:ext>
            </a:extLst>
          </p:cNvPr>
          <p:cNvSpPr/>
          <p:nvPr/>
        </p:nvSpPr>
        <p:spPr>
          <a:xfrm>
            <a:off x="8534399" y="6017972"/>
            <a:ext cx="3962401" cy="10125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12.425,9</a:t>
            </a:r>
            <a:endParaRPr lang="en-US" sz="7200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F61F3996-8217-F345-5D07-2544EE64D0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23" t="1927" r="40627" b="15263"/>
          <a:stretch>
            <a:fillRect/>
          </a:stretch>
        </p:blipFill>
        <p:spPr>
          <a:xfrm>
            <a:off x="14230524" y="1755257"/>
            <a:ext cx="2711730" cy="6776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sp>
        <p:nvSpPr>
          <p:cNvPr id="45" name="TextBox 3">
            <a:extLst>
              <a:ext uri="{FF2B5EF4-FFF2-40B4-BE49-F238E27FC236}">
                <a16:creationId xmlns:a16="http://schemas.microsoft.com/office/drawing/2014/main" id="{54EB4E4B-13A8-5CBA-1027-9F0C617739EC}"/>
              </a:ext>
            </a:extLst>
          </p:cNvPr>
          <p:cNvSpPr txBox="1"/>
          <p:nvPr/>
        </p:nvSpPr>
        <p:spPr>
          <a:xfrm>
            <a:off x="2327735" y="859907"/>
            <a:ext cx="1461451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4000" b="1" dirty="0">
                <a:solidFill>
                  <a:schemeClr val="tx2"/>
                </a:solidFill>
                <a:latin typeface="League Spartan" panose="020B0604020202020204" charset="0"/>
              </a:rPr>
              <a:t>PROGRAMA NACIONAL DE ALIMENTACIÓN COMPLEMENTARIA</a:t>
            </a:r>
            <a:endParaRPr lang="es-CL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3755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8EEB3-01AC-2249-0C59-EBCB54DD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4009A3F-1947-286C-9946-95D083B37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EFC5199-6C41-E7AE-7362-0F8FDC997A25}"/>
              </a:ext>
            </a:extLst>
          </p:cNvPr>
          <p:cNvGrpSpPr/>
          <p:nvPr/>
        </p:nvGrpSpPr>
        <p:grpSpPr>
          <a:xfrm>
            <a:off x="2209800" y="3162300"/>
            <a:ext cx="10653094" cy="5062759"/>
            <a:chOff x="822960" y="2834640"/>
            <a:chExt cx="10881360" cy="5120640"/>
          </a:xfrm>
        </p:grpSpPr>
        <p:sp>
          <p:nvSpPr>
            <p:cNvPr id="6" name="Shape 2">
              <a:extLst>
                <a:ext uri="{FF2B5EF4-FFF2-40B4-BE49-F238E27FC236}">
                  <a16:creationId xmlns:a16="http://schemas.microsoft.com/office/drawing/2014/main" id="{A250B7A0-2BFF-37DC-5607-E81A91848922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9" name="Shape 3">
              <a:extLst>
                <a:ext uri="{FF2B5EF4-FFF2-40B4-BE49-F238E27FC236}">
                  <a16:creationId xmlns:a16="http://schemas.microsoft.com/office/drawing/2014/main" id="{66CA0D56-314C-2505-3DBD-D8BC713C6794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10" name="Text 4">
              <a:extLst>
                <a:ext uri="{FF2B5EF4-FFF2-40B4-BE49-F238E27FC236}">
                  <a16:creationId xmlns:a16="http://schemas.microsoft.com/office/drawing/2014/main" id="{763D1B68-C3B9-7B47-C5BC-A567F6BD964F}"/>
                </a:ext>
              </a:extLst>
            </p:cNvPr>
            <p:cNvSpPr/>
            <p:nvPr/>
          </p:nvSpPr>
          <p:spPr>
            <a:xfrm>
              <a:off x="1633832" y="3924838"/>
              <a:ext cx="3620551" cy="1665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TOTAL BENEFICIARIOS PACAM</a:t>
              </a:r>
              <a:endParaRPr lang="en-US" sz="3600" dirty="0">
                <a:solidFill>
                  <a:schemeClr val="tx2"/>
                </a:solidFill>
              </a:endParaRPr>
            </a:p>
          </p:txBody>
        </p:sp>
        <p:sp>
          <p:nvSpPr>
            <p:cNvPr id="11" name="Text 5">
              <a:extLst>
                <a:ext uri="{FF2B5EF4-FFF2-40B4-BE49-F238E27FC236}">
                  <a16:creationId xmlns:a16="http://schemas.microsoft.com/office/drawing/2014/main" id="{139B15D0-8434-4B06-2BCC-1A6247A8D93C}"/>
                </a:ext>
              </a:extLst>
            </p:cNvPr>
            <p:cNvSpPr/>
            <p:nvPr/>
          </p:nvSpPr>
          <p:spPr>
            <a:xfrm>
              <a:off x="1953217" y="5876124"/>
              <a:ext cx="2951565" cy="11422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9.128</a:t>
              </a:r>
              <a:endParaRPr lang="en-US" sz="7200" dirty="0"/>
            </a:p>
          </p:txBody>
        </p:sp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7F460F6B-29A3-42D6-82AA-22B916F8300C}"/>
                </a:ext>
              </a:extLst>
            </p:cNvPr>
            <p:cNvSpPr/>
            <p:nvPr/>
          </p:nvSpPr>
          <p:spPr>
            <a:xfrm>
              <a:off x="649224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8" name="Shape 8">
              <a:extLst>
                <a:ext uri="{FF2B5EF4-FFF2-40B4-BE49-F238E27FC236}">
                  <a16:creationId xmlns:a16="http://schemas.microsoft.com/office/drawing/2014/main" id="{419587ED-B55A-165C-9988-3DFA4F0646E1}"/>
                </a:ext>
              </a:extLst>
            </p:cNvPr>
            <p:cNvSpPr/>
            <p:nvPr/>
          </p:nvSpPr>
          <p:spPr>
            <a:xfrm>
              <a:off x="6492239" y="2834640"/>
              <a:ext cx="5212080" cy="219455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9" name="Text 9">
              <a:extLst>
                <a:ext uri="{FF2B5EF4-FFF2-40B4-BE49-F238E27FC236}">
                  <a16:creationId xmlns:a16="http://schemas.microsoft.com/office/drawing/2014/main" id="{422F471A-B1A2-BCC0-7E48-07D6D28DCAB1}"/>
                </a:ext>
              </a:extLst>
            </p:cNvPr>
            <p:cNvSpPr/>
            <p:nvPr/>
          </p:nvSpPr>
          <p:spPr>
            <a:xfrm>
              <a:off x="7238423" y="3983740"/>
              <a:ext cx="3179154" cy="15478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NÚMERO TOTAL DE KILOS ENTREGADOS</a:t>
              </a:r>
              <a:endParaRPr lang="en-US" sz="3600" dirty="0"/>
            </a:p>
          </p:txBody>
        </p:sp>
      </p:grpSp>
      <p:sp>
        <p:nvSpPr>
          <p:cNvPr id="30" name="Text 5">
            <a:extLst>
              <a:ext uri="{FF2B5EF4-FFF2-40B4-BE49-F238E27FC236}">
                <a16:creationId xmlns:a16="http://schemas.microsoft.com/office/drawing/2014/main" id="{C631DC9B-8B93-2152-D07C-36DB62D859EF}"/>
              </a:ext>
            </a:extLst>
          </p:cNvPr>
          <p:cNvSpPr/>
          <p:nvPr/>
        </p:nvSpPr>
        <p:spPr>
          <a:xfrm>
            <a:off x="8512183" y="6262966"/>
            <a:ext cx="3112463" cy="10125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14.840</a:t>
            </a:r>
            <a:endParaRPr lang="en-US" sz="7200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1467DB8F-41F4-CCAB-D03B-0766AAF90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23" t="1927" r="40627" b="15263"/>
          <a:stretch>
            <a:fillRect/>
          </a:stretch>
        </p:blipFill>
        <p:spPr>
          <a:xfrm>
            <a:off x="14169078" y="1448574"/>
            <a:ext cx="2711730" cy="6776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E0F72EB-F4A1-3DAE-41B8-82AA2302E7DA}"/>
              </a:ext>
            </a:extLst>
          </p:cNvPr>
          <p:cNvSpPr txBox="1"/>
          <p:nvPr/>
        </p:nvSpPr>
        <p:spPr>
          <a:xfrm>
            <a:off x="2186948" y="1286550"/>
            <a:ext cx="1260746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4000" b="1" dirty="0">
                <a:solidFill>
                  <a:schemeClr val="tx2"/>
                </a:solidFill>
                <a:latin typeface="League Spartan" panose="020B0604020202020204" charset="0"/>
              </a:rPr>
              <a:t>ROGRAMA DE ALIMENTACIÓN COMPLEMENTARIA DEL ADULTO MAYOR</a:t>
            </a:r>
            <a:endParaRPr lang="es-CL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7031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B1C46-ECA6-674E-7860-565E07BFF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90FFB4C-F027-6AF6-7015-9C0D220E3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Google Shape;148;p24">
            <a:extLst>
              <a:ext uri="{FF2B5EF4-FFF2-40B4-BE49-F238E27FC236}">
                <a16:creationId xmlns:a16="http://schemas.microsoft.com/office/drawing/2014/main" id="{85720D22-6C94-D73D-76E0-545BB853528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98234" y="4295262"/>
            <a:ext cx="4328220" cy="67547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lvl="0" algn="l"/>
            <a:r>
              <a:rPr lang="es-CL" sz="8000" dirty="0">
                <a:solidFill>
                  <a:schemeClr val="tx2"/>
                </a:solidFill>
                <a:latin typeface="League Spartan" panose="020B0604020202020204" charset="0"/>
              </a:rPr>
              <a:t>crece</a:t>
            </a:r>
            <a:endParaRPr lang="es-CL" sz="9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5CF2570-BE9B-A2F2-7215-EA7A48ED4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4116" y="460808"/>
            <a:ext cx="1201176" cy="106510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36E608DF-B06E-033D-2959-560847AC32A8}"/>
              </a:ext>
            </a:extLst>
          </p:cNvPr>
          <p:cNvSpPr txBox="1"/>
          <p:nvPr/>
        </p:nvSpPr>
        <p:spPr>
          <a:xfrm>
            <a:off x="9198235" y="3278410"/>
            <a:ext cx="3671610" cy="11849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7700" b="1" dirty="0">
                <a:solidFill>
                  <a:schemeClr val="tx2"/>
                </a:solidFill>
                <a:latin typeface="League Spartan" panose="020B0604020202020204" charset="0"/>
              </a:rPr>
              <a:t>CHILE</a:t>
            </a: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4DE2880C-87A7-CF1B-E4FB-A9E82A804F8B}"/>
              </a:ext>
            </a:extLst>
          </p:cNvPr>
          <p:cNvSpPr/>
          <p:nvPr/>
        </p:nvSpPr>
        <p:spPr>
          <a:xfrm>
            <a:off x="9344188" y="5981700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55BCBFAC-2412-41CB-BFCD-06AA04F2C506}"/>
              </a:ext>
            </a:extLst>
          </p:cNvPr>
          <p:cNvSpPr/>
          <p:nvPr/>
        </p:nvSpPr>
        <p:spPr>
          <a:xfrm flipV="1">
            <a:off x="10653899" y="5981699"/>
            <a:ext cx="1614301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D98746B4-38D8-B783-6088-2BFEB5497BF8}"/>
              </a:ext>
            </a:extLst>
          </p:cNvPr>
          <p:cNvGrpSpPr/>
          <p:nvPr/>
        </p:nvGrpSpPr>
        <p:grpSpPr>
          <a:xfrm>
            <a:off x="12496801" y="3425808"/>
            <a:ext cx="2185530" cy="2404124"/>
            <a:chOff x="0" y="0"/>
            <a:chExt cx="258874" cy="342852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5FBDEFF3-CCD8-9804-18D3-4608EF1B40DE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0EDFDA6B-B2C7-4FEE-BC87-F35530C4B9CB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135695EB-0484-7FB0-FF9C-0C4FC545EB3E}"/>
              </a:ext>
            </a:extLst>
          </p:cNvPr>
          <p:cNvGrpSpPr/>
          <p:nvPr/>
        </p:nvGrpSpPr>
        <p:grpSpPr>
          <a:xfrm>
            <a:off x="1066800" y="3440848"/>
            <a:ext cx="7999734" cy="2404124"/>
            <a:chOff x="0" y="0"/>
            <a:chExt cx="1035124" cy="342852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1F5C51CE-0389-09B3-0628-B76AD6593D26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FECF512B-6E32-E23E-6C61-33A540BF5060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9">
            <a:extLst>
              <a:ext uri="{FF2B5EF4-FFF2-40B4-BE49-F238E27FC236}">
                <a16:creationId xmlns:a16="http://schemas.microsoft.com/office/drawing/2014/main" id="{E78A4555-E7F3-C5FD-044F-F30C7765DC0F}"/>
              </a:ext>
            </a:extLst>
          </p:cNvPr>
          <p:cNvGrpSpPr/>
          <p:nvPr/>
        </p:nvGrpSpPr>
        <p:grpSpPr>
          <a:xfrm>
            <a:off x="14959985" y="3552647"/>
            <a:ext cx="3328015" cy="2313882"/>
            <a:chOff x="0" y="0"/>
            <a:chExt cx="1035124" cy="722776"/>
          </a:xfrm>
          <a:solidFill>
            <a:schemeClr val="tx2"/>
          </a:solidFill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73890CE4-2A2E-4190-7373-8E5CF7BB29B4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BBC5CC80-491E-7BC2-D9E9-27B4CCC5F70B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3" name="Google Shape;148;p24">
            <a:extLst>
              <a:ext uri="{FF2B5EF4-FFF2-40B4-BE49-F238E27FC236}">
                <a16:creationId xmlns:a16="http://schemas.microsoft.com/office/drawing/2014/main" id="{508569E3-8E74-9634-1ADE-0BD3F963EBF8}"/>
              </a:ext>
            </a:extLst>
          </p:cNvPr>
          <p:cNvSpPr txBox="1">
            <a:spLocks/>
          </p:cNvSpPr>
          <p:nvPr/>
        </p:nvSpPr>
        <p:spPr>
          <a:xfrm flipH="1">
            <a:off x="9198234" y="5062597"/>
            <a:ext cx="5310400" cy="67547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/>
            <a:r>
              <a:rPr lang="es-CL" sz="6000" dirty="0">
                <a:solidFill>
                  <a:schemeClr val="tx2"/>
                </a:solidFill>
                <a:latin typeface="League Spartan" panose="020B0604020202020204" charset="0"/>
              </a:rPr>
              <a:t>contigo</a:t>
            </a:r>
            <a:endParaRPr lang="es-CL" sz="6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290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02EC0-78DD-CEE0-35B6-A0197C44F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78B32C4-F48C-45DD-329A-2ACEBD8EF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9A06A8D-D72B-9770-EEC4-714CEFA603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73"/>
          <a:stretch>
            <a:fillRect/>
          </a:stretch>
        </p:blipFill>
        <p:spPr>
          <a:xfrm>
            <a:off x="14488234" y="2585848"/>
            <a:ext cx="2570331" cy="4154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79EB7F1-45ED-4153-C020-198230F6E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703" y="4042983"/>
            <a:ext cx="2464528" cy="4511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350087EE-A2AB-0EBC-11F4-FECE6052DA57}"/>
              </a:ext>
            </a:extLst>
          </p:cNvPr>
          <p:cNvGrpSpPr/>
          <p:nvPr/>
        </p:nvGrpSpPr>
        <p:grpSpPr>
          <a:xfrm>
            <a:off x="2238428" y="2565976"/>
            <a:ext cx="6863147" cy="3124200"/>
            <a:chOff x="822960" y="2834640"/>
            <a:chExt cx="10881361" cy="5120640"/>
          </a:xfrm>
        </p:grpSpPr>
        <p:sp>
          <p:nvSpPr>
            <p:cNvPr id="17" name="Shape 2">
              <a:extLst>
                <a:ext uri="{FF2B5EF4-FFF2-40B4-BE49-F238E27FC236}">
                  <a16:creationId xmlns:a16="http://schemas.microsoft.com/office/drawing/2014/main" id="{F8B9D90E-636C-6485-2C15-0286A245E0D0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18" name="Shape 3">
              <a:extLst>
                <a:ext uri="{FF2B5EF4-FFF2-40B4-BE49-F238E27FC236}">
                  <a16:creationId xmlns:a16="http://schemas.microsoft.com/office/drawing/2014/main" id="{ED34AFC3-AE1B-6BBB-52DC-EE74A3FF7D77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19" name="Text 4">
              <a:extLst>
                <a:ext uri="{FF2B5EF4-FFF2-40B4-BE49-F238E27FC236}">
                  <a16:creationId xmlns:a16="http://schemas.microsoft.com/office/drawing/2014/main" id="{7A9F494C-FC16-1200-B099-5845D21C80F7}"/>
                </a:ext>
              </a:extLst>
            </p:cNvPr>
            <p:cNvSpPr/>
            <p:nvPr/>
          </p:nvSpPr>
          <p:spPr>
            <a:xfrm>
              <a:off x="1573218" y="3847515"/>
              <a:ext cx="3711564" cy="8229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TALLER NADIE ES PERFECTO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20" name="Text 5">
              <a:extLst>
                <a:ext uri="{FF2B5EF4-FFF2-40B4-BE49-F238E27FC236}">
                  <a16:creationId xmlns:a16="http://schemas.microsoft.com/office/drawing/2014/main" id="{C0C43F04-0599-1B53-4BA4-9B9DC5C08748}"/>
                </a:ext>
              </a:extLst>
            </p:cNvPr>
            <p:cNvSpPr/>
            <p:nvPr/>
          </p:nvSpPr>
          <p:spPr>
            <a:xfrm>
              <a:off x="2121607" y="5066657"/>
              <a:ext cx="2446489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60</a:t>
              </a:r>
              <a:endParaRPr lang="en-US" sz="7200" dirty="0"/>
            </a:p>
          </p:txBody>
        </p:sp>
        <p:sp>
          <p:nvSpPr>
            <p:cNvPr id="21" name="Shape 7">
              <a:extLst>
                <a:ext uri="{FF2B5EF4-FFF2-40B4-BE49-F238E27FC236}">
                  <a16:creationId xmlns:a16="http://schemas.microsoft.com/office/drawing/2014/main" id="{587D42D4-B80B-6DCE-78A6-B3AE3A0B55B6}"/>
                </a:ext>
              </a:extLst>
            </p:cNvPr>
            <p:cNvSpPr/>
            <p:nvPr/>
          </p:nvSpPr>
          <p:spPr>
            <a:xfrm>
              <a:off x="6492240" y="2834640"/>
              <a:ext cx="5212081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30" name="Shape 8">
              <a:extLst>
                <a:ext uri="{FF2B5EF4-FFF2-40B4-BE49-F238E27FC236}">
                  <a16:creationId xmlns:a16="http://schemas.microsoft.com/office/drawing/2014/main" id="{2FCEC606-8F01-29E5-3F4B-EF663EDED89D}"/>
                </a:ext>
              </a:extLst>
            </p:cNvPr>
            <p:cNvSpPr/>
            <p:nvPr/>
          </p:nvSpPr>
          <p:spPr>
            <a:xfrm>
              <a:off x="6492239" y="2834640"/>
              <a:ext cx="5212080" cy="219455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>
                <a:solidFill>
                  <a:schemeClr val="tx2"/>
                </a:solidFill>
              </a:endParaRPr>
            </a:p>
          </p:txBody>
        </p:sp>
        <p:sp>
          <p:nvSpPr>
            <p:cNvPr id="31" name="Text 9">
              <a:extLst>
                <a:ext uri="{FF2B5EF4-FFF2-40B4-BE49-F238E27FC236}">
                  <a16:creationId xmlns:a16="http://schemas.microsoft.com/office/drawing/2014/main" id="{63CC132D-C844-4679-383E-4BA30D7CBE55}"/>
                </a:ext>
              </a:extLst>
            </p:cNvPr>
            <p:cNvSpPr/>
            <p:nvPr/>
          </p:nvSpPr>
          <p:spPr>
            <a:xfrm>
              <a:off x="7112829" y="3684187"/>
              <a:ext cx="3970895" cy="11549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TALLER DE ESTIMULACIÓN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</p:grpSp>
      <p:sp>
        <p:nvSpPr>
          <p:cNvPr id="32" name="Text 5">
            <a:extLst>
              <a:ext uri="{FF2B5EF4-FFF2-40B4-BE49-F238E27FC236}">
                <a16:creationId xmlns:a16="http://schemas.microsoft.com/office/drawing/2014/main" id="{F2781115-7B37-908B-8EFD-2D6D02622F2E}"/>
              </a:ext>
            </a:extLst>
          </p:cNvPr>
          <p:cNvSpPr/>
          <p:nvPr/>
        </p:nvSpPr>
        <p:spPr>
          <a:xfrm>
            <a:off x="6692088" y="4048397"/>
            <a:ext cx="1531580" cy="6911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7200" dirty="0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EDE73ECB-DC9B-2059-FBC2-1DC4F59A2034}"/>
              </a:ext>
            </a:extLst>
          </p:cNvPr>
          <p:cNvGrpSpPr/>
          <p:nvPr/>
        </p:nvGrpSpPr>
        <p:grpSpPr>
          <a:xfrm>
            <a:off x="4009846" y="5979056"/>
            <a:ext cx="3287390" cy="3124200"/>
            <a:chOff x="822960" y="2834640"/>
            <a:chExt cx="5212080" cy="5120640"/>
          </a:xfrm>
        </p:grpSpPr>
        <p:sp>
          <p:nvSpPr>
            <p:cNvPr id="34" name="Shape 2">
              <a:extLst>
                <a:ext uri="{FF2B5EF4-FFF2-40B4-BE49-F238E27FC236}">
                  <a16:creationId xmlns:a16="http://schemas.microsoft.com/office/drawing/2014/main" id="{FFAB50C3-7C56-D1CE-A59A-AD8DC1B746C8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35" name="Shape 3">
              <a:extLst>
                <a:ext uri="{FF2B5EF4-FFF2-40B4-BE49-F238E27FC236}">
                  <a16:creationId xmlns:a16="http://schemas.microsoft.com/office/drawing/2014/main" id="{7E6A5E9D-D671-1AFC-0850-E4FB6F7A4B70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36" name="Text 4">
              <a:extLst>
                <a:ext uri="{FF2B5EF4-FFF2-40B4-BE49-F238E27FC236}">
                  <a16:creationId xmlns:a16="http://schemas.microsoft.com/office/drawing/2014/main" id="{DB5A589C-47E7-DBF3-4FB2-1829A941C324}"/>
                </a:ext>
              </a:extLst>
            </p:cNvPr>
            <p:cNvSpPr/>
            <p:nvPr/>
          </p:nvSpPr>
          <p:spPr>
            <a:xfrm>
              <a:off x="1791800" y="3666217"/>
              <a:ext cx="3537207" cy="101007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TALLER DE LACTANCIA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37" name="Text 5">
              <a:extLst>
                <a:ext uri="{FF2B5EF4-FFF2-40B4-BE49-F238E27FC236}">
                  <a16:creationId xmlns:a16="http://schemas.microsoft.com/office/drawing/2014/main" id="{A716227B-DE9E-95AF-603D-D61011722439}"/>
                </a:ext>
              </a:extLst>
            </p:cNvPr>
            <p:cNvSpPr/>
            <p:nvPr/>
          </p:nvSpPr>
          <p:spPr>
            <a:xfrm>
              <a:off x="2284494" y="4764812"/>
              <a:ext cx="2289011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68</a:t>
              </a:r>
              <a:endParaRPr lang="en-US" sz="7200" dirty="0"/>
            </a:p>
          </p:txBody>
        </p:sp>
      </p:grpSp>
      <p:sp>
        <p:nvSpPr>
          <p:cNvPr id="43" name="Text 6">
            <a:extLst>
              <a:ext uri="{FF2B5EF4-FFF2-40B4-BE49-F238E27FC236}">
                <a16:creationId xmlns:a16="http://schemas.microsoft.com/office/drawing/2014/main" id="{87B44942-60CF-5566-FBC8-0486930C90FA}"/>
              </a:ext>
            </a:extLst>
          </p:cNvPr>
          <p:cNvSpPr/>
          <p:nvPr/>
        </p:nvSpPr>
        <p:spPr>
          <a:xfrm>
            <a:off x="3057517" y="4904767"/>
            <a:ext cx="1559328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 err="1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Usuarios</a:t>
            </a:r>
            <a:endParaRPr lang="en-US" sz="2400" dirty="0"/>
          </a:p>
        </p:txBody>
      </p:sp>
      <p:sp>
        <p:nvSpPr>
          <p:cNvPr id="45" name="Text 6">
            <a:extLst>
              <a:ext uri="{FF2B5EF4-FFF2-40B4-BE49-F238E27FC236}">
                <a16:creationId xmlns:a16="http://schemas.microsoft.com/office/drawing/2014/main" id="{364BE3B8-89DE-2B0F-854F-1D3A131A420D}"/>
              </a:ext>
            </a:extLst>
          </p:cNvPr>
          <p:cNvSpPr/>
          <p:nvPr/>
        </p:nvSpPr>
        <p:spPr>
          <a:xfrm>
            <a:off x="6692088" y="4864571"/>
            <a:ext cx="1559328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 err="1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Usuarios</a:t>
            </a:r>
            <a:endParaRPr lang="en-US" sz="2400" dirty="0"/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10F13D97-F44D-8C7B-5B6E-E34EDAAEA262}"/>
              </a:ext>
            </a:extLst>
          </p:cNvPr>
          <p:cNvSpPr/>
          <p:nvPr/>
        </p:nvSpPr>
        <p:spPr>
          <a:xfrm>
            <a:off x="4926951" y="8141041"/>
            <a:ext cx="1559328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 err="1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Usuarios</a:t>
            </a:r>
            <a:endParaRPr lang="en-US" sz="2400" dirty="0"/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7B28A9CC-E922-930D-E8E3-D8453B78D9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24" t="14430" r="6705" b="7441"/>
          <a:stretch>
            <a:fillRect/>
          </a:stretch>
        </p:blipFill>
        <p:spPr>
          <a:xfrm>
            <a:off x="12943765" y="421732"/>
            <a:ext cx="4114800" cy="1600200"/>
          </a:xfrm>
          <a:prstGeom prst="rect">
            <a:avLst/>
          </a:prstGeom>
        </p:spPr>
      </p:pic>
      <p:sp>
        <p:nvSpPr>
          <p:cNvPr id="51" name="Text 0">
            <a:extLst>
              <a:ext uri="{FF2B5EF4-FFF2-40B4-BE49-F238E27FC236}">
                <a16:creationId xmlns:a16="http://schemas.microsoft.com/office/drawing/2014/main" id="{960A8DC4-89A8-9F5E-575E-783921B81F44}"/>
              </a:ext>
            </a:extLst>
          </p:cNvPr>
          <p:cNvSpPr/>
          <p:nvPr/>
        </p:nvSpPr>
        <p:spPr>
          <a:xfrm>
            <a:off x="2238428" y="1028700"/>
            <a:ext cx="9943503" cy="11268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PRESTACIONES CHILE CRECE CONTIGO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1321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EC23-02A0-2346-BA29-0F16094B6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9014C56-35AA-088F-D63D-77B86B39C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Google Shape;148;p24">
            <a:extLst>
              <a:ext uri="{FF2B5EF4-FFF2-40B4-BE49-F238E27FC236}">
                <a16:creationId xmlns:a16="http://schemas.microsoft.com/office/drawing/2014/main" id="{8F13516D-7929-5AB2-F817-719DFDF97ED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296062" y="4580441"/>
            <a:ext cx="4328220" cy="67547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lvl="0" algn="l"/>
            <a:r>
              <a:rPr lang="es-CL" dirty="0">
                <a:solidFill>
                  <a:schemeClr val="tx2"/>
                </a:solidFill>
                <a:latin typeface="League Spartan" panose="020B0604020202020204" charset="0"/>
              </a:rPr>
              <a:t>REQUERIMIENTOS</a:t>
            </a:r>
            <a:endParaRPr lang="es-CL" sz="3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8B2220B-164D-6860-6AD2-0DCE5C0C6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4116" y="460808"/>
            <a:ext cx="1201176" cy="1065104"/>
          </a:xfrm>
          <a:prstGeom prst="rect">
            <a:avLst/>
          </a:prstGeom>
        </p:spPr>
      </p:pic>
      <p:sp>
        <p:nvSpPr>
          <p:cNvPr id="4" name="Google Shape;148;p24">
            <a:extLst>
              <a:ext uri="{FF2B5EF4-FFF2-40B4-BE49-F238E27FC236}">
                <a16:creationId xmlns:a16="http://schemas.microsoft.com/office/drawing/2014/main" id="{33D34994-E0F6-2BEF-DBE8-0192EC9947BC}"/>
              </a:ext>
            </a:extLst>
          </p:cNvPr>
          <p:cNvSpPr txBox="1">
            <a:spLocks/>
          </p:cNvSpPr>
          <p:nvPr/>
        </p:nvSpPr>
        <p:spPr>
          <a:xfrm flipH="1">
            <a:off x="9281315" y="5123317"/>
            <a:ext cx="4877538" cy="67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/>
            <a:r>
              <a:rPr lang="es-CL" sz="3600" dirty="0">
                <a:solidFill>
                  <a:schemeClr val="tx2"/>
                </a:solidFill>
                <a:latin typeface="League Spartan" panose="020B0604020202020204" charset="0"/>
              </a:rPr>
              <a:t>CIUDADANOS</a:t>
            </a:r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C3EB07A2-DAE5-AB13-DF54-BDBE9C4D3B56}"/>
              </a:ext>
            </a:extLst>
          </p:cNvPr>
          <p:cNvSpPr txBox="1"/>
          <p:nvPr/>
        </p:nvSpPr>
        <p:spPr>
          <a:xfrm>
            <a:off x="9344188" y="3440848"/>
            <a:ext cx="367161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9600" b="1" dirty="0">
                <a:solidFill>
                  <a:schemeClr val="tx2"/>
                </a:solidFill>
                <a:latin typeface="League Spartan" panose="020B0604020202020204" charset="0"/>
              </a:rPr>
              <a:t>OIRS</a:t>
            </a:r>
            <a:endParaRPr lang="es-CL" sz="54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583CAC19-5000-467B-29D1-C03669C5AD3A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64412392-9D34-E39F-0779-C004314F8327}"/>
              </a:ext>
            </a:extLst>
          </p:cNvPr>
          <p:cNvSpPr/>
          <p:nvPr/>
        </p:nvSpPr>
        <p:spPr>
          <a:xfrm flipV="1">
            <a:off x="10653899" y="5844971"/>
            <a:ext cx="2147701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57A0E498-583D-3AC8-E715-B7C16391CE27}"/>
              </a:ext>
            </a:extLst>
          </p:cNvPr>
          <p:cNvGrpSpPr/>
          <p:nvPr/>
        </p:nvGrpSpPr>
        <p:grpSpPr>
          <a:xfrm>
            <a:off x="13293451" y="3425808"/>
            <a:ext cx="1388879" cy="2404124"/>
            <a:chOff x="0" y="0"/>
            <a:chExt cx="258874" cy="342852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5127ADB-C785-9BCC-D782-16C27688A6C4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048D4ED8-BFF9-B631-DFBA-5152EFAA9248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6D1E9A6B-E945-1F93-0A92-3F745A90AD25}"/>
              </a:ext>
            </a:extLst>
          </p:cNvPr>
          <p:cNvGrpSpPr/>
          <p:nvPr/>
        </p:nvGrpSpPr>
        <p:grpSpPr>
          <a:xfrm>
            <a:off x="1066800" y="3440848"/>
            <a:ext cx="7999734" cy="2404124"/>
            <a:chOff x="0" y="0"/>
            <a:chExt cx="1035124" cy="342852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9E23A7B4-AB5B-3A99-4355-963B4C7C2847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4C0A2A08-9452-96EB-19E7-8D75885D7404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9">
            <a:extLst>
              <a:ext uri="{FF2B5EF4-FFF2-40B4-BE49-F238E27FC236}">
                <a16:creationId xmlns:a16="http://schemas.microsoft.com/office/drawing/2014/main" id="{693A5798-C8D8-4D3E-5265-3DF65940B546}"/>
              </a:ext>
            </a:extLst>
          </p:cNvPr>
          <p:cNvGrpSpPr/>
          <p:nvPr/>
        </p:nvGrpSpPr>
        <p:grpSpPr>
          <a:xfrm>
            <a:off x="14959985" y="3552647"/>
            <a:ext cx="3328015" cy="2313882"/>
            <a:chOff x="0" y="0"/>
            <a:chExt cx="1035124" cy="722776"/>
          </a:xfrm>
          <a:solidFill>
            <a:schemeClr val="tx2"/>
          </a:solidFill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D7E93399-D557-D4E5-28DB-CE1F83BFDFC9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DEFB1594-5900-88D2-B29B-36E4C2C7E0B8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4273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5E6436C5-1A24-254B-ACFB-AE3926961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600200" y="1060927"/>
            <a:ext cx="1417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TOTALES POR AÑO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676399" y="2035420"/>
            <a:ext cx="107538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Volumen total de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reclamos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recibidos en el período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676400" y="3086100"/>
            <a:ext cx="4943317" cy="48691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5" name="Shape 3"/>
          <p:cNvSpPr/>
          <p:nvPr/>
        </p:nvSpPr>
        <p:spPr>
          <a:xfrm>
            <a:off x="1676400" y="3086100"/>
            <a:ext cx="4943317" cy="208679"/>
          </a:xfrm>
          <a:prstGeom prst="rect">
            <a:avLst/>
          </a:prstGeom>
          <a:solidFill>
            <a:srgbClr val="FFC000"/>
          </a:solidFill>
          <a:ln w="12700">
            <a:noFill/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6" name="Text 4"/>
          <p:cNvSpPr/>
          <p:nvPr/>
        </p:nvSpPr>
        <p:spPr>
          <a:xfrm>
            <a:off x="1676400" y="3346949"/>
            <a:ext cx="4943317" cy="7825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2600" dirty="0">
              <a:solidFill>
                <a:srgbClr val="FFC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676400" y="4216445"/>
            <a:ext cx="4943317" cy="1912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313</a:t>
            </a:r>
            <a:endParaRPr lang="en-US" sz="13200" dirty="0"/>
          </a:p>
        </p:txBody>
      </p:sp>
      <p:sp>
        <p:nvSpPr>
          <p:cNvPr id="8" name="Text 6"/>
          <p:cNvSpPr/>
          <p:nvPr/>
        </p:nvSpPr>
        <p:spPr>
          <a:xfrm>
            <a:off x="1676400" y="6338017"/>
            <a:ext cx="4943317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inicial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7053341" y="3086100"/>
            <a:ext cx="4943317" cy="48691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10" name="Shape 8"/>
          <p:cNvSpPr/>
          <p:nvPr/>
        </p:nvSpPr>
        <p:spPr>
          <a:xfrm>
            <a:off x="7053341" y="3086100"/>
            <a:ext cx="4943317" cy="208679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1" name="Text 9"/>
          <p:cNvSpPr/>
          <p:nvPr/>
        </p:nvSpPr>
        <p:spPr>
          <a:xfrm>
            <a:off x="7053341" y="3346949"/>
            <a:ext cx="4943317" cy="7825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7053341" y="4216445"/>
            <a:ext cx="4943317" cy="1912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583</a:t>
            </a:r>
            <a:endParaRPr lang="en-US" sz="13200" dirty="0"/>
          </a:p>
        </p:txBody>
      </p:sp>
      <p:sp>
        <p:nvSpPr>
          <p:cNvPr id="13" name="Text 11"/>
          <p:cNvSpPr/>
          <p:nvPr/>
        </p:nvSpPr>
        <p:spPr>
          <a:xfrm>
            <a:off x="7053341" y="6338017"/>
            <a:ext cx="4943317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+86% vs 2023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12430283" y="3086100"/>
            <a:ext cx="4943317" cy="48691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15" name="Shape 13"/>
          <p:cNvSpPr/>
          <p:nvPr/>
        </p:nvSpPr>
        <p:spPr>
          <a:xfrm>
            <a:off x="12430283" y="3086100"/>
            <a:ext cx="4943317" cy="208679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6" name="Text 14"/>
          <p:cNvSpPr/>
          <p:nvPr/>
        </p:nvSpPr>
        <p:spPr>
          <a:xfrm>
            <a:off x="12430283" y="3346949"/>
            <a:ext cx="4943317" cy="7825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2430283" y="4216445"/>
            <a:ext cx="4943317" cy="1912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832</a:t>
            </a:r>
            <a:endParaRPr lang="en-US" sz="13200" dirty="0"/>
          </a:p>
        </p:txBody>
      </p:sp>
      <p:sp>
        <p:nvSpPr>
          <p:cNvPr id="18" name="Text 16"/>
          <p:cNvSpPr/>
          <p:nvPr/>
        </p:nvSpPr>
        <p:spPr>
          <a:xfrm>
            <a:off x="12430283" y="6338017"/>
            <a:ext cx="4943317" cy="660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+43% vs 2024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676400" y="8480620"/>
            <a:ext cx="11887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Crecimiento total acumulado 2023→2025: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7483642" y="8498667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+166%</a:t>
            </a:r>
            <a:endParaRPr lang="en-US" sz="2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D2458CD-70E8-37DF-C84A-2F1B3ADA8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600200" y="1192891"/>
            <a:ext cx="8534400" cy="7879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TABLA DE REQUERIMIENTOS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600200" y="1962832"/>
            <a:ext cx="1645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Detalle por tipo · </a:t>
            </a:r>
            <a:r>
              <a:rPr lang="en-US" sz="26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período</a:t>
            </a:r>
            <a:r>
              <a:rPr lang="en-US" sz="26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2023 –2025</a:t>
            </a:r>
            <a:endParaRPr lang="en-US" sz="2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450197"/>
              </p:ext>
            </p:extLst>
          </p:nvPr>
        </p:nvGraphicFramePr>
        <p:xfrm>
          <a:off x="1600200" y="3190776"/>
          <a:ext cx="15620999" cy="5867400"/>
        </p:xfrm>
        <a:graphic>
          <a:graphicData uri="http://schemas.openxmlformats.org/drawingml/2006/table">
            <a:tbl>
              <a:tblPr/>
              <a:tblGrid>
                <a:gridCol w="6595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2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2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0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Requerimientos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9E7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9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Reclamo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162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195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151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Consultas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Sugerencias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Felicitaciones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146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208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Solicitudes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230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313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583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832</a:t>
                      </a:r>
                      <a:endParaRPr lang="en-US" sz="2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80F5123-289B-84A6-2682-FF1790E64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922646" y="861896"/>
            <a:ext cx="14173200" cy="784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EVOLUCIÓN POR TIPO DE REQUERIMIENTO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86550" y="1577653"/>
            <a:ext cx="809564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Comparativo 2023 · 2024 · 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922646" y="2523860"/>
            <a:ext cx="402336" cy="329184"/>
          </a:xfrm>
          <a:prstGeom prst="rect">
            <a:avLst/>
          </a:prstGeom>
          <a:solidFill>
            <a:srgbClr val="FFC000"/>
          </a:solidFill>
          <a:ln w="12700">
            <a:solidFill>
              <a:srgbClr val="7F77DD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5" name="Text 3"/>
          <p:cNvSpPr/>
          <p:nvPr/>
        </p:nvSpPr>
        <p:spPr>
          <a:xfrm>
            <a:off x="2434710" y="2432420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208646" y="2523860"/>
            <a:ext cx="402336" cy="329184"/>
          </a:xfrm>
          <a:prstGeom prst="rect">
            <a:avLst/>
          </a:prstGeom>
          <a:solidFill>
            <a:srgbClr val="92D050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7" name="Text 5"/>
          <p:cNvSpPr/>
          <p:nvPr/>
        </p:nvSpPr>
        <p:spPr>
          <a:xfrm>
            <a:off x="4720710" y="2432420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6494646" y="2523860"/>
            <a:ext cx="402336" cy="329184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9" name="Text 7"/>
          <p:cNvSpPr/>
          <p:nvPr/>
        </p:nvSpPr>
        <p:spPr>
          <a:xfrm>
            <a:off x="7006710" y="2432420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200" dirty="0"/>
          </a:p>
        </p:txBody>
      </p:sp>
      <p:graphicFrame>
        <p:nvGraphicFramePr>
          <p:cNvPr id="10" name="Chart 0"/>
          <p:cNvGraphicFramePr/>
          <p:nvPr>
            <p:extLst>
              <p:ext uri="{D42A27DB-BD31-4B8C-83A1-F6EECF244321}">
                <p14:modId xmlns:p14="http://schemas.microsoft.com/office/powerpoint/2010/main" val="4126849754"/>
              </p:ext>
            </p:extLst>
          </p:nvPr>
        </p:nvGraphicFramePr>
        <p:xfrm>
          <a:off x="1950720" y="3159976"/>
          <a:ext cx="15788640" cy="6250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9A8B6D8-BF68-AEFC-B826-E1CCE6D11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1" y="-6016"/>
            <a:ext cx="18287336" cy="1028524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057400" y="1272164"/>
            <a:ext cx="1445260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TABLA DE DOTACIÓN  POR ESTAMENTO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57400" y="1982987"/>
            <a:ext cx="119634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Distribución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régimen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legal · Ley 18.834 y Ley 19.664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9" name="Table 0">
            <a:extLst>
              <a:ext uri="{FF2B5EF4-FFF2-40B4-BE49-F238E27FC236}">
                <a16:creationId xmlns:a16="http://schemas.microsoft.com/office/drawing/2014/main" id="{3580C998-FE37-143C-FD40-C07F8AE56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17221"/>
              </p:ext>
            </p:extLst>
          </p:nvPr>
        </p:nvGraphicFramePr>
        <p:xfrm>
          <a:off x="2057400" y="3082611"/>
          <a:ext cx="12776201" cy="5724720"/>
        </p:xfrm>
        <a:graphic>
          <a:graphicData uri="http://schemas.openxmlformats.org/drawingml/2006/table">
            <a:tbl>
              <a:tblPr/>
              <a:tblGrid>
                <a:gridCol w="80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Estamento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2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Administrativo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Auxiliar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Odontólogo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Personal Médico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Profesional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Quím. Farmacéutico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Técnico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6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317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0FF48B68-0E33-023B-3435-80557206F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1784684" y="2177276"/>
            <a:ext cx="1280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Hallazgos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clave del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período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2023–2025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2D6C366F-A8FC-4A8C-842A-97A024B2A998}"/>
              </a:ext>
            </a:extLst>
          </p:cNvPr>
          <p:cNvGrpSpPr/>
          <p:nvPr/>
        </p:nvGrpSpPr>
        <p:grpSpPr>
          <a:xfrm>
            <a:off x="1784684" y="3695700"/>
            <a:ext cx="15819120" cy="5250180"/>
            <a:chOff x="822960" y="3017520"/>
            <a:chExt cx="16824960" cy="6309360"/>
          </a:xfrm>
        </p:grpSpPr>
        <p:sp>
          <p:nvSpPr>
            <p:cNvPr id="4" name="Shape 2"/>
            <p:cNvSpPr/>
            <p:nvPr/>
          </p:nvSpPr>
          <p:spPr>
            <a:xfrm>
              <a:off x="82296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2D9CDB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5" name="Shape 3"/>
            <p:cNvSpPr/>
            <p:nvPr/>
          </p:nvSpPr>
          <p:spPr>
            <a:xfrm>
              <a:off x="822960" y="3017520"/>
              <a:ext cx="3931920" cy="182880"/>
            </a:xfrm>
            <a:prstGeom prst="rect">
              <a:avLst/>
            </a:prstGeom>
            <a:solidFill>
              <a:srgbClr val="2D9CDB">
                <a:alpha val="80000"/>
              </a:srgbClr>
            </a:solidFill>
            <a:ln w="12700">
              <a:solidFill>
                <a:srgbClr val="2D9CDB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6" name="Text 4"/>
            <p:cNvSpPr/>
            <p:nvPr/>
          </p:nvSpPr>
          <p:spPr>
            <a:xfrm>
              <a:off x="822960" y="3291840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2D9CD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+390%</a:t>
              </a:r>
              <a:endParaRPr lang="en-US" sz="68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822960" y="5084064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Solicitudes</a:t>
              </a:r>
              <a:endParaRPr lang="en-US" sz="26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1005840" y="5888736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94 a 461 casos.</a:t>
              </a:r>
              <a:endParaRPr lang="en-US" sz="3200" dirty="0">
                <a:solidFill>
                  <a:schemeClr val="tx2"/>
                </a:solidFill>
              </a:endParaRPr>
            </a:p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El tipo de mayor crecimiento.</a:t>
              </a:r>
              <a:endParaRPr lang="en-US" sz="3200" dirty="0">
                <a:solidFill>
                  <a:schemeClr val="tx2"/>
                </a:solidFill>
              </a:endParaRPr>
            </a:p>
          </p:txBody>
        </p:sp>
        <p:sp>
          <p:nvSpPr>
            <p:cNvPr id="9" name="Shape 7"/>
            <p:cNvSpPr/>
            <p:nvPr/>
          </p:nvSpPr>
          <p:spPr>
            <a:xfrm>
              <a:off x="512064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1D9E75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0" name="Shape 8"/>
            <p:cNvSpPr/>
            <p:nvPr/>
          </p:nvSpPr>
          <p:spPr>
            <a:xfrm>
              <a:off x="5120640" y="3017520"/>
              <a:ext cx="3931920" cy="182880"/>
            </a:xfrm>
            <a:prstGeom prst="rect">
              <a:avLst/>
            </a:prstGeom>
            <a:solidFill>
              <a:srgbClr val="1D9E75">
                <a:alpha val="80000"/>
              </a:srgbClr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1" name="Text 9"/>
            <p:cNvSpPr/>
            <p:nvPr/>
          </p:nvSpPr>
          <p:spPr>
            <a:xfrm>
              <a:off x="5120640" y="3291840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+265%</a:t>
              </a:r>
              <a:endParaRPr lang="en-US" sz="68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5120640" y="5084064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Felicitaciones</a:t>
              </a:r>
              <a:endParaRPr lang="en-US" sz="26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5303520" y="5888736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57 a 208 reconocimientos.</a:t>
              </a:r>
              <a:endParaRPr lang="en-US" sz="3200" dirty="0">
                <a:solidFill>
                  <a:schemeClr val="tx2"/>
                </a:solidFill>
              </a:endParaRPr>
            </a:p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Señal positiva de satisfacción.</a:t>
              </a:r>
              <a:endParaRPr lang="en-US" sz="3200" dirty="0">
                <a:solidFill>
                  <a:schemeClr val="tx2"/>
                </a:solidFill>
              </a:endParaRPr>
            </a:p>
          </p:txBody>
        </p:sp>
        <p:sp>
          <p:nvSpPr>
            <p:cNvPr id="14" name="Shape 12"/>
            <p:cNvSpPr/>
            <p:nvPr/>
          </p:nvSpPr>
          <p:spPr>
            <a:xfrm>
              <a:off x="941832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E8A87C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5" name="Shape 13"/>
            <p:cNvSpPr/>
            <p:nvPr/>
          </p:nvSpPr>
          <p:spPr>
            <a:xfrm>
              <a:off x="9418320" y="3017520"/>
              <a:ext cx="3931920" cy="182880"/>
            </a:xfrm>
            <a:prstGeom prst="rect">
              <a:avLst/>
            </a:prstGeom>
            <a:solidFill>
              <a:srgbClr val="E8A87C">
                <a:alpha val="80000"/>
              </a:srgbClr>
            </a:solidFill>
            <a:ln w="12700">
              <a:solidFill>
                <a:srgbClr val="E8A87C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6" name="Text 14"/>
            <p:cNvSpPr/>
            <p:nvPr/>
          </p:nvSpPr>
          <p:spPr>
            <a:xfrm>
              <a:off x="9418320" y="3291840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E8A87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−7%</a:t>
              </a:r>
              <a:endParaRPr lang="en-US" sz="680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9418320" y="5084064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Reclamos</a:t>
              </a:r>
              <a:endParaRPr lang="en-US" sz="26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9601200" y="5888736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162 a 151 casos.</a:t>
              </a:r>
              <a:endParaRPr lang="en-US" sz="3200" dirty="0">
                <a:solidFill>
                  <a:schemeClr val="tx2"/>
                </a:solidFill>
              </a:endParaRPr>
            </a:p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Reducción pese al mayor volumen.</a:t>
              </a:r>
              <a:endParaRPr lang="en-US" sz="3200" dirty="0">
                <a:solidFill>
                  <a:schemeClr val="tx2"/>
                </a:solidFill>
              </a:endParaRPr>
            </a:p>
          </p:txBody>
        </p:sp>
        <p:sp>
          <p:nvSpPr>
            <p:cNvPr id="19" name="Shape 17"/>
            <p:cNvSpPr/>
            <p:nvPr/>
          </p:nvSpPr>
          <p:spPr>
            <a:xfrm>
              <a:off x="1371600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7F77DD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0" name="Shape 18"/>
            <p:cNvSpPr/>
            <p:nvPr/>
          </p:nvSpPr>
          <p:spPr>
            <a:xfrm>
              <a:off x="13716000" y="3017520"/>
              <a:ext cx="3931920" cy="182880"/>
            </a:xfrm>
            <a:prstGeom prst="rect">
              <a:avLst/>
            </a:prstGeom>
            <a:solidFill>
              <a:srgbClr val="7F77DD">
                <a:alpha val="80000"/>
              </a:srgbClr>
            </a:solidFill>
            <a:ln w="12700">
              <a:solidFill>
                <a:srgbClr val="7F77DD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1" name="Text 19"/>
            <p:cNvSpPr/>
            <p:nvPr/>
          </p:nvSpPr>
          <p:spPr>
            <a:xfrm>
              <a:off x="13716000" y="3291840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7F77D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+166%</a:t>
              </a:r>
              <a:endParaRPr lang="en-US" sz="6800" dirty="0"/>
            </a:p>
          </p:txBody>
        </p:sp>
        <p:sp>
          <p:nvSpPr>
            <p:cNvPr id="22" name="Text 20"/>
            <p:cNvSpPr/>
            <p:nvPr/>
          </p:nvSpPr>
          <p:spPr>
            <a:xfrm>
              <a:off x="13716000" y="5084064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Total general</a:t>
              </a:r>
              <a:endParaRPr lang="en-US" sz="26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13898880" y="5888736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 313 a 832 requerimientos</a:t>
              </a:r>
              <a:endParaRPr lang="en-US" sz="3200" dirty="0">
                <a:solidFill>
                  <a:schemeClr val="tx2"/>
                </a:solidFill>
              </a:endParaRPr>
            </a:p>
            <a:p>
              <a:pPr algn="ctr"/>
              <a:r>
                <a:rPr lang="en-US" sz="32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en dos años.</a:t>
              </a:r>
              <a:endParaRPr lang="en-US" sz="3200" dirty="0">
                <a:solidFill>
                  <a:schemeClr val="tx2"/>
                </a:solidFill>
              </a:endParaRPr>
            </a:p>
          </p:txBody>
        </p:sp>
      </p:grpSp>
      <p:sp>
        <p:nvSpPr>
          <p:cNvPr id="28" name="Text 0">
            <a:extLst>
              <a:ext uri="{FF2B5EF4-FFF2-40B4-BE49-F238E27FC236}">
                <a16:creationId xmlns:a16="http://schemas.microsoft.com/office/drawing/2014/main" id="{E136D98D-C0EB-00DF-AB08-26F21A182C29}"/>
              </a:ext>
            </a:extLst>
          </p:cNvPr>
          <p:cNvSpPr/>
          <p:nvPr/>
        </p:nvSpPr>
        <p:spPr>
          <a:xfrm>
            <a:off x="1798363" y="1370064"/>
            <a:ext cx="644491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308C0054-6E90-9618-1D38-92095303C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828800" y="1143000"/>
            <a:ext cx="1645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TOTAL DE RECLAMOS POR AÑO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943100" y="2103851"/>
            <a:ext cx="116205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Volumen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anual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reclamos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clasificados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tipo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motivo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057400" y="3642725"/>
            <a:ext cx="4139428" cy="3962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2057400" y="3642725"/>
            <a:ext cx="4139428" cy="169817"/>
          </a:xfrm>
          <a:prstGeom prst="rect">
            <a:avLst/>
          </a:prstGeom>
          <a:solidFill>
            <a:srgbClr val="FFC000"/>
          </a:solidFill>
          <a:ln w="12700">
            <a:noFill/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6" name="Text 4"/>
          <p:cNvSpPr/>
          <p:nvPr/>
        </p:nvSpPr>
        <p:spPr>
          <a:xfrm>
            <a:off x="2057400" y="3854996"/>
            <a:ext cx="4139428" cy="636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2600" dirty="0">
              <a:solidFill>
                <a:srgbClr val="FFC000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2057400" y="4562568"/>
            <a:ext cx="4139428" cy="155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162</a:t>
            </a:r>
            <a:endParaRPr lang="en-US" sz="13200" dirty="0"/>
          </a:p>
        </p:txBody>
      </p:sp>
      <p:sp>
        <p:nvSpPr>
          <p:cNvPr id="8" name="Text 6"/>
          <p:cNvSpPr/>
          <p:nvPr/>
        </p:nvSpPr>
        <p:spPr>
          <a:xfrm>
            <a:off x="2057400" y="6260739"/>
            <a:ext cx="4139428" cy="5660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inicial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559936" y="3642725"/>
            <a:ext cx="4139428" cy="3962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10" name="Shape 8"/>
          <p:cNvSpPr/>
          <p:nvPr/>
        </p:nvSpPr>
        <p:spPr>
          <a:xfrm>
            <a:off x="6559936" y="3642725"/>
            <a:ext cx="4139428" cy="169817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1" name="Text 9"/>
          <p:cNvSpPr/>
          <p:nvPr/>
        </p:nvSpPr>
        <p:spPr>
          <a:xfrm>
            <a:off x="6559936" y="3854996"/>
            <a:ext cx="4139428" cy="636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559936" y="4562568"/>
            <a:ext cx="4139428" cy="155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</a:t>
            </a:r>
            <a:endParaRPr lang="en-US" sz="13200" dirty="0"/>
          </a:p>
        </p:txBody>
      </p:sp>
      <p:sp>
        <p:nvSpPr>
          <p:cNvPr id="13" name="Text 11"/>
          <p:cNvSpPr/>
          <p:nvPr/>
        </p:nvSpPr>
        <p:spPr>
          <a:xfrm>
            <a:off x="6559936" y="6260739"/>
            <a:ext cx="4139428" cy="5660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+20% vs 2023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11062472" y="3642725"/>
            <a:ext cx="4139428" cy="3962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15" name="Shape 13"/>
          <p:cNvSpPr/>
          <p:nvPr/>
        </p:nvSpPr>
        <p:spPr>
          <a:xfrm>
            <a:off x="11062472" y="3642725"/>
            <a:ext cx="4139428" cy="169817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6" name="Text 14"/>
          <p:cNvSpPr/>
          <p:nvPr/>
        </p:nvSpPr>
        <p:spPr>
          <a:xfrm>
            <a:off x="11062472" y="3854996"/>
            <a:ext cx="4139428" cy="636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1062472" y="4562568"/>
            <a:ext cx="4139428" cy="155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2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151</a:t>
            </a:r>
            <a:endParaRPr lang="en-US" sz="13200" dirty="0"/>
          </a:p>
        </p:txBody>
      </p:sp>
      <p:sp>
        <p:nvSpPr>
          <p:cNvPr id="18" name="Text 16"/>
          <p:cNvSpPr/>
          <p:nvPr/>
        </p:nvSpPr>
        <p:spPr>
          <a:xfrm>
            <a:off x="11062472" y="6260739"/>
            <a:ext cx="4139428" cy="5660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−23% vs 2024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2057400" y="850392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Motivo principal 2025: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5486400" y="85039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b="1" dirty="0">
                <a:solidFill>
                  <a:srgbClr val="2D9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Proc. Administrativos (41)</a:t>
            </a:r>
            <a:endParaRPr lang="en-US" sz="2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5DBECB1-CCCE-C96B-8ED2-AD4CFD750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828468" y="666752"/>
            <a:ext cx="1645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TABLA DE RECLAMOS POR TIPO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28468" y="1567816"/>
            <a:ext cx="1645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Detalle por categoría de motivo · período 2023–2025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52938"/>
              </p:ext>
            </p:extLst>
          </p:nvPr>
        </p:nvGraphicFramePr>
        <p:xfrm>
          <a:off x="1828800" y="2560321"/>
          <a:ext cx="14173200" cy="6469380"/>
        </p:xfrm>
        <a:graphic>
          <a:graphicData uri="http://schemas.openxmlformats.org/drawingml/2006/table">
            <a:tbl>
              <a:tblPr/>
              <a:tblGrid>
                <a:gridCol w="5984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4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0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88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Tipo de Reclamo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Trato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Información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Competencia Técnica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Proc. Administrativos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Tiempo de Espera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Infraestructura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Probidad Administrativa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dirty="0">
                          <a:solidFill>
                            <a:srgbClr val="1A2E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8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162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195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151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82880" marR="182880" marT="91440" marB="91440" anchor="ctr"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4BD2A4C-1641-9134-30A6-51FFF1AD4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828800" y="560271"/>
            <a:ext cx="1645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EVOLUCIÓN POR TIPO DE RECLAMO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828800" y="1405651"/>
            <a:ext cx="1645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Comparativo 2023 · 2024 · 2025 — barras agrupadas horizontales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832811" y="2339601"/>
            <a:ext cx="402336" cy="329184"/>
          </a:xfrm>
          <a:prstGeom prst="rect">
            <a:avLst/>
          </a:prstGeom>
          <a:solidFill>
            <a:srgbClr val="FFC000"/>
          </a:solidFill>
          <a:ln w="12700">
            <a:solidFill>
              <a:srgbClr val="7F77DD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5" name="Text 3"/>
          <p:cNvSpPr/>
          <p:nvPr/>
        </p:nvSpPr>
        <p:spPr>
          <a:xfrm>
            <a:off x="2344875" y="2248161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118811" y="2339601"/>
            <a:ext cx="402336" cy="329184"/>
          </a:xfrm>
          <a:prstGeom prst="rect">
            <a:avLst/>
          </a:prstGeom>
          <a:solidFill>
            <a:srgbClr val="92D050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7" name="Text 5"/>
          <p:cNvSpPr/>
          <p:nvPr/>
        </p:nvSpPr>
        <p:spPr>
          <a:xfrm>
            <a:off x="4630875" y="2248161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6404811" y="2339601"/>
            <a:ext cx="402336" cy="329184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9" name="Text 7"/>
          <p:cNvSpPr/>
          <p:nvPr/>
        </p:nvSpPr>
        <p:spPr>
          <a:xfrm>
            <a:off x="6916875" y="2248161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2200" dirty="0"/>
          </a:p>
        </p:txBody>
      </p:sp>
      <p:graphicFrame>
        <p:nvGraphicFramePr>
          <p:cNvPr id="10" name="Chart 0"/>
          <p:cNvGraphicFramePr/>
          <p:nvPr>
            <p:extLst>
              <p:ext uri="{D42A27DB-BD31-4B8C-83A1-F6EECF244321}">
                <p14:modId xmlns:p14="http://schemas.microsoft.com/office/powerpoint/2010/main" val="1780440872"/>
              </p:ext>
            </p:extLst>
          </p:nvPr>
        </p:nvGraphicFramePr>
        <p:xfrm>
          <a:off x="1828800" y="3054095"/>
          <a:ext cx="15910560" cy="654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5EF24D26-F856-645F-063A-023D91599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921042" y="1164206"/>
            <a:ext cx="5638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905000" y="2232660"/>
            <a:ext cx="14630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Hallazgos clave sobre los motivos de reclamo 2023–2025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E29635D1-1D08-B57B-2984-DD3D5E7B2840}"/>
              </a:ext>
            </a:extLst>
          </p:cNvPr>
          <p:cNvGrpSpPr/>
          <p:nvPr/>
        </p:nvGrpSpPr>
        <p:grpSpPr>
          <a:xfrm>
            <a:off x="1876926" y="3924300"/>
            <a:ext cx="14097000" cy="4367541"/>
            <a:chOff x="822960" y="3017520"/>
            <a:chExt cx="16824960" cy="6309360"/>
          </a:xfrm>
        </p:grpSpPr>
        <p:sp>
          <p:nvSpPr>
            <p:cNvPr id="4" name="Shape 2"/>
            <p:cNvSpPr/>
            <p:nvPr/>
          </p:nvSpPr>
          <p:spPr>
            <a:xfrm>
              <a:off x="82296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2D9CDB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5" name="Shape 3"/>
            <p:cNvSpPr/>
            <p:nvPr/>
          </p:nvSpPr>
          <p:spPr>
            <a:xfrm>
              <a:off x="822960" y="3017520"/>
              <a:ext cx="3931920" cy="182880"/>
            </a:xfrm>
            <a:prstGeom prst="rect">
              <a:avLst/>
            </a:prstGeom>
            <a:solidFill>
              <a:srgbClr val="2D9CDB">
                <a:alpha val="80000"/>
              </a:srgbClr>
            </a:solidFill>
            <a:ln w="12700">
              <a:solidFill>
                <a:srgbClr val="2D9CDB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6" name="Text 4"/>
            <p:cNvSpPr/>
            <p:nvPr/>
          </p:nvSpPr>
          <p:spPr>
            <a:xfrm>
              <a:off x="822960" y="3328416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2D9CD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#1</a:t>
              </a:r>
              <a:endParaRPr lang="en-US" sz="68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822960" y="5120640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Proc. Adm.</a:t>
              </a:r>
              <a:endParaRPr lang="en-US" sz="26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1005840" y="5961888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Principal motivo los 3 años (58→65→41). Representa el 34% del total acumulado.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  <p:sp>
          <p:nvSpPr>
            <p:cNvPr id="9" name="Shape 7"/>
            <p:cNvSpPr/>
            <p:nvPr/>
          </p:nvSpPr>
          <p:spPr>
            <a:xfrm>
              <a:off x="512064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E8A87C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0" name="Shape 8"/>
            <p:cNvSpPr/>
            <p:nvPr/>
          </p:nvSpPr>
          <p:spPr>
            <a:xfrm>
              <a:off x="5120640" y="3017520"/>
              <a:ext cx="3931920" cy="182880"/>
            </a:xfrm>
            <a:prstGeom prst="rect">
              <a:avLst/>
            </a:prstGeom>
            <a:solidFill>
              <a:srgbClr val="E8A87C">
                <a:alpha val="80000"/>
              </a:srgbClr>
            </a:solidFill>
            <a:ln w="1270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1" name="Text 9"/>
            <p:cNvSpPr/>
            <p:nvPr/>
          </p:nvSpPr>
          <p:spPr>
            <a:xfrm>
              <a:off x="5120640" y="3328416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E8A87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+77%</a:t>
              </a:r>
              <a:endParaRPr lang="en-US" sz="68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5120640" y="5120640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Tiempo de Espera</a:t>
              </a:r>
              <a:endParaRPr lang="en-US" sz="26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5303520" y="5961888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Creció de 31 a 63 en 2024. Sigue siendo crítico con 55 en 2025.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  <p:sp>
          <p:nvSpPr>
            <p:cNvPr id="14" name="Shape 12"/>
            <p:cNvSpPr/>
            <p:nvPr/>
          </p:nvSpPr>
          <p:spPr>
            <a:xfrm>
              <a:off x="941832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1D9E75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5" name="Shape 13"/>
            <p:cNvSpPr/>
            <p:nvPr/>
          </p:nvSpPr>
          <p:spPr>
            <a:xfrm>
              <a:off x="9418320" y="3017520"/>
              <a:ext cx="3931920" cy="182880"/>
            </a:xfrm>
            <a:prstGeom prst="rect">
              <a:avLst/>
            </a:prstGeom>
            <a:solidFill>
              <a:srgbClr val="1D9E75">
                <a:alpha val="80000"/>
              </a:srgbClr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16" name="Text 14"/>
            <p:cNvSpPr/>
            <p:nvPr/>
          </p:nvSpPr>
          <p:spPr>
            <a:xfrm>
              <a:off x="9418320" y="3328416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−35%</a:t>
              </a:r>
              <a:endParaRPr lang="en-US" sz="680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9418320" y="5120640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Trato</a:t>
              </a:r>
              <a:endParaRPr lang="en-US" sz="26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9601200" y="5961888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Mejora sostenida: de 37 en 2023 a 24 en 2025. Señal positiva.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  <p:sp>
          <p:nvSpPr>
            <p:cNvPr id="19" name="Shape 17"/>
            <p:cNvSpPr/>
            <p:nvPr/>
          </p:nvSpPr>
          <p:spPr>
            <a:xfrm>
              <a:off x="13716000" y="3017520"/>
              <a:ext cx="3931920" cy="6309360"/>
            </a:xfrm>
            <a:prstGeom prst="roundRect">
              <a:avLst>
                <a:gd name="adj" fmla="val 5581"/>
              </a:avLst>
            </a:prstGeom>
            <a:solidFill>
              <a:srgbClr val="FFFFFF">
                <a:alpha val="9000"/>
              </a:srgbClr>
            </a:solidFill>
            <a:ln w="12700">
              <a:solidFill>
                <a:srgbClr val="7F77DD">
                  <a:alpha val="75000"/>
                </a:srgbClr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0" name="Shape 18"/>
            <p:cNvSpPr/>
            <p:nvPr/>
          </p:nvSpPr>
          <p:spPr>
            <a:xfrm>
              <a:off x="13716000" y="3017520"/>
              <a:ext cx="3931920" cy="182880"/>
            </a:xfrm>
            <a:prstGeom prst="rect">
              <a:avLst/>
            </a:prstGeom>
            <a:solidFill>
              <a:srgbClr val="7F77DD">
                <a:alpha val="80000"/>
              </a:srgbClr>
            </a:solidFill>
            <a:ln w="12700">
              <a:solidFill>
                <a:srgbClr val="7F77DD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1" name="Text 19"/>
            <p:cNvSpPr/>
            <p:nvPr/>
          </p:nvSpPr>
          <p:spPr>
            <a:xfrm>
              <a:off x="13716000" y="3328416"/>
              <a:ext cx="393192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6800" b="1" dirty="0">
                  <a:solidFill>
                    <a:srgbClr val="7F77D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↑</a:t>
              </a:r>
              <a:endParaRPr lang="en-US" sz="6800" dirty="0"/>
            </a:p>
          </p:txBody>
        </p:sp>
        <p:sp>
          <p:nvSpPr>
            <p:cNvPr id="22" name="Text 20"/>
            <p:cNvSpPr/>
            <p:nvPr/>
          </p:nvSpPr>
          <p:spPr>
            <a:xfrm>
              <a:off x="13716000" y="5120640"/>
              <a:ext cx="3931920" cy="7680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Probidad</a:t>
              </a:r>
              <a:endParaRPr lang="en-US" sz="26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13898880" y="5961888"/>
              <a:ext cx="3566160" cy="3017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Aunque baja en volumen (1→3→5), muestra una tendencia creciente.</a:t>
              </a:r>
              <a:endParaRPr lang="en-US" sz="2800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8803D-4CCC-1380-83D2-9E81815D8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CA42EBE-6DDC-9297-D22E-269E250E5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4" name="Google Shape;148;p24">
            <a:extLst>
              <a:ext uri="{FF2B5EF4-FFF2-40B4-BE49-F238E27FC236}">
                <a16:creationId xmlns:a16="http://schemas.microsoft.com/office/drawing/2014/main" id="{F1C5B26A-C9A1-F1F6-5B3B-74BC9E43A8A8}"/>
              </a:ext>
            </a:extLst>
          </p:cNvPr>
          <p:cNvSpPr txBox="1">
            <a:spLocks/>
          </p:cNvSpPr>
          <p:nvPr/>
        </p:nvSpPr>
        <p:spPr>
          <a:xfrm flipH="1">
            <a:off x="6553200" y="4215538"/>
            <a:ext cx="7121989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/>
            <a:r>
              <a:rPr lang="es-ES" sz="5400" b="1" dirty="0">
                <a:solidFill>
                  <a:schemeClr val="tx2"/>
                </a:solidFill>
                <a:latin typeface="League Spartan" panose="020B0604020202020204" charset="0"/>
              </a:rPr>
              <a:t>INMUNIZACIONES</a:t>
            </a:r>
            <a:r>
              <a:rPr lang="es-ES" sz="4000" b="1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  <a:endParaRPr lang="es-ES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045B8FC6-C0BA-E198-B592-BC59C2845F1C}"/>
              </a:ext>
            </a:extLst>
          </p:cNvPr>
          <p:cNvSpPr/>
          <p:nvPr/>
        </p:nvSpPr>
        <p:spPr>
          <a:xfrm>
            <a:off x="6817190" y="4991099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9D546234-3297-953A-8CDD-A592D7DE4BBF}"/>
              </a:ext>
            </a:extLst>
          </p:cNvPr>
          <p:cNvSpPr/>
          <p:nvPr/>
        </p:nvSpPr>
        <p:spPr>
          <a:xfrm flipV="1">
            <a:off x="8126900" y="4967340"/>
            <a:ext cx="5319690" cy="23759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BB3769CF-C824-B4A1-A8F6-2FD759BFD672}"/>
              </a:ext>
            </a:extLst>
          </p:cNvPr>
          <p:cNvGrpSpPr/>
          <p:nvPr/>
        </p:nvGrpSpPr>
        <p:grpSpPr>
          <a:xfrm>
            <a:off x="13651750" y="4076700"/>
            <a:ext cx="1131050" cy="691440"/>
            <a:chOff x="0" y="0"/>
            <a:chExt cx="258874" cy="342852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AE4DB11D-02AC-2D46-F7CA-A67E821830D7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15FE004D-CAF7-AB6B-24E7-30B03F5AA296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0A8B7FC0-6479-3A6B-7D28-40B4A49815EA}"/>
              </a:ext>
            </a:extLst>
          </p:cNvPr>
          <p:cNvGrpSpPr/>
          <p:nvPr/>
        </p:nvGrpSpPr>
        <p:grpSpPr>
          <a:xfrm>
            <a:off x="1066800" y="4076700"/>
            <a:ext cx="5416360" cy="723144"/>
            <a:chOff x="0" y="0"/>
            <a:chExt cx="1035124" cy="342852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8AFA390-4A74-CD56-D35F-D93B76E7E98A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25A0E9EC-5CE9-F665-13AC-E25B24EE1E51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4" name="Group 9">
            <a:extLst>
              <a:ext uri="{FF2B5EF4-FFF2-40B4-BE49-F238E27FC236}">
                <a16:creationId xmlns:a16="http://schemas.microsoft.com/office/drawing/2014/main" id="{E5B47719-B67E-DA86-D3A2-6FA410B93C81}"/>
              </a:ext>
            </a:extLst>
          </p:cNvPr>
          <p:cNvGrpSpPr/>
          <p:nvPr/>
        </p:nvGrpSpPr>
        <p:grpSpPr>
          <a:xfrm>
            <a:off x="14959985" y="4076700"/>
            <a:ext cx="3328015" cy="691263"/>
            <a:chOff x="0" y="0"/>
            <a:chExt cx="1035124" cy="722776"/>
          </a:xfrm>
          <a:solidFill>
            <a:schemeClr val="tx2"/>
          </a:solidFill>
        </p:grpSpPr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1380884-4C50-9357-9E09-82D72F8BD046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6AFF5A56-F562-0724-6540-CD4664EDAD1E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5869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03088-43AA-D1B6-8402-072326CCF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CCF1449-A8FB-668C-A8DC-D025B3316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63" name="Gráfico 62" descr="Aguja con relleno sólido">
            <a:extLst>
              <a:ext uri="{FF2B5EF4-FFF2-40B4-BE49-F238E27FC236}">
                <a16:creationId xmlns:a16="http://schemas.microsoft.com/office/drawing/2014/main" id="{B7AC0DEA-69C1-A471-02AC-55960970CE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3915" y="1820381"/>
            <a:ext cx="1300620" cy="130062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DA1B764-22AD-C6EC-80EA-FFEF9C05C2FF}"/>
              </a:ext>
            </a:extLst>
          </p:cNvPr>
          <p:cNvSpPr/>
          <p:nvPr/>
        </p:nvSpPr>
        <p:spPr>
          <a:xfrm>
            <a:off x="7243892" y="3345980"/>
            <a:ext cx="4769054" cy="139269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0D111066-187F-B8A4-7ACC-3C2DAFA97CC5}"/>
              </a:ext>
            </a:extLst>
          </p:cNvPr>
          <p:cNvSpPr/>
          <p:nvPr/>
        </p:nvSpPr>
        <p:spPr>
          <a:xfrm>
            <a:off x="2036108" y="3436874"/>
            <a:ext cx="4040217" cy="1317781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743E73B-1866-5284-EC1F-E9C353F15C58}"/>
              </a:ext>
            </a:extLst>
          </p:cNvPr>
          <p:cNvSpPr txBox="1"/>
          <p:nvPr/>
        </p:nvSpPr>
        <p:spPr>
          <a:xfrm>
            <a:off x="1981199" y="3793620"/>
            <a:ext cx="3979401" cy="634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NIRSEVIMAB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220188-D5A4-C582-E5E3-05B7BEF19369}"/>
              </a:ext>
            </a:extLst>
          </p:cNvPr>
          <p:cNvSpPr txBox="1"/>
          <p:nvPr/>
        </p:nvSpPr>
        <p:spPr>
          <a:xfrm>
            <a:off x="7517007" y="3508220"/>
            <a:ext cx="4734439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ctr">
              <a:buNone/>
            </a:pPr>
            <a:r>
              <a:rPr lang="es-CL" sz="3200" b="1" dirty="0">
                <a:solidFill>
                  <a:schemeClr val="bg1"/>
                </a:solidFill>
                <a:latin typeface="Aptos" panose="020B0004020202020204" pitchFamily="34" charset="0"/>
              </a:rPr>
              <a:t>POBLACIÓN NACIDOS EN OCTUBRE 2024</a:t>
            </a:r>
            <a:endParaRPr lang="es-CL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2948DA01-FB93-4E41-6F7C-ABB41A58934B}"/>
              </a:ext>
            </a:extLst>
          </p:cNvPr>
          <p:cNvCxnSpPr>
            <a:cxnSpLocks/>
          </p:cNvCxnSpPr>
          <p:nvPr/>
        </p:nvCxnSpPr>
        <p:spPr>
          <a:xfrm>
            <a:off x="6207609" y="4095763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8EBC26BA-4D88-8A39-972A-B44E329AE22C}"/>
              </a:ext>
            </a:extLst>
          </p:cNvPr>
          <p:cNvSpPr/>
          <p:nvPr/>
        </p:nvSpPr>
        <p:spPr>
          <a:xfrm>
            <a:off x="13103155" y="3345980"/>
            <a:ext cx="1898601" cy="139269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2E45E10-819B-77EA-50F2-F2EB6E199687}"/>
              </a:ext>
            </a:extLst>
          </p:cNvPr>
          <p:cNvSpPr txBox="1"/>
          <p:nvPr/>
        </p:nvSpPr>
        <p:spPr>
          <a:xfrm>
            <a:off x="13149449" y="3690062"/>
            <a:ext cx="131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109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07F4A44A-069B-2ED1-5E61-46289DB0D9D6}"/>
              </a:ext>
            </a:extLst>
          </p:cNvPr>
          <p:cNvSpPr/>
          <p:nvPr/>
        </p:nvSpPr>
        <p:spPr>
          <a:xfrm>
            <a:off x="15344066" y="3380006"/>
            <a:ext cx="1833222" cy="128806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62A48C4-AD91-B6BE-4A9E-6133FF9A639B}"/>
              </a:ext>
            </a:extLst>
          </p:cNvPr>
          <p:cNvSpPr txBox="1"/>
          <p:nvPr/>
        </p:nvSpPr>
        <p:spPr>
          <a:xfrm>
            <a:off x="15383974" y="3631252"/>
            <a:ext cx="18387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97,2%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C8BC3973-201F-E55B-AD9F-F0D3A91D5E0A}"/>
              </a:ext>
            </a:extLst>
          </p:cNvPr>
          <p:cNvSpPr/>
          <p:nvPr/>
        </p:nvSpPr>
        <p:spPr>
          <a:xfrm>
            <a:off x="7243893" y="6392679"/>
            <a:ext cx="3607648" cy="139269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44" name="Flecha: pentágono 43">
            <a:extLst>
              <a:ext uri="{FF2B5EF4-FFF2-40B4-BE49-F238E27FC236}">
                <a16:creationId xmlns:a16="http://schemas.microsoft.com/office/drawing/2014/main" id="{1201FA87-F4BD-4032-3478-02A2E129A340}"/>
              </a:ext>
            </a:extLst>
          </p:cNvPr>
          <p:cNvSpPr/>
          <p:nvPr/>
        </p:nvSpPr>
        <p:spPr>
          <a:xfrm>
            <a:off x="2036108" y="6541486"/>
            <a:ext cx="4040217" cy="1317781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AC9EB84-4A10-58C3-EF2A-532634063D3E}"/>
              </a:ext>
            </a:extLst>
          </p:cNvPr>
          <p:cNvSpPr txBox="1"/>
          <p:nvPr/>
        </p:nvSpPr>
        <p:spPr>
          <a:xfrm>
            <a:off x="1981199" y="6898231"/>
            <a:ext cx="3979401" cy="634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INFLUENZA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A7F5392-E529-601D-A3A2-F3121A7AC370}"/>
              </a:ext>
            </a:extLst>
          </p:cNvPr>
          <p:cNvSpPr txBox="1"/>
          <p:nvPr/>
        </p:nvSpPr>
        <p:spPr>
          <a:xfrm>
            <a:off x="7400943" y="6537709"/>
            <a:ext cx="3607648" cy="226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POBLACIÓN OBJETIVO 2024</a:t>
            </a: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s-CL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39DBEB6F-9361-77C4-3AD1-3BBBC0AA9D9C}"/>
              </a:ext>
            </a:extLst>
          </p:cNvPr>
          <p:cNvCxnSpPr>
            <a:cxnSpLocks/>
          </p:cNvCxnSpPr>
          <p:nvPr/>
        </p:nvCxnSpPr>
        <p:spPr>
          <a:xfrm>
            <a:off x="6207609" y="7200374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164171C5-46E2-B093-0717-394687DA8F91}"/>
              </a:ext>
            </a:extLst>
          </p:cNvPr>
          <p:cNvSpPr/>
          <p:nvPr/>
        </p:nvSpPr>
        <p:spPr>
          <a:xfrm>
            <a:off x="11871412" y="6346437"/>
            <a:ext cx="3414416" cy="139269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3B55D6A1-CAAF-7955-F55D-69DBAC91248E}"/>
              </a:ext>
            </a:extLst>
          </p:cNvPr>
          <p:cNvSpPr txBox="1"/>
          <p:nvPr/>
        </p:nvSpPr>
        <p:spPr>
          <a:xfrm>
            <a:off x="11457505" y="6705679"/>
            <a:ext cx="2900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12.690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DC41FA3B-6D84-2B0D-069D-63C193645DDB}"/>
              </a:ext>
            </a:extLst>
          </p:cNvPr>
          <p:cNvSpPr/>
          <p:nvPr/>
        </p:nvSpPr>
        <p:spPr>
          <a:xfrm>
            <a:off x="15572995" y="6386410"/>
            <a:ext cx="1833222" cy="134750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6947AAD3-E18E-C514-2C6E-9D06514E7C68}"/>
              </a:ext>
            </a:extLst>
          </p:cNvPr>
          <p:cNvSpPr txBox="1"/>
          <p:nvPr/>
        </p:nvSpPr>
        <p:spPr>
          <a:xfrm>
            <a:off x="15612904" y="6637655"/>
            <a:ext cx="18387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79,7%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A1F0D5E7-E0CC-229B-FB48-D0A45C9B3604}"/>
              </a:ext>
            </a:extLst>
          </p:cNvPr>
          <p:cNvSpPr txBox="1"/>
          <p:nvPr/>
        </p:nvSpPr>
        <p:spPr>
          <a:xfrm>
            <a:off x="1981199" y="2380294"/>
            <a:ext cx="32759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3600" b="1" dirty="0">
                <a:solidFill>
                  <a:schemeClr val="tx2"/>
                </a:solidFill>
                <a:latin typeface="League Spartan" panose="020B0604020202020204" charset="0"/>
              </a:rPr>
              <a:t>NIRSEVIMAB</a:t>
            </a:r>
            <a:endParaRPr lang="es-CL" sz="3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66" name="Gráfico 65" descr="Aguja con relleno sólido">
            <a:extLst>
              <a:ext uri="{FF2B5EF4-FFF2-40B4-BE49-F238E27FC236}">
                <a16:creationId xmlns:a16="http://schemas.microsoft.com/office/drawing/2014/main" id="{9853DD28-5764-B6BB-0417-D4DCD41E5D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4819" y="5192182"/>
            <a:ext cx="1212790" cy="1276811"/>
          </a:xfrm>
          <a:prstGeom prst="rect">
            <a:avLst/>
          </a:prstGeom>
        </p:spPr>
      </p:pic>
      <p:sp>
        <p:nvSpPr>
          <p:cNvPr id="67" name="CuadroTexto 66">
            <a:extLst>
              <a:ext uri="{FF2B5EF4-FFF2-40B4-BE49-F238E27FC236}">
                <a16:creationId xmlns:a16="http://schemas.microsoft.com/office/drawing/2014/main" id="{06B2F601-44E3-C76E-700D-D941BD3F0CF1}"/>
              </a:ext>
            </a:extLst>
          </p:cNvPr>
          <p:cNvSpPr txBox="1"/>
          <p:nvPr/>
        </p:nvSpPr>
        <p:spPr>
          <a:xfrm>
            <a:off x="2010847" y="5793854"/>
            <a:ext cx="2997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3600" b="1" dirty="0">
                <a:solidFill>
                  <a:schemeClr val="tx2"/>
                </a:solidFill>
                <a:latin typeface="League Spartan" panose="020B0604020202020204" charset="0"/>
              </a:rPr>
              <a:t>INFLUENZA</a:t>
            </a:r>
            <a:endParaRPr lang="es-CL" sz="3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75" name="Gráfico 74" descr="Bebé con relleno sólido">
            <a:extLst>
              <a:ext uri="{FF2B5EF4-FFF2-40B4-BE49-F238E27FC236}">
                <a16:creationId xmlns:a16="http://schemas.microsoft.com/office/drawing/2014/main" id="{31B55401-CEBF-11A1-D83E-7A8C127DF0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274516" y="3697892"/>
            <a:ext cx="662882" cy="697875"/>
          </a:xfrm>
          <a:prstGeom prst="rect">
            <a:avLst/>
          </a:prstGeom>
        </p:spPr>
      </p:pic>
      <p:pic>
        <p:nvPicPr>
          <p:cNvPr id="79" name="Gráfico 78" descr="Grupo con relleno sólido">
            <a:extLst>
              <a:ext uri="{FF2B5EF4-FFF2-40B4-BE49-F238E27FC236}">
                <a16:creationId xmlns:a16="http://schemas.microsoft.com/office/drawing/2014/main" id="{98D9226D-28F9-FCB2-CB75-2CA1EE6C43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19964" y="6440185"/>
            <a:ext cx="1189101" cy="1251872"/>
          </a:xfrm>
          <a:prstGeom prst="rect">
            <a:avLst/>
          </a:prstGeom>
        </p:spPr>
      </p:pic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83D15DAB-51FA-B77E-8EF6-B7BC18F6DC33}"/>
              </a:ext>
            </a:extLst>
          </p:cNvPr>
          <p:cNvCxnSpPr>
            <a:cxnSpLocks/>
          </p:cNvCxnSpPr>
          <p:nvPr/>
        </p:nvCxnSpPr>
        <p:spPr>
          <a:xfrm>
            <a:off x="12112413" y="4095763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9366D788-D719-607C-70BF-3B7AD2DF98BF}"/>
              </a:ext>
            </a:extLst>
          </p:cNvPr>
          <p:cNvCxnSpPr>
            <a:cxnSpLocks/>
          </p:cNvCxnSpPr>
          <p:nvPr/>
        </p:nvCxnSpPr>
        <p:spPr>
          <a:xfrm>
            <a:off x="10946889" y="7048500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715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CE2C-3514-F8A3-EE1D-95A133317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B154799-C321-C17A-86AE-5AED34B7D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5D00613D-DFAD-1357-FCB5-24371DDE4FDF}"/>
              </a:ext>
            </a:extLst>
          </p:cNvPr>
          <p:cNvSpPr/>
          <p:nvPr/>
        </p:nvSpPr>
        <p:spPr>
          <a:xfrm>
            <a:off x="6248400" y="3863571"/>
            <a:ext cx="4749016" cy="88793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44" name="Flecha: pentágono 43">
            <a:extLst>
              <a:ext uri="{FF2B5EF4-FFF2-40B4-BE49-F238E27FC236}">
                <a16:creationId xmlns:a16="http://schemas.microsoft.com/office/drawing/2014/main" id="{B16A54FC-A0C2-6EDE-6679-F1F056B1C82B}"/>
              </a:ext>
            </a:extLst>
          </p:cNvPr>
          <p:cNvSpPr/>
          <p:nvPr/>
        </p:nvSpPr>
        <p:spPr>
          <a:xfrm>
            <a:off x="1618177" y="5399756"/>
            <a:ext cx="4332810" cy="1342354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D594E16-2B97-0E81-0F6F-9FD59D0849BF}"/>
              </a:ext>
            </a:extLst>
          </p:cNvPr>
          <p:cNvSpPr txBox="1"/>
          <p:nvPr/>
        </p:nvSpPr>
        <p:spPr>
          <a:xfrm>
            <a:off x="1461693" y="5819816"/>
            <a:ext cx="4267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INFLUENZA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5BA5DF33-A3FD-F7B9-221B-FD87517DDA79}"/>
              </a:ext>
            </a:extLst>
          </p:cNvPr>
          <p:cNvSpPr txBox="1"/>
          <p:nvPr/>
        </p:nvSpPr>
        <p:spPr>
          <a:xfrm>
            <a:off x="6553200" y="4013956"/>
            <a:ext cx="38689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ADULTO MAYOR</a:t>
            </a: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s-CL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0A302980-89F8-D5C5-ED3B-569D9F3F11A4}"/>
              </a:ext>
            </a:extLst>
          </p:cNvPr>
          <p:cNvSpPr/>
          <p:nvPr/>
        </p:nvSpPr>
        <p:spPr>
          <a:xfrm>
            <a:off x="12409072" y="3863571"/>
            <a:ext cx="2398308" cy="88793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381FB66F-7C40-FDA6-EE68-A8FEBFE180C9}"/>
              </a:ext>
            </a:extLst>
          </p:cNvPr>
          <p:cNvSpPr txBox="1"/>
          <p:nvPr/>
        </p:nvSpPr>
        <p:spPr>
          <a:xfrm>
            <a:off x="12465263" y="3937351"/>
            <a:ext cx="21856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4.275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7A2F45CE-DA67-D541-A9C8-4C8FCECB1FA3}"/>
              </a:ext>
            </a:extLst>
          </p:cNvPr>
          <p:cNvSpPr/>
          <p:nvPr/>
        </p:nvSpPr>
        <p:spPr>
          <a:xfrm>
            <a:off x="15347670" y="3863573"/>
            <a:ext cx="2024884" cy="86973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DF3A8C86-AD65-4654-8C39-68754A645279}"/>
              </a:ext>
            </a:extLst>
          </p:cNvPr>
          <p:cNvSpPr txBox="1"/>
          <p:nvPr/>
        </p:nvSpPr>
        <p:spPr>
          <a:xfrm>
            <a:off x="15483497" y="3908101"/>
            <a:ext cx="188905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66%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9E2DF93-F173-70EF-44D3-114DB3CF942A}"/>
              </a:ext>
            </a:extLst>
          </p:cNvPr>
          <p:cNvSpPr/>
          <p:nvPr/>
        </p:nvSpPr>
        <p:spPr>
          <a:xfrm>
            <a:off x="6248400" y="5177261"/>
            <a:ext cx="4749016" cy="81779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5E3270-1DB7-1D9D-573A-FEFB24CA8EA8}"/>
              </a:ext>
            </a:extLst>
          </p:cNvPr>
          <p:cNvSpPr txBox="1"/>
          <p:nvPr/>
        </p:nvSpPr>
        <p:spPr>
          <a:xfrm>
            <a:off x="6446634" y="4733303"/>
            <a:ext cx="38689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CRÓNICOS </a:t>
            </a:r>
            <a:endParaRPr lang="es-CL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94E61E00-912B-3F78-4BF8-96B90BD50EBA}"/>
              </a:ext>
            </a:extLst>
          </p:cNvPr>
          <p:cNvSpPr/>
          <p:nvPr/>
        </p:nvSpPr>
        <p:spPr>
          <a:xfrm>
            <a:off x="6248400" y="6365632"/>
            <a:ext cx="4749016" cy="78970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C737F9E-9593-C126-A033-F3B6A102379B}"/>
              </a:ext>
            </a:extLst>
          </p:cNvPr>
          <p:cNvSpPr txBox="1"/>
          <p:nvPr/>
        </p:nvSpPr>
        <p:spPr>
          <a:xfrm>
            <a:off x="6390443" y="5905687"/>
            <a:ext cx="38689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GESTANTES</a:t>
            </a: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s-CL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DB75D4D-7234-5CB1-7769-64D082576AAC}"/>
              </a:ext>
            </a:extLst>
          </p:cNvPr>
          <p:cNvSpPr/>
          <p:nvPr/>
        </p:nvSpPr>
        <p:spPr>
          <a:xfrm>
            <a:off x="6248400" y="7637864"/>
            <a:ext cx="4749016" cy="78970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1C70C3-C13C-130C-AB54-1704B5090E92}"/>
              </a:ext>
            </a:extLst>
          </p:cNvPr>
          <p:cNvSpPr txBox="1"/>
          <p:nvPr/>
        </p:nvSpPr>
        <p:spPr>
          <a:xfrm>
            <a:off x="6400124" y="7197254"/>
            <a:ext cx="38689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FUNCIONARIOS </a:t>
            </a: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b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</a:br>
            <a:endParaRPr lang="es-CL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1E5C2EDC-A6B6-D9F2-8A0B-300904DA9622}"/>
              </a:ext>
            </a:extLst>
          </p:cNvPr>
          <p:cNvSpPr/>
          <p:nvPr/>
        </p:nvSpPr>
        <p:spPr>
          <a:xfrm>
            <a:off x="12409072" y="5167241"/>
            <a:ext cx="2398308" cy="81779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9B2D5B6-8FE2-16CE-FB7E-1498BD265946}"/>
              </a:ext>
            </a:extLst>
          </p:cNvPr>
          <p:cNvSpPr txBox="1"/>
          <p:nvPr/>
        </p:nvSpPr>
        <p:spPr>
          <a:xfrm>
            <a:off x="12465263" y="5241021"/>
            <a:ext cx="21856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2.203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745AD659-0A47-5C93-4D9F-94A94808C335}"/>
              </a:ext>
            </a:extLst>
          </p:cNvPr>
          <p:cNvSpPr/>
          <p:nvPr/>
        </p:nvSpPr>
        <p:spPr>
          <a:xfrm>
            <a:off x="15347670" y="5167244"/>
            <a:ext cx="2024884" cy="80103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E462BB5-8739-A831-6389-2592A7C48A23}"/>
              </a:ext>
            </a:extLst>
          </p:cNvPr>
          <p:cNvSpPr txBox="1"/>
          <p:nvPr/>
        </p:nvSpPr>
        <p:spPr>
          <a:xfrm>
            <a:off x="15438507" y="5241021"/>
            <a:ext cx="188905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84%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BBB0C00E-DB13-61A4-C0BF-833D97BEBDF2}"/>
              </a:ext>
            </a:extLst>
          </p:cNvPr>
          <p:cNvSpPr/>
          <p:nvPr/>
        </p:nvSpPr>
        <p:spPr>
          <a:xfrm>
            <a:off x="12409072" y="6400570"/>
            <a:ext cx="2398308" cy="75477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CA3012E-19B8-33A3-0FD4-F9C81D077A47}"/>
              </a:ext>
            </a:extLst>
          </p:cNvPr>
          <p:cNvSpPr txBox="1"/>
          <p:nvPr/>
        </p:nvSpPr>
        <p:spPr>
          <a:xfrm>
            <a:off x="12465263" y="6400608"/>
            <a:ext cx="21856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220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5424DA27-3F8C-A0DC-1412-E13C7D5F6152}"/>
              </a:ext>
            </a:extLst>
          </p:cNvPr>
          <p:cNvSpPr/>
          <p:nvPr/>
        </p:nvSpPr>
        <p:spPr>
          <a:xfrm>
            <a:off x="15347670" y="6400573"/>
            <a:ext cx="2024884" cy="73930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EBAA76B-5252-E994-6DF1-467BBEA924D4}"/>
              </a:ext>
            </a:extLst>
          </p:cNvPr>
          <p:cNvSpPr txBox="1"/>
          <p:nvPr/>
        </p:nvSpPr>
        <p:spPr>
          <a:xfrm>
            <a:off x="15438507" y="6386517"/>
            <a:ext cx="188905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101,9%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741E86F4-5C61-FE57-D8E6-2E17F33A528A}"/>
              </a:ext>
            </a:extLst>
          </p:cNvPr>
          <p:cNvSpPr/>
          <p:nvPr/>
        </p:nvSpPr>
        <p:spPr>
          <a:xfrm>
            <a:off x="12409072" y="7637864"/>
            <a:ext cx="2398308" cy="75477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F4698A5-6457-9E94-44B7-F1ADA55F57D5}"/>
              </a:ext>
            </a:extLst>
          </p:cNvPr>
          <p:cNvSpPr txBox="1"/>
          <p:nvPr/>
        </p:nvSpPr>
        <p:spPr>
          <a:xfrm>
            <a:off x="12465263" y="7623154"/>
            <a:ext cx="2185634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429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5D3EA5BC-2701-46C7-BACF-5AB28097B070}"/>
              </a:ext>
            </a:extLst>
          </p:cNvPr>
          <p:cNvSpPr/>
          <p:nvPr/>
        </p:nvSpPr>
        <p:spPr>
          <a:xfrm>
            <a:off x="15347670" y="7637867"/>
            <a:ext cx="2024884" cy="73930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360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B549917-4B2D-0C1F-903B-63B84A5A7ED7}"/>
              </a:ext>
            </a:extLst>
          </p:cNvPr>
          <p:cNvSpPr txBox="1"/>
          <p:nvPr/>
        </p:nvSpPr>
        <p:spPr>
          <a:xfrm>
            <a:off x="15414083" y="7650737"/>
            <a:ext cx="1889058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4000" b="1" dirty="0">
                <a:solidFill>
                  <a:schemeClr val="bg1"/>
                </a:solidFill>
                <a:latin typeface="Aptos" panose="020B0004020202020204" pitchFamily="34" charset="0"/>
              </a:rPr>
              <a:t>98,8%</a:t>
            </a:r>
            <a:endParaRPr lang="es-CL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F2F80BA-81CB-968F-FCDF-C2722A16C968}"/>
              </a:ext>
            </a:extLst>
          </p:cNvPr>
          <p:cNvSpPr txBox="1"/>
          <p:nvPr/>
        </p:nvSpPr>
        <p:spPr>
          <a:xfrm>
            <a:off x="1872997" y="1584932"/>
            <a:ext cx="9067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800" b="1" i="0" u="none" strike="noStrike" kern="1200" cap="all" spc="120" normalizeH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4800" dirty="0">
                <a:solidFill>
                  <a:schemeClr val="tx2"/>
                </a:solidFill>
                <a:latin typeface="League Spartan" panose="020B0604020202020204" charset="0"/>
              </a:rPr>
              <a:t>VACUNACIÓN INFLUENZA</a:t>
            </a:r>
          </a:p>
          <a:p>
            <a:pPr rtl="0">
              <a:defRPr sz="1800" b="1" i="0" u="none" strike="noStrike" kern="1200" cap="all" spc="120" normalizeH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4800" dirty="0">
                <a:solidFill>
                  <a:schemeClr val="tx2"/>
                </a:solidFill>
                <a:latin typeface="League Spartan" panose="020B0604020202020204" charset="0"/>
              </a:rPr>
              <a:t>SEGÚN GRUPO OBJETIVO</a:t>
            </a:r>
          </a:p>
        </p:txBody>
      </p:sp>
      <p:pic>
        <p:nvPicPr>
          <p:cNvPr id="5" name="Gráfico 4" descr="Aguja con relleno sólido">
            <a:extLst>
              <a:ext uri="{FF2B5EF4-FFF2-40B4-BE49-F238E27FC236}">
                <a16:creationId xmlns:a16="http://schemas.microsoft.com/office/drawing/2014/main" id="{12BBA2E9-93CD-0EEE-54A8-95D302914B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0518" y="1584932"/>
            <a:ext cx="1434164" cy="1434164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0DC28547-4B55-339D-4E65-149EE71D5038}"/>
              </a:ext>
            </a:extLst>
          </p:cNvPr>
          <p:cNvCxnSpPr>
            <a:cxnSpLocks/>
          </p:cNvCxnSpPr>
          <p:nvPr/>
        </p:nvCxnSpPr>
        <p:spPr>
          <a:xfrm>
            <a:off x="11277600" y="4307536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0A04306F-DB2B-5897-A8D4-C07C6F1AE138}"/>
              </a:ext>
            </a:extLst>
          </p:cNvPr>
          <p:cNvCxnSpPr>
            <a:cxnSpLocks/>
          </p:cNvCxnSpPr>
          <p:nvPr/>
        </p:nvCxnSpPr>
        <p:spPr>
          <a:xfrm>
            <a:off x="11277600" y="5600700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5577EFEF-58E7-9F02-5DBF-53E104754911}"/>
              </a:ext>
            </a:extLst>
          </p:cNvPr>
          <p:cNvCxnSpPr>
            <a:cxnSpLocks/>
          </p:cNvCxnSpPr>
          <p:nvPr/>
        </p:nvCxnSpPr>
        <p:spPr>
          <a:xfrm>
            <a:off x="11277600" y="6742110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A3CB2524-F541-EB8F-4A02-3457AA04DED1}"/>
              </a:ext>
            </a:extLst>
          </p:cNvPr>
          <p:cNvCxnSpPr>
            <a:cxnSpLocks/>
          </p:cNvCxnSpPr>
          <p:nvPr/>
        </p:nvCxnSpPr>
        <p:spPr>
          <a:xfrm>
            <a:off x="11277600" y="8039100"/>
            <a:ext cx="84765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1441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EC6DA-5F8A-76DC-E4A9-BC137FD18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1672ED2-1273-0CA8-4B1F-140F595F0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80DF7C04-CD63-330C-BB55-134814A9E32B}"/>
              </a:ext>
            </a:extLst>
          </p:cNvPr>
          <p:cNvGrpSpPr/>
          <p:nvPr/>
        </p:nvGrpSpPr>
        <p:grpSpPr>
          <a:xfrm>
            <a:off x="1676400" y="692217"/>
            <a:ext cx="15814066" cy="8821191"/>
            <a:chOff x="798311" y="805634"/>
            <a:chExt cx="16680388" cy="8707774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9161156D-CBA1-053F-1274-2DABEF4FD2B8}"/>
                </a:ext>
              </a:extLst>
            </p:cNvPr>
            <p:cNvSpPr/>
            <p:nvPr/>
          </p:nvSpPr>
          <p:spPr>
            <a:xfrm>
              <a:off x="6669687" y="2602232"/>
              <a:ext cx="5403858" cy="141866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/>
            </a:p>
          </p:txBody>
        </p:sp>
        <p:sp>
          <p:nvSpPr>
            <p:cNvPr id="5" name="Flecha: pentágono 4">
              <a:extLst>
                <a:ext uri="{FF2B5EF4-FFF2-40B4-BE49-F238E27FC236}">
                  <a16:creationId xmlns:a16="http://schemas.microsoft.com/office/drawing/2014/main" id="{4B3E64DB-444F-3E23-B638-21DCE88CA1BD}"/>
                </a:ext>
              </a:extLst>
            </p:cNvPr>
            <p:cNvSpPr/>
            <p:nvPr/>
          </p:nvSpPr>
          <p:spPr>
            <a:xfrm>
              <a:off x="1084755" y="2694821"/>
              <a:ext cx="4332810" cy="1342354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D73E69B0-907E-EE21-B4A1-1AC7E76FD3CA}"/>
                </a:ext>
              </a:extLst>
            </p:cNvPr>
            <p:cNvSpPr txBox="1"/>
            <p:nvPr/>
          </p:nvSpPr>
          <p:spPr>
            <a:xfrm>
              <a:off x="1025869" y="3058219"/>
              <a:ext cx="4267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PNEUMO 23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930D4BB1-2D9F-08FD-9B07-D99A81D3420D}"/>
                </a:ext>
              </a:extLst>
            </p:cNvPr>
            <p:cNvSpPr txBox="1"/>
            <p:nvPr/>
          </p:nvSpPr>
          <p:spPr>
            <a:xfrm>
              <a:off x="6863239" y="2742745"/>
              <a:ext cx="4797760" cy="1063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POBLACIÓN ADULTO MAYOR A LOS  65 AÑOS</a:t>
              </a:r>
              <a:endParaRPr lang="es-CL" sz="32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CE160924-913F-3027-2504-E62A794CC362}"/>
                </a:ext>
              </a:extLst>
            </p:cNvPr>
            <p:cNvCxnSpPr>
              <a:cxnSpLocks/>
            </p:cNvCxnSpPr>
            <p:nvPr/>
          </p:nvCxnSpPr>
          <p:spPr>
            <a:xfrm>
              <a:off x="5558356" y="3365996"/>
              <a:ext cx="9090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Rectángulo: esquinas redondeadas 26">
              <a:extLst>
                <a:ext uri="{FF2B5EF4-FFF2-40B4-BE49-F238E27FC236}">
                  <a16:creationId xmlns:a16="http://schemas.microsoft.com/office/drawing/2014/main" id="{1DDBFCA9-15E3-E8F0-C58B-CFDDCCBC00C6}"/>
                </a:ext>
              </a:extLst>
            </p:cNvPr>
            <p:cNvSpPr/>
            <p:nvPr/>
          </p:nvSpPr>
          <p:spPr>
            <a:xfrm>
              <a:off x="12875134" y="2618579"/>
              <a:ext cx="1884291" cy="141866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7D66E8A2-4ED1-0BD0-9F12-289CF8A6A30C}"/>
                </a:ext>
              </a:extLst>
            </p:cNvPr>
            <p:cNvSpPr txBox="1"/>
            <p:nvPr/>
          </p:nvSpPr>
          <p:spPr>
            <a:xfrm>
              <a:off x="13115738" y="3042019"/>
              <a:ext cx="140588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None/>
              </a:pPr>
              <a:r>
                <a:rPr lang="es-CL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149</a:t>
              </a:r>
              <a:endParaRPr lang="es-CL" sz="40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Rectángulo: esquinas redondeadas 30">
              <a:extLst>
                <a:ext uri="{FF2B5EF4-FFF2-40B4-BE49-F238E27FC236}">
                  <a16:creationId xmlns:a16="http://schemas.microsoft.com/office/drawing/2014/main" id="{E458A68A-DFF1-81D8-2B17-FDCC022CE463}"/>
                </a:ext>
              </a:extLst>
            </p:cNvPr>
            <p:cNvSpPr/>
            <p:nvPr/>
          </p:nvSpPr>
          <p:spPr>
            <a:xfrm>
              <a:off x="15506819" y="2638783"/>
              <a:ext cx="1884291" cy="1418668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 dirty="0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777A3299-8CF5-8617-C320-9D2810849561}"/>
                </a:ext>
              </a:extLst>
            </p:cNvPr>
            <p:cNvSpPr txBox="1"/>
            <p:nvPr/>
          </p:nvSpPr>
          <p:spPr>
            <a:xfrm>
              <a:off x="15506820" y="2987302"/>
              <a:ext cx="197187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None/>
              </a:pPr>
              <a:r>
                <a:rPr lang="es-CL" sz="40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44,7%</a:t>
              </a:r>
              <a:endParaRPr lang="es-CL" sz="40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77314B8A-0E70-8F86-6367-EEA48A565B72}"/>
                </a:ext>
              </a:extLst>
            </p:cNvPr>
            <p:cNvSpPr txBox="1"/>
            <p:nvPr/>
          </p:nvSpPr>
          <p:spPr>
            <a:xfrm>
              <a:off x="798311" y="1124084"/>
              <a:ext cx="384483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buNone/>
              </a:pPr>
              <a:r>
                <a:rPr lang="es-CL" sz="4800" b="1" dirty="0">
                  <a:solidFill>
                    <a:schemeClr val="tx2"/>
                  </a:solidFill>
                  <a:latin typeface="Aptos" panose="020B0004020202020204" pitchFamily="34" charset="0"/>
                </a:rPr>
                <a:t>PNEUMO 23</a:t>
              </a:r>
            </a:p>
          </p:txBody>
        </p:sp>
        <p:pic>
          <p:nvPicPr>
            <p:cNvPr id="17" name="Gráfico 16" descr="Aguja con relleno sólido">
              <a:extLst>
                <a:ext uri="{FF2B5EF4-FFF2-40B4-BE49-F238E27FC236}">
                  <a16:creationId xmlns:a16="http://schemas.microsoft.com/office/drawing/2014/main" id="{D4D36587-C066-7F92-0296-7CFA2BF436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96700" y="805634"/>
              <a:ext cx="1434164" cy="1434164"/>
            </a:xfrm>
            <a:prstGeom prst="rect">
              <a:avLst/>
            </a:prstGeom>
          </p:spPr>
        </p:pic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CC5CF0BB-6C3C-C089-17A1-E0BF87848E77}"/>
                </a:ext>
              </a:extLst>
            </p:cNvPr>
            <p:cNvSpPr/>
            <p:nvPr/>
          </p:nvSpPr>
          <p:spPr>
            <a:xfrm>
              <a:off x="6688780" y="6105424"/>
              <a:ext cx="2958752" cy="3361948"/>
            </a:xfrm>
            <a:prstGeom prst="roundRect">
              <a:avLst>
                <a:gd name="adj" fmla="val 9296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/>
            </a:p>
          </p:txBody>
        </p:sp>
        <p:sp>
          <p:nvSpPr>
            <p:cNvPr id="24" name="Flecha: pentágono 23">
              <a:extLst>
                <a:ext uri="{FF2B5EF4-FFF2-40B4-BE49-F238E27FC236}">
                  <a16:creationId xmlns:a16="http://schemas.microsoft.com/office/drawing/2014/main" id="{E591F5F9-BC72-016D-29CD-E203753974A7}"/>
                </a:ext>
              </a:extLst>
            </p:cNvPr>
            <p:cNvSpPr/>
            <p:nvPr/>
          </p:nvSpPr>
          <p:spPr>
            <a:xfrm>
              <a:off x="1103847" y="6198015"/>
              <a:ext cx="4332810" cy="1342354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FF36F36D-2183-B9A4-23C0-5595A27FB512}"/>
                </a:ext>
              </a:extLst>
            </p:cNvPr>
            <p:cNvSpPr txBox="1"/>
            <p:nvPr/>
          </p:nvSpPr>
          <p:spPr>
            <a:xfrm>
              <a:off x="1025869" y="6301420"/>
              <a:ext cx="4267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ESTRATEGIA ANUAL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BC281656-B3D4-3296-AC09-4D1BCAEDF2CA}"/>
                </a:ext>
              </a:extLst>
            </p:cNvPr>
            <p:cNvSpPr txBox="1"/>
            <p:nvPr/>
          </p:nvSpPr>
          <p:spPr>
            <a:xfrm>
              <a:off x="6860840" y="6328055"/>
              <a:ext cx="2521744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None/>
              </a:pPr>
              <a:r>
                <a:rPr lang="es-CL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PRIMERO BÁSICO 2024</a:t>
              </a:r>
            </a:p>
            <a:p>
              <a:pPr fontAlgn="ctr">
                <a:buNone/>
              </a:pPr>
              <a:endParaRPr lang="es-CL" sz="24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  <a:p>
              <a:pPr fontAlgn="ctr">
                <a:buNone/>
              </a:pPr>
              <a:r>
                <a:rPr lang="es-CL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CUARTO BÁSICO 2024</a:t>
              </a:r>
            </a:p>
            <a:p>
              <a:pPr fontAlgn="ctr">
                <a:buNone/>
              </a:pPr>
              <a:endParaRPr lang="es-CL" sz="24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  <a:p>
              <a:pPr fontAlgn="ctr">
                <a:buNone/>
              </a:pPr>
              <a:r>
                <a:rPr lang="es-CL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OCTAVO BÁSICO 2024</a:t>
              </a:r>
              <a:endParaRPr lang="es-CL" sz="24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9" name="Conector recto de flecha 28">
              <a:extLst>
                <a:ext uri="{FF2B5EF4-FFF2-40B4-BE49-F238E27FC236}">
                  <a16:creationId xmlns:a16="http://schemas.microsoft.com/office/drawing/2014/main" id="{240CE7AC-EFB7-B6AA-D2DD-9DDDDAF7DB81}"/>
                </a:ext>
              </a:extLst>
            </p:cNvPr>
            <p:cNvCxnSpPr>
              <a:cxnSpLocks/>
            </p:cNvCxnSpPr>
            <p:nvPr/>
          </p:nvCxnSpPr>
          <p:spPr>
            <a:xfrm>
              <a:off x="5577448" y="6869190"/>
              <a:ext cx="9090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Rectángulo: esquinas redondeadas 62">
              <a:extLst>
                <a:ext uri="{FF2B5EF4-FFF2-40B4-BE49-F238E27FC236}">
                  <a16:creationId xmlns:a16="http://schemas.microsoft.com/office/drawing/2014/main" id="{346905FB-FA57-4687-26BD-31C337735AAD}"/>
                </a:ext>
              </a:extLst>
            </p:cNvPr>
            <p:cNvSpPr/>
            <p:nvPr/>
          </p:nvSpPr>
          <p:spPr>
            <a:xfrm>
              <a:off x="10499908" y="6131921"/>
              <a:ext cx="1718180" cy="3335450"/>
            </a:xfrm>
            <a:prstGeom prst="roundRect">
              <a:avLst>
                <a:gd name="adj" fmla="val 78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/>
            </a:p>
          </p:txBody>
        </p: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320BDD00-74AE-87C2-FCF5-6E7446E6FC21}"/>
                </a:ext>
              </a:extLst>
            </p:cNvPr>
            <p:cNvSpPr txBox="1"/>
            <p:nvPr/>
          </p:nvSpPr>
          <p:spPr>
            <a:xfrm>
              <a:off x="9849824" y="6402864"/>
              <a:ext cx="3110340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366</a:t>
              </a:r>
            </a:p>
            <a:p>
              <a:pPr algn="ctr" fontAlgn="ctr">
                <a:buNone/>
              </a:pPr>
              <a:endParaRPr lang="es-CL" sz="32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  <a:p>
              <a:pPr algn="ctr"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447</a:t>
              </a:r>
            </a:p>
            <a:p>
              <a:pPr algn="ctr" fontAlgn="ctr">
                <a:buNone/>
              </a:pPr>
              <a:endParaRPr lang="es-CL" sz="32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pPr algn="ctr"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448</a:t>
              </a:r>
            </a:p>
            <a:p>
              <a:pPr algn="ctr" fontAlgn="ctr">
                <a:buNone/>
              </a:pPr>
              <a:endParaRPr lang="es-CL" sz="32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66" name="Rectángulo: esquinas redondeadas 65">
              <a:extLst>
                <a:ext uri="{FF2B5EF4-FFF2-40B4-BE49-F238E27FC236}">
                  <a16:creationId xmlns:a16="http://schemas.microsoft.com/office/drawing/2014/main" id="{D93D57D2-0BF9-66ED-C048-2FC19B058306}"/>
                </a:ext>
              </a:extLst>
            </p:cNvPr>
            <p:cNvSpPr/>
            <p:nvPr/>
          </p:nvSpPr>
          <p:spPr>
            <a:xfrm>
              <a:off x="13132756" y="6177960"/>
              <a:ext cx="1884292" cy="3335448"/>
            </a:xfrm>
            <a:prstGeom prst="roundRect">
              <a:avLst>
                <a:gd name="adj" fmla="val 11188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600"/>
            </a:p>
          </p:txBody>
        </p:sp>
        <p:sp>
          <p:nvSpPr>
            <p:cNvPr id="67" name="CuadroTexto 66">
              <a:extLst>
                <a:ext uri="{FF2B5EF4-FFF2-40B4-BE49-F238E27FC236}">
                  <a16:creationId xmlns:a16="http://schemas.microsoft.com/office/drawing/2014/main" id="{386DB6FB-C490-E193-F531-090AF9C192D5}"/>
                </a:ext>
              </a:extLst>
            </p:cNvPr>
            <p:cNvSpPr txBox="1"/>
            <p:nvPr/>
          </p:nvSpPr>
          <p:spPr>
            <a:xfrm>
              <a:off x="13175555" y="6433893"/>
              <a:ext cx="1971878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91,0%</a:t>
              </a:r>
            </a:p>
            <a:p>
              <a:pPr algn="ctr" fontAlgn="ctr">
                <a:buNone/>
              </a:pPr>
              <a:endParaRPr lang="es-CL" sz="32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  <a:p>
              <a:pPr algn="ctr"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94,4%</a:t>
              </a:r>
            </a:p>
            <a:p>
              <a:pPr algn="ctr" fontAlgn="ctr">
                <a:buNone/>
              </a:pPr>
              <a:endParaRPr lang="es-CL" sz="3200" b="1" dirty="0">
                <a:solidFill>
                  <a:schemeClr val="bg1"/>
                </a:solidFill>
                <a:latin typeface="Aptos" panose="020B0004020202020204" pitchFamily="34" charset="0"/>
              </a:endParaRPr>
            </a:p>
            <a:p>
              <a:pPr algn="ctr" fontAlgn="ctr">
                <a:buNone/>
              </a:pPr>
              <a:r>
                <a:rPr lang="es-CL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91,5%</a:t>
              </a:r>
              <a:endParaRPr lang="es-CL" sz="32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157EE12E-F453-1CE9-C68C-E9D74C7ED797}"/>
                </a:ext>
              </a:extLst>
            </p:cNvPr>
            <p:cNvSpPr txBox="1"/>
            <p:nvPr/>
          </p:nvSpPr>
          <p:spPr>
            <a:xfrm>
              <a:off x="1044961" y="8240313"/>
              <a:ext cx="4267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IINFLUENZA</a:t>
              </a:r>
            </a:p>
          </p:txBody>
        </p:sp>
        <p:sp>
          <p:nvSpPr>
            <p:cNvPr id="69" name="CuadroTexto 68">
              <a:extLst>
                <a:ext uri="{FF2B5EF4-FFF2-40B4-BE49-F238E27FC236}">
                  <a16:creationId xmlns:a16="http://schemas.microsoft.com/office/drawing/2014/main" id="{9513A8FA-627F-9E72-2A27-AEAD5738FF2B}"/>
                </a:ext>
              </a:extLst>
            </p:cNvPr>
            <p:cNvSpPr txBox="1"/>
            <p:nvPr/>
          </p:nvSpPr>
          <p:spPr>
            <a:xfrm>
              <a:off x="904744" y="4997774"/>
              <a:ext cx="734662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CL" sz="4800" b="1" dirty="0">
                  <a:solidFill>
                    <a:schemeClr val="tx2"/>
                  </a:solidFill>
                  <a:latin typeface="Aptos" panose="020B0004020202020204" pitchFamily="34" charset="0"/>
                </a:rPr>
                <a:t>PROGRAMA ESCOLAR</a:t>
              </a:r>
              <a:endParaRPr lang="es-CL" sz="4800" dirty="0">
                <a:solidFill>
                  <a:schemeClr val="tx2"/>
                </a:solidFill>
              </a:endParaRPr>
            </a:p>
          </p:txBody>
        </p:sp>
        <p:cxnSp>
          <p:nvCxnSpPr>
            <p:cNvPr id="3" name="Google Shape;211;p29">
              <a:extLst>
                <a:ext uri="{FF2B5EF4-FFF2-40B4-BE49-F238E27FC236}">
                  <a16:creationId xmlns:a16="http://schemas.microsoft.com/office/drawing/2014/main" id="{50381007-7915-F9E4-811F-B6940386B643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1" y="4593774"/>
              <a:ext cx="16584946" cy="0"/>
            </a:xfrm>
            <a:prstGeom prst="straightConnector1">
              <a:avLst/>
            </a:prstGeom>
            <a:noFill/>
            <a:ln w="19050" cap="flat" cmpd="sng">
              <a:solidFill>
                <a:schemeClr val="bg2">
                  <a:lumMod val="9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FB624391-63B6-0122-EB55-A36810588F90}"/>
              </a:ext>
            </a:extLst>
          </p:cNvPr>
          <p:cNvCxnSpPr>
            <a:cxnSpLocks/>
          </p:cNvCxnSpPr>
          <p:nvPr/>
        </p:nvCxnSpPr>
        <p:spPr>
          <a:xfrm>
            <a:off x="15011400" y="3284110"/>
            <a:ext cx="4931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AAFB4086-8204-7453-3470-EC9D14F93989}"/>
              </a:ext>
            </a:extLst>
          </p:cNvPr>
          <p:cNvCxnSpPr>
            <a:cxnSpLocks/>
          </p:cNvCxnSpPr>
          <p:nvPr/>
        </p:nvCxnSpPr>
        <p:spPr>
          <a:xfrm>
            <a:off x="12503074" y="3284110"/>
            <a:ext cx="4931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293D6089-B3F4-AA14-5767-C23A03597D29}"/>
              </a:ext>
            </a:extLst>
          </p:cNvPr>
          <p:cNvCxnSpPr>
            <a:cxnSpLocks/>
          </p:cNvCxnSpPr>
          <p:nvPr/>
        </p:nvCxnSpPr>
        <p:spPr>
          <a:xfrm>
            <a:off x="10257809" y="6743700"/>
            <a:ext cx="4931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32EA49F6-2D61-C653-08B6-26E55B98A641}"/>
              </a:ext>
            </a:extLst>
          </p:cNvPr>
          <p:cNvCxnSpPr>
            <a:cxnSpLocks/>
          </p:cNvCxnSpPr>
          <p:nvPr/>
        </p:nvCxnSpPr>
        <p:spPr>
          <a:xfrm>
            <a:off x="12713488" y="6591300"/>
            <a:ext cx="49312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7955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F4E0-E519-378A-A63C-831FD5021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8D528E-3C1E-3624-1A91-1BC5B7E21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8A65D8B7-F27D-BA31-EACD-D685FD2918B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42280" y="4419970"/>
            <a:ext cx="4436351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3800" b="1" dirty="0">
                <a:solidFill>
                  <a:schemeClr val="tx2"/>
                </a:solidFill>
                <a:latin typeface="League Spartan" panose="020B0604020202020204" charset="0"/>
              </a:rPr>
              <a:t>LABORATORIO </a:t>
            </a:r>
            <a:endParaRPr lang="es-ES" sz="3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FA748F24-F492-D3B6-263C-BE3E2C3E86A9}"/>
              </a:ext>
            </a:extLst>
          </p:cNvPr>
          <p:cNvSpPr/>
          <p:nvPr/>
        </p:nvSpPr>
        <p:spPr>
          <a:xfrm>
            <a:off x="9358289" y="5117061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065CC80F-1A8C-8008-A4CD-181001704620}"/>
              </a:ext>
            </a:extLst>
          </p:cNvPr>
          <p:cNvSpPr/>
          <p:nvPr/>
        </p:nvSpPr>
        <p:spPr>
          <a:xfrm flipV="1">
            <a:off x="10668000" y="5117060"/>
            <a:ext cx="2361897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CBAC756B-741F-2D6D-1089-E4B66081ECDB}"/>
              </a:ext>
            </a:extLst>
          </p:cNvPr>
          <p:cNvGrpSpPr/>
          <p:nvPr/>
        </p:nvGrpSpPr>
        <p:grpSpPr>
          <a:xfrm>
            <a:off x="13293451" y="4261614"/>
            <a:ext cx="1388879" cy="881884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56D730C1-E19D-44F3-A2D2-83F1083D459E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AB76691D-A9EC-953F-EA64-FE134618DB51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F1137ABF-34FB-E0D1-E7CC-F6885CC31613}"/>
              </a:ext>
            </a:extLst>
          </p:cNvPr>
          <p:cNvGrpSpPr/>
          <p:nvPr/>
        </p:nvGrpSpPr>
        <p:grpSpPr>
          <a:xfrm>
            <a:off x="1066800" y="4419970"/>
            <a:ext cx="7999734" cy="723528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0BA21433-328F-BA88-7381-E9FA5DB1ED09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5AEE465F-2040-4E17-874B-059A0296F8B6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A82482A8-D33C-4CCF-0823-64B57D4BC7FC}"/>
              </a:ext>
            </a:extLst>
          </p:cNvPr>
          <p:cNvGrpSpPr/>
          <p:nvPr/>
        </p:nvGrpSpPr>
        <p:grpSpPr>
          <a:xfrm>
            <a:off x="14959985" y="4298209"/>
            <a:ext cx="3328015" cy="845289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60117069-D030-0B80-0FF5-7B48B0445112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8A44E219-8F17-77CD-0B4F-08B6E4276E87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246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B1F623B-3BC2-7542-D198-A65A9DD04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676400" y="1709326"/>
            <a:ext cx="541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4400" dirty="0"/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B8100357-317C-146D-00AA-BC2D96F0C197}"/>
              </a:ext>
            </a:extLst>
          </p:cNvPr>
          <p:cNvSpPr txBox="1"/>
          <p:nvPr/>
        </p:nvSpPr>
        <p:spPr>
          <a:xfrm>
            <a:off x="1676400" y="2386434"/>
            <a:ext cx="4439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Dotación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Hsjc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3DE1B870-5872-7D1E-9DAE-02657552A8EB}"/>
              </a:ext>
            </a:extLst>
          </p:cNvPr>
          <p:cNvGrpSpPr/>
          <p:nvPr/>
        </p:nvGrpSpPr>
        <p:grpSpPr>
          <a:xfrm>
            <a:off x="1752600" y="3691235"/>
            <a:ext cx="15350019" cy="4941642"/>
            <a:chOff x="1794981" y="3391820"/>
            <a:chExt cx="14234838" cy="5702722"/>
          </a:xfrm>
        </p:grpSpPr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7B4F9CBB-09D0-5C78-35BB-8BEBD8B1CCC2}"/>
                </a:ext>
              </a:extLst>
            </p:cNvPr>
            <p:cNvGrpSpPr/>
            <p:nvPr/>
          </p:nvGrpSpPr>
          <p:grpSpPr>
            <a:xfrm>
              <a:off x="1815034" y="3460159"/>
              <a:ext cx="2907566" cy="5634383"/>
              <a:chOff x="748234" y="3450258"/>
              <a:chExt cx="2907566" cy="5634383"/>
            </a:xfrm>
          </p:grpSpPr>
          <p:sp>
            <p:nvSpPr>
              <p:cNvPr id="29" name="Shape 2">
                <a:extLst>
                  <a:ext uri="{FF2B5EF4-FFF2-40B4-BE49-F238E27FC236}">
                    <a16:creationId xmlns:a16="http://schemas.microsoft.com/office/drawing/2014/main" id="{7B1553C8-6388-92CA-D46F-ED075EA3B674}"/>
                  </a:ext>
                </a:extLst>
              </p:cNvPr>
              <p:cNvSpPr/>
              <p:nvPr/>
            </p:nvSpPr>
            <p:spPr>
              <a:xfrm>
                <a:off x="748234" y="3450258"/>
                <a:ext cx="2907566" cy="5634383"/>
              </a:xfrm>
              <a:prstGeom prst="roundRect">
                <a:avLst>
                  <a:gd name="adj" fmla="val 5581"/>
                </a:avLst>
              </a:prstGeom>
              <a:solidFill>
                <a:srgbClr val="FFFFFF">
                  <a:alpha val="9000"/>
                </a:srgbClr>
              </a:solidFill>
              <a:ln w="12700">
                <a:solidFill>
                  <a:schemeClr val="tx2">
                    <a:alpha val="75000"/>
                  </a:schemeClr>
                </a:solidFill>
                <a:prstDash val="solid"/>
              </a:ln>
            </p:spPr>
            <p:txBody>
              <a:bodyPr/>
              <a:lstStyle/>
              <a:p>
                <a:endParaRPr lang="es-CL" dirty="0"/>
              </a:p>
            </p:txBody>
          </p:sp>
          <p:sp>
            <p:nvSpPr>
              <p:cNvPr id="31" name="Text 4">
                <a:extLst>
                  <a:ext uri="{FF2B5EF4-FFF2-40B4-BE49-F238E27FC236}">
                    <a16:creationId xmlns:a16="http://schemas.microsoft.com/office/drawing/2014/main" id="{B9747596-9234-F3A3-41FE-0242BAE1F0A9}"/>
                  </a:ext>
                </a:extLst>
              </p:cNvPr>
              <p:cNvSpPr/>
              <p:nvPr/>
            </p:nvSpPr>
            <p:spPr>
              <a:xfrm>
                <a:off x="748234" y="3695231"/>
                <a:ext cx="2907566" cy="146983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5400" b="1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86%</a:t>
                </a:r>
                <a:endParaRPr lang="en-US" sz="5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Text 5">
                <a:extLst>
                  <a:ext uri="{FF2B5EF4-FFF2-40B4-BE49-F238E27FC236}">
                    <a16:creationId xmlns:a16="http://schemas.microsoft.com/office/drawing/2014/main" id="{804AE5BD-9A4F-172D-3C95-90C5F23ADF29}"/>
                  </a:ext>
                </a:extLst>
              </p:cNvPr>
              <p:cNvSpPr/>
              <p:nvPr/>
            </p:nvSpPr>
            <p:spPr>
              <a:xfrm>
                <a:off x="748234" y="5295723"/>
                <a:ext cx="2907566" cy="6859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400" b="1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Ley 18.834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Text 6">
                <a:extLst>
                  <a:ext uri="{FF2B5EF4-FFF2-40B4-BE49-F238E27FC236}">
                    <a16:creationId xmlns:a16="http://schemas.microsoft.com/office/drawing/2014/main" id="{CF976DD8-39ED-0ECC-4B0B-EECE1CDB85EB}"/>
                  </a:ext>
                </a:extLst>
              </p:cNvPr>
              <p:cNvSpPr/>
              <p:nvPr/>
            </p:nvSpPr>
            <p:spPr>
              <a:xfrm>
                <a:off x="883470" y="6014311"/>
                <a:ext cx="2637095" cy="2694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274 funcionarios bajo el estatuto administrativo general.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877D0247-AD9C-BBB2-1B39-22D909E8B232}"/>
                </a:ext>
              </a:extLst>
            </p:cNvPr>
            <p:cNvGrpSpPr/>
            <p:nvPr/>
          </p:nvGrpSpPr>
          <p:grpSpPr>
            <a:xfrm>
              <a:off x="5644112" y="3426020"/>
              <a:ext cx="2907566" cy="5634383"/>
              <a:chOff x="2560320" y="1508760"/>
              <a:chExt cx="1965960" cy="3154680"/>
            </a:xfrm>
          </p:grpSpPr>
          <p:sp>
            <p:nvSpPr>
              <p:cNvPr id="47" name="Shape 7">
                <a:extLst>
                  <a:ext uri="{FF2B5EF4-FFF2-40B4-BE49-F238E27FC236}">
                    <a16:creationId xmlns:a16="http://schemas.microsoft.com/office/drawing/2014/main" id="{453229D2-D7F8-150E-FEB4-A7584BC71609}"/>
                  </a:ext>
                </a:extLst>
              </p:cNvPr>
              <p:cNvSpPr/>
              <p:nvPr/>
            </p:nvSpPr>
            <p:spPr>
              <a:xfrm>
                <a:off x="2560320" y="1508760"/>
                <a:ext cx="1965960" cy="3154680"/>
              </a:xfrm>
              <a:prstGeom prst="roundRect">
                <a:avLst>
                  <a:gd name="adj" fmla="val 5581"/>
                </a:avLst>
              </a:prstGeom>
              <a:solidFill>
                <a:srgbClr val="FFFFFF">
                  <a:alpha val="9000"/>
                </a:srgbClr>
              </a:solidFill>
              <a:ln w="12700">
                <a:solidFill>
                  <a:srgbClr val="2D9CDB">
                    <a:alpha val="7500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48" name="Text 9">
                <a:extLst>
                  <a:ext uri="{FF2B5EF4-FFF2-40B4-BE49-F238E27FC236}">
                    <a16:creationId xmlns:a16="http://schemas.microsoft.com/office/drawing/2014/main" id="{C2A1A639-9CA2-7CD6-A058-E9B047263618}"/>
                  </a:ext>
                </a:extLst>
              </p:cNvPr>
              <p:cNvSpPr/>
              <p:nvPr/>
            </p:nvSpPr>
            <p:spPr>
              <a:xfrm>
                <a:off x="2560320" y="1645920"/>
                <a:ext cx="1965960" cy="8229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5400" b="1" dirty="0">
                    <a:solidFill>
                      <a:srgbClr val="2D9CDB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65%</a:t>
                </a:r>
                <a:endParaRPr lang="en-US" sz="5400" dirty="0"/>
              </a:p>
            </p:txBody>
          </p:sp>
          <p:sp>
            <p:nvSpPr>
              <p:cNvPr id="49" name="Text 10">
                <a:extLst>
                  <a:ext uri="{FF2B5EF4-FFF2-40B4-BE49-F238E27FC236}">
                    <a16:creationId xmlns:a16="http://schemas.microsoft.com/office/drawing/2014/main" id="{CFF73D27-D529-E45B-FB6E-C4AD93DA05AF}"/>
                  </a:ext>
                </a:extLst>
              </p:cNvPr>
              <p:cNvSpPr/>
              <p:nvPr/>
            </p:nvSpPr>
            <p:spPr>
              <a:xfrm>
                <a:off x="2560320" y="2542032"/>
                <a:ext cx="1965960" cy="38404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400" b="1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Prof. y Técnico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0" name="Text 11">
                <a:extLst>
                  <a:ext uri="{FF2B5EF4-FFF2-40B4-BE49-F238E27FC236}">
                    <a16:creationId xmlns:a16="http://schemas.microsoft.com/office/drawing/2014/main" id="{8AF3325F-E198-0E4A-01EF-762D98D477CC}"/>
                  </a:ext>
                </a:extLst>
              </p:cNvPr>
              <p:cNvSpPr/>
              <p:nvPr/>
            </p:nvSpPr>
            <p:spPr>
              <a:xfrm>
                <a:off x="2651760" y="2944368"/>
                <a:ext cx="1783080" cy="1508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111 profesionales y 95 técnicos concentran la mayor dotación.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54" name="Grupo 53">
              <a:extLst>
                <a:ext uri="{FF2B5EF4-FFF2-40B4-BE49-F238E27FC236}">
                  <a16:creationId xmlns:a16="http://schemas.microsoft.com/office/drawing/2014/main" id="{FEA4C50E-7882-CB72-8AE3-CF06E83B3043}"/>
                </a:ext>
              </a:extLst>
            </p:cNvPr>
            <p:cNvGrpSpPr/>
            <p:nvPr/>
          </p:nvGrpSpPr>
          <p:grpSpPr>
            <a:xfrm>
              <a:off x="9346323" y="3391821"/>
              <a:ext cx="2971800" cy="5634383"/>
              <a:chOff x="7803810" y="3414433"/>
              <a:chExt cx="2971800" cy="5634383"/>
            </a:xfrm>
          </p:grpSpPr>
          <p:sp>
            <p:nvSpPr>
              <p:cNvPr id="42" name="Shape 12">
                <a:extLst>
                  <a:ext uri="{FF2B5EF4-FFF2-40B4-BE49-F238E27FC236}">
                    <a16:creationId xmlns:a16="http://schemas.microsoft.com/office/drawing/2014/main" id="{77E903E7-64E5-518E-9528-194F4D07213D}"/>
                  </a:ext>
                </a:extLst>
              </p:cNvPr>
              <p:cNvSpPr/>
              <p:nvPr/>
            </p:nvSpPr>
            <p:spPr>
              <a:xfrm>
                <a:off x="7864127" y="3414433"/>
                <a:ext cx="2907566" cy="5634383"/>
              </a:xfrm>
              <a:prstGeom prst="roundRect">
                <a:avLst>
                  <a:gd name="adj" fmla="val 5581"/>
                </a:avLst>
              </a:prstGeom>
              <a:solidFill>
                <a:srgbClr val="FFFFFF">
                  <a:alpha val="9000"/>
                </a:srgbClr>
              </a:solidFill>
              <a:ln w="12700">
                <a:solidFill>
                  <a:srgbClr val="9BBB59">
                    <a:alpha val="7500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s-CL"/>
              </a:p>
            </p:txBody>
          </p:sp>
          <p:grpSp>
            <p:nvGrpSpPr>
              <p:cNvPr id="53" name="Grupo 52">
                <a:extLst>
                  <a:ext uri="{FF2B5EF4-FFF2-40B4-BE49-F238E27FC236}">
                    <a16:creationId xmlns:a16="http://schemas.microsoft.com/office/drawing/2014/main" id="{077DC82E-7822-3BD2-3E04-2140A7403A95}"/>
                  </a:ext>
                </a:extLst>
              </p:cNvPr>
              <p:cNvGrpSpPr/>
              <p:nvPr/>
            </p:nvGrpSpPr>
            <p:grpSpPr>
              <a:xfrm>
                <a:off x="7803810" y="3414433"/>
                <a:ext cx="2971800" cy="5258758"/>
                <a:chOff x="7803810" y="3414433"/>
                <a:chExt cx="2971800" cy="5258758"/>
              </a:xfrm>
            </p:grpSpPr>
            <p:sp>
              <p:nvSpPr>
                <p:cNvPr id="43" name="Shape 13">
                  <a:extLst>
                    <a:ext uri="{FF2B5EF4-FFF2-40B4-BE49-F238E27FC236}">
                      <a16:creationId xmlns:a16="http://schemas.microsoft.com/office/drawing/2014/main" id="{0B63F2A3-1251-556D-FAB9-34768D0A4B61}"/>
                    </a:ext>
                  </a:extLst>
                </p:cNvPr>
                <p:cNvSpPr/>
                <p:nvPr/>
              </p:nvSpPr>
              <p:spPr>
                <a:xfrm>
                  <a:off x="7868044" y="3414433"/>
                  <a:ext cx="2907566" cy="163315"/>
                </a:xfrm>
                <a:prstGeom prst="rect">
                  <a:avLst/>
                </a:prstGeom>
                <a:solidFill>
                  <a:schemeClr val="accent3">
                    <a:alpha val="80000"/>
                  </a:schemeClr>
                </a:solidFill>
                <a:ln w="12700">
                  <a:solidFill>
                    <a:srgbClr val="9BBB59"/>
                  </a:solidFill>
                  <a:prstDash val="solid"/>
                </a:ln>
              </p:spPr>
              <p:txBody>
                <a:bodyPr/>
                <a:lstStyle/>
                <a:p>
                  <a:endParaRPr lang="es-CL" dirty="0"/>
                </a:p>
              </p:txBody>
            </p:sp>
            <p:sp>
              <p:nvSpPr>
                <p:cNvPr id="44" name="Text 14">
                  <a:extLst>
                    <a:ext uri="{FF2B5EF4-FFF2-40B4-BE49-F238E27FC236}">
                      <a16:creationId xmlns:a16="http://schemas.microsoft.com/office/drawing/2014/main" id="{1F6A4BC8-C093-A9CC-521B-9C43641039A1}"/>
                    </a:ext>
                  </a:extLst>
                </p:cNvPr>
                <p:cNvSpPr/>
                <p:nvPr/>
              </p:nvSpPr>
              <p:spPr>
                <a:xfrm>
                  <a:off x="7803810" y="3659406"/>
                  <a:ext cx="2907566" cy="1469839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5400" b="1" dirty="0">
                      <a:solidFill>
                        <a:schemeClr val="accent3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14%</a:t>
                  </a:r>
                  <a:endParaRPr lang="en-US" sz="5400" dirty="0">
                    <a:solidFill>
                      <a:schemeClr val="accent3"/>
                    </a:solidFill>
                  </a:endParaRPr>
                </a:p>
              </p:txBody>
            </p:sp>
            <p:sp>
              <p:nvSpPr>
                <p:cNvPr id="45" name="Text 15">
                  <a:extLst>
                    <a:ext uri="{FF2B5EF4-FFF2-40B4-BE49-F238E27FC236}">
                      <a16:creationId xmlns:a16="http://schemas.microsoft.com/office/drawing/2014/main" id="{80E76503-EBC2-D300-0A9D-5764380733C5}"/>
                    </a:ext>
                  </a:extLst>
                </p:cNvPr>
                <p:cNvSpPr/>
                <p:nvPr/>
              </p:nvSpPr>
              <p:spPr>
                <a:xfrm>
                  <a:off x="7803810" y="5259898"/>
                  <a:ext cx="2907566" cy="685925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chemeClr val="tx2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Ley 19.664</a:t>
                  </a:r>
                  <a:endParaRPr lang="en-US" sz="2400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46" name="Text 16">
                  <a:extLst>
                    <a:ext uri="{FF2B5EF4-FFF2-40B4-BE49-F238E27FC236}">
                      <a16:creationId xmlns:a16="http://schemas.microsoft.com/office/drawing/2014/main" id="{DFB778A5-6475-11FE-D4A1-F1F34B6C6E44}"/>
                    </a:ext>
                  </a:extLst>
                </p:cNvPr>
                <p:cNvSpPr/>
                <p:nvPr/>
              </p:nvSpPr>
              <p:spPr>
                <a:xfrm>
                  <a:off x="7939045" y="5978486"/>
                  <a:ext cx="2637095" cy="2694705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ctr">
                    <a:buNone/>
                  </a:pPr>
                  <a:r>
                    <a:rPr lang="en-US" sz="2000" dirty="0">
                      <a:solidFill>
                        <a:schemeClr val="tx2"/>
                      </a:solidFill>
                      <a:latin typeface="Calibri" pitchFamily="34" charset="0"/>
                      <a:ea typeface="Calibri" pitchFamily="34" charset="-122"/>
                      <a:cs typeface="Calibri" pitchFamily="34" charset="-120"/>
                    </a:rPr>
                    <a:t>43 funcionarios del área clínica bajo la carrera funcionaria.</a:t>
                  </a:r>
                  <a:endParaRPr lang="en-US" sz="2000" dirty="0">
                    <a:solidFill>
                      <a:schemeClr val="tx2"/>
                    </a:solidFill>
                  </a:endParaRPr>
                </a:p>
              </p:txBody>
            </p:sp>
          </p:grpSp>
        </p:grp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F4CF5A80-062D-7D2C-426C-E83164B9B27F}"/>
                </a:ext>
              </a:extLst>
            </p:cNvPr>
            <p:cNvGrpSpPr/>
            <p:nvPr/>
          </p:nvGrpSpPr>
          <p:grpSpPr>
            <a:xfrm>
              <a:off x="13122253" y="3391820"/>
              <a:ext cx="2907566" cy="5634383"/>
              <a:chOff x="10910095" y="3450258"/>
              <a:chExt cx="2907566" cy="5634383"/>
            </a:xfrm>
          </p:grpSpPr>
          <p:sp>
            <p:nvSpPr>
              <p:cNvPr id="36" name="Shape 17">
                <a:extLst>
                  <a:ext uri="{FF2B5EF4-FFF2-40B4-BE49-F238E27FC236}">
                    <a16:creationId xmlns:a16="http://schemas.microsoft.com/office/drawing/2014/main" id="{2103C4EC-9B1B-FE07-6032-D49A10667E2A}"/>
                  </a:ext>
                </a:extLst>
              </p:cNvPr>
              <p:cNvSpPr/>
              <p:nvPr/>
            </p:nvSpPr>
            <p:spPr>
              <a:xfrm>
                <a:off x="10910095" y="3450258"/>
                <a:ext cx="2907566" cy="5634383"/>
              </a:xfrm>
              <a:prstGeom prst="roundRect">
                <a:avLst>
                  <a:gd name="adj" fmla="val 5581"/>
                </a:avLst>
              </a:prstGeom>
              <a:solidFill>
                <a:srgbClr val="FFFFFF">
                  <a:alpha val="9000"/>
                </a:srgbClr>
              </a:solidFill>
              <a:ln w="12700">
                <a:solidFill>
                  <a:srgbClr val="E8A87C">
                    <a:alpha val="7500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7" name="Shape 18">
                <a:extLst>
                  <a:ext uri="{FF2B5EF4-FFF2-40B4-BE49-F238E27FC236}">
                    <a16:creationId xmlns:a16="http://schemas.microsoft.com/office/drawing/2014/main" id="{D8A3F75C-6CB2-6BC4-89C6-F14C2EB0FBDA}"/>
                  </a:ext>
                </a:extLst>
              </p:cNvPr>
              <p:cNvSpPr/>
              <p:nvPr/>
            </p:nvSpPr>
            <p:spPr>
              <a:xfrm>
                <a:off x="10910095" y="3450258"/>
                <a:ext cx="2907566" cy="163315"/>
              </a:xfrm>
              <a:prstGeom prst="rect">
                <a:avLst/>
              </a:prstGeom>
              <a:solidFill>
                <a:srgbClr val="E8A87C">
                  <a:alpha val="80000"/>
                </a:srgbClr>
              </a:solidFill>
              <a:ln w="12700">
                <a:solidFill>
                  <a:srgbClr val="E8A87C"/>
                </a:solidFill>
                <a:prstDash val="solid"/>
              </a:ln>
            </p:spPr>
            <p:txBody>
              <a:bodyPr/>
              <a:lstStyle/>
              <a:p>
                <a:endParaRPr lang="es-CL"/>
              </a:p>
            </p:txBody>
          </p:sp>
          <p:sp>
            <p:nvSpPr>
              <p:cNvPr id="38" name="Text 19">
                <a:extLst>
                  <a:ext uri="{FF2B5EF4-FFF2-40B4-BE49-F238E27FC236}">
                    <a16:creationId xmlns:a16="http://schemas.microsoft.com/office/drawing/2014/main" id="{8AE584B6-367E-466C-E0C8-34E7710B78E0}"/>
                  </a:ext>
                </a:extLst>
              </p:cNvPr>
              <p:cNvSpPr/>
              <p:nvPr/>
            </p:nvSpPr>
            <p:spPr>
              <a:xfrm>
                <a:off x="10910095" y="3695231"/>
                <a:ext cx="2907566" cy="146983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5400" b="1" dirty="0">
                    <a:solidFill>
                      <a:srgbClr val="E8A87C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317</a:t>
                </a:r>
                <a:endParaRPr lang="en-US" sz="5400" dirty="0"/>
              </a:p>
            </p:txBody>
          </p:sp>
          <p:sp>
            <p:nvSpPr>
              <p:cNvPr id="39" name="Text 20">
                <a:extLst>
                  <a:ext uri="{FF2B5EF4-FFF2-40B4-BE49-F238E27FC236}">
                    <a16:creationId xmlns:a16="http://schemas.microsoft.com/office/drawing/2014/main" id="{DBD28E9F-7B4B-9C6A-DB67-9DE2A8850EB9}"/>
                  </a:ext>
                </a:extLst>
              </p:cNvPr>
              <p:cNvSpPr/>
              <p:nvPr/>
            </p:nvSpPr>
            <p:spPr>
              <a:xfrm>
                <a:off x="10910095" y="5295723"/>
                <a:ext cx="2907566" cy="6859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400" b="1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Total dotación</a:t>
                </a:r>
                <a:endParaRPr lang="en-US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0" name="Text 21">
                <a:extLst>
                  <a:ext uri="{FF2B5EF4-FFF2-40B4-BE49-F238E27FC236}">
                    <a16:creationId xmlns:a16="http://schemas.microsoft.com/office/drawing/2014/main" id="{EC6DAD00-AC8B-C28B-ED48-1D197083B6B3}"/>
                  </a:ext>
                </a:extLst>
              </p:cNvPr>
              <p:cNvSpPr/>
              <p:nvPr/>
            </p:nvSpPr>
            <p:spPr>
              <a:xfrm>
                <a:off x="11045330" y="6014311"/>
                <a:ext cx="2637095" cy="2694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2000" dirty="0">
                    <a:solidFill>
                      <a:schemeClr val="tx2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Funcionarios activos distribuidos en 7 estamentos.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58" name="Shape 8">
              <a:extLst>
                <a:ext uri="{FF2B5EF4-FFF2-40B4-BE49-F238E27FC236}">
                  <a16:creationId xmlns:a16="http://schemas.microsoft.com/office/drawing/2014/main" id="{9FC503DA-D659-2609-7A5A-518BE08CEA86}"/>
                </a:ext>
              </a:extLst>
            </p:cNvPr>
            <p:cNvSpPr/>
            <p:nvPr/>
          </p:nvSpPr>
          <p:spPr>
            <a:xfrm>
              <a:off x="5644111" y="3426018"/>
              <a:ext cx="2903694" cy="163315"/>
            </a:xfrm>
            <a:prstGeom prst="rect">
              <a:avLst/>
            </a:prstGeom>
            <a:solidFill>
              <a:srgbClr val="2D9CDB">
                <a:alpha val="80000"/>
              </a:srgbClr>
            </a:solidFill>
            <a:ln w="12700">
              <a:solidFill>
                <a:srgbClr val="2D9CDB"/>
              </a:solidFill>
              <a:prstDash val="solid"/>
            </a:ln>
          </p:spPr>
          <p:txBody>
            <a:bodyPr/>
            <a:lstStyle/>
            <a:p>
              <a:endParaRPr lang="es-CL"/>
            </a:p>
          </p:txBody>
        </p:sp>
        <p:sp>
          <p:nvSpPr>
            <p:cNvPr id="30" name="Shape 3">
              <a:extLst>
                <a:ext uri="{FF2B5EF4-FFF2-40B4-BE49-F238E27FC236}">
                  <a16:creationId xmlns:a16="http://schemas.microsoft.com/office/drawing/2014/main" id="{EF742F8D-EB6A-74BA-FC05-2F265A915F8B}"/>
                </a:ext>
              </a:extLst>
            </p:cNvPr>
            <p:cNvSpPr/>
            <p:nvPr/>
          </p:nvSpPr>
          <p:spPr>
            <a:xfrm>
              <a:off x="1794981" y="3460159"/>
              <a:ext cx="2907566" cy="163315"/>
            </a:xfrm>
            <a:prstGeom prst="rect">
              <a:avLst/>
            </a:prstGeom>
            <a:solidFill>
              <a:schemeClr val="tx2">
                <a:alpha val="80000"/>
              </a:schemeClr>
            </a:solidFill>
            <a:ln w="12700">
              <a:solidFill>
                <a:schemeClr val="tx2"/>
              </a:solidFill>
              <a:prstDash val="solid"/>
            </a:ln>
          </p:spPr>
          <p:txBody>
            <a:bodyPr/>
            <a:lstStyle/>
            <a:p>
              <a:endParaRPr lang="es-CL"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41C4E-C7F4-A25B-9306-23FF43C3E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6DC0BF-F8CE-1DB1-9432-A75764E7F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0FBC32E-C46B-BF07-FA0C-DADD99483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309" y="832652"/>
            <a:ext cx="3813284" cy="212525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2734152-83F6-EB58-7DBF-630B81E8D68E}"/>
              </a:ext>
            </a:extLst>
          </p:cNvPr>
          <p:cNvSpPr txBox="1"/>
          <p:nvPr/>
        </p:nvSpPr>
        <p:spPr>
          <a:xfrm>
            <a:off x="1574470" y="987337"/>
            <a:ext cx="64198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828800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CL" sz="5600" b="1" dirty="0">
                <a:solidFill>
                  <a:schemeClr val="tx2"/>
                </a:solidFill>
                <a:latin typeface="League Spartan" panose="020B0604020202020204" charset="0"/>
              </a:rPr>
              <a:t>EXÁMENES INFORMADOS</a:t>
            </a:r>
          </a:p>
        </p:txBody>
      </p:sp>
      <p:cxnSp>
        <p:nvCxnSpPr>
          <p:cNvPr id="4" name="Google Shape;211;p29">
            <a:extLst>
              <a:ext uri="{FF2B5EF4-FFF2-40B4-BE49-F238E27FC236}">
                <a16:creationId xmlns:a16="http://schemas.microsoft.com/office/drawing/2014/main" id="{05D11280-D1C0-9026-E039-D202C5461D64}"/>
              </a:ext>
            </a:extLst>
          </p:cNvPr>
          <p:cNvCxnSpPr>
            <a:cxnSpLocks/>
          </p:cNvCxnSpPr>
          <p:nvPr/>
        </p:nvCxnSpPr>
        <p:spPr>
          <a:xfrm>
            <a:off x="1574470" y="6057900"/>
            <a:ext cx="15670793" cy="0"/>
          </a:xfrm>
          <a:prstGeom prst="straightConnector1">
            <a:avLst/>
          </a:prstGeom>
          <a:noFill/>
          <a:ln w="19050" cap="flat" cmpd="sng">
            <a:solidFill>
              <a:schemeClr val="bg2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DBA6FF79-39B7-3A24-4BB7-07A2A23EBB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52584"/>
              </p:ext>
            </p:extLst>
          </p:nvPr>
        </p:nvGraphicFramePr>
        <p:xfrm>
          <a:off x="1550407" y="3368982"/>
          <a:ext cx="15946854" cy="2192021"/>
        </p:xfrm>
        <a:graphic>
          <a:graphicData uri="http://schemas.openxmlformats.org/drawingml/2006/table">
            <a:tbl>
              <a:tblPr/>
              <a:tblGrid>
                <a:gridCol w="2657809">
                  <a:extLst>
                    <a:ext uri="{9D8B030D-6E8A-4147-A177-3AD203B41FA5}">
                      <a16:colId xmlns:a16="http://schemas.microsoft.com/office/drawing/2014/main" val="1299186982"/>
                    </a:ext>
                  </a:extLst>
                </a:gridCol>
                <a:gridCol w="2657809">
                  <a:extLst>
                    <a:ext uri="{9D8B030D-6E8A-4147-A177-3AD203B41FA5}">
                      <a16:colId xmlns:a16="http://schemas.microsoft.com/office/drawing/2014/main" val="4012908848"/>
                    </a:ext>
                  </a:extLst>
                </a:gridCol>
                <a:gridCol w="2657809">
                  <a:extLst>
                    <a:ext uri="{9D8B030D-6E8A-4147-A177-3AD203B41FA5}">
                      <a16:colId xmlns:a16="http://schemas.microsoft.com/office/drawing/2014/main" val="1347888659"/>
                    </a:ext>
                  </a:extLst>
                </a:gridCol>
                <a:gridCol w="2657809">
                  <a:extLst>
                    <a:ext uri="{9D8B030D-6E8A-4147-A177-3AD203B41FA5}">
                      <a16:colId xmlns:a16="http://schemas.microsoft.com/office/drawing/2014/main" val="1094778449"/>
                    </a:ext>
                  </a:extLst>
                </a:gridCol>
                <a:gridCol w="2657809">
                  <a:extLst>
                    <a:ext uri="{9D8B030D-6E8A-4147-A177-3AD203B41FA5}">
                      <a16:colId xmlns:a16="http://schemas.microsoft.com/office/drawing/2014/main" val="1637816427"/>
                    </a:ext>
                  </a:extLst>
                </a:gridCol>
                <a:gridCol w="2657809">
                  <a:extLst>
                    <a:ext uri="{9D8B030D-6E8A-4147-A177-3AD203B41FA5}">
                      <a16:colId xmlns:a16="http://schemas.microsoft.com/office/drawing/2014/main" val="4006008093"/>
                    </a:ext>
                  </a:extLst>
                </a:gridCol>
              </a:tblGrid>
              <a:tr h="843085">
                <a:tc gridSpan="6"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800" b="1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Exámenes realizados (solo exámenes enviados al HEP, fuente: MODULAB)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637398"/>
                  </a:ext>
                </a:extLst>
              </a:tr>
              <a:tr h="505851"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año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2022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2023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 dirty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2024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2025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242424"/>
                          </a:solidFill>
                          <a:effectLst/>
                          <a:latin typeface="Aptos" panose="020B0004020202020204" pitchFamily="34" charset="0"/>
                        </a:rPr>
                        <a:t>2026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547085"/>
                  </a:ext>
                </a:extLst>
              </a:tr>
              <a:tr h="843085"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producción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139265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163366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178706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187191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75"/>
                        </a:spcAft>
                        <a:buNone/>
                      </a:pPr>
                      <a:endParaRPr lang="es-CL" sz="1800" b="0" i="0" dirty="0">
                        <a:solidFill>
                          <a:srgbClr val="242424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294103"/>
                  </a:ext>
                </a:extLst>
              </a:tr>
            </a:tbl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F715FDDA-F0AD-7D22-2982-E8B3C0131A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54883"/>
              </p:ext>
            </p:extLst>
          </p:nvPr>
        </p:nvGraphicFramePr>
        <p:xfrm>
          <a:off x="1550407" y="6667500"/>
          <a:ext cx="15946854" cy="2298486"/>
        </p:xfrm>
        <a:graphic>
          <a:graphicData uri="http://schemas.openxmlformats.org/drawingml/2006/table">
            <a:tbl>
              <a:tblPr/>
              <a:tblGrid>
                <a:gridCol w="2618259">
                  <a:extLst>
                    <a:ext uri="{9D8B030D-6E8A-4147-A177-3AD203B41FA5}">
                      <a16:colId xmlns:a16="http://schemas.microsoft.com/office/drawing/2014/main" val="3522129320"/>
                    </a:ext>
                  </a:extLst>
                </a:gridCol>
                <a:gridCol w="2665719">
                  <a:extLst>
                    <a:ext uri="{9D8B030D-6E8A-4147-A177-3AD203B41FA5}">
                      <a16:colId xmlns:a16="http://schemas.microsoft.com/office/drawing/2014/main" val="1155584600"/>
                    </a:ext>
                  </a:extLst>
                </a:gridCol>
                <a:gridCol w="2665719">
                  <a:extLst>
                    <a:ext uri="{9D8B030D-6E8A-4147-A177-3AD203B41FA5}">
                      <a16:colId xmlns:a16="http://schemas.microsoft.com/office/drawing/2014/main" val="1662174985"/>
                    </a:ext>
                  </a:extLst>
                </a:gridCol>
                <a:gridCol w="2665719">
                  <a:extLst>
                    <a:ext uri="{9D8B030D-6E8A-4147-A177-3AD203B41FA5}">
                      <a16:colId xmlns:a16="http://schemas.microsoft.com/office/drawing/2014/main" val="285525477"/>
                    </a:ext>
                  </a:extLst>
                </a:gridCol>
                <a:gridCol w="2665719">
                  <a:extLst>
                    <a:ext uri="{9D8B030D-6E8A-4147-A177-3AD203B41FA5}">
                      <a16:colId xmlns:a16="http://schemas.microsoft.com/office/drawing/2014/main" val="1033468479"/>
                    </a:ext>
                  </a:extLst>
                </a:gridCol>
                <a:gridCol w="2665719">
                  <a:extLst>
                    <a:ext uri="{9D8B030D-6E8A-4147-A177-3AD203B41FA5}">
                      <a16:colId xmlns:a16="http://schemas.microsoft.com/office/drawing/2014/main" val="682257817"/>
                    </a:ext>
                  </a:extLst>
                </a:gridCol>
              </a:tblGrid>
              <a:tr h="884033">
                <a:tc gridSpan="6"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800" b="1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Atenciones realizadas (sala de toma de muestras y domicilios; fuente: AVIS)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319588"/>
                  </a:ext>
                </a:extLst>
              </a:tr>
              <a:tr h="530420"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año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753042"/>
                  </a:ext>
                </a:extLst>
              </a:tr>
              <a:tr h="884033"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producción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10342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11258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12239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base">
                        <a:spcAft>
                          <a:spcPts val="75"/>
                        </a:spcAft>
                        <a:buNone/>
                      </a:pPr>
                      <a:r>
                        <a:rPr lang="es-CL" sz="2000" b="0" i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13501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75"/>
                        </a:spcAft>
                        <a:buNone/>
                      </a:pPr>
                      <a:endParaRPr lang="es-CL" sz="1800" b="0" i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65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5417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EF39A-30E0-A4E2-50F8-AEDD4143E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2584006-1BF1-CA5F-B282-1F5DD400D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860622C-337C-E6C4-0953-01AF9BE5D6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6" r="19383"/>
          <a:stretch>
            <a:fillRect/>
          </a:stretch>
        </p:blipFill>
        <p:spPr>
          <a:xfrm>
            <a:off x="10613812" y="2995036"/>
            <a:ext cx="2474611" cy="6074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4DD6188-C95E-FCD8-8BE1-3318ACE1C8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2" r="26913"/>
          <a:stretch>
            <a:fillRect/>
          </a:stretch>
        </p:blipFill>
        <p:spPr>
          <a:xfrm>
            <a:off x="13893825" y="2077296"/>
            <a:ext cx="2447335" cy="5696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868EFFE0-7852-8109-30F4-50E932D45C36}"/>
              </a:ext>
            </a:extLst>
          </p:cNvPr>
          <p:cNvGrpSpPr/>
          <p:nvPr/>
        </p:nvGrpSpPr>
        <p:grpSpPr>
          <a:xfrm>
            <a:off x="1764799" y="2411985"/>
            <a:ext cx="4128425" cy="3124200"/>
            <a:chOff x="547734" y="2834640"/>
            <a:chExt cx="5762528" cy="5120640"/>
          </a:xfrm>
        </p:grpSpPr>
        <p:sp>
          <p:nvSpPr>
            <p:cNvPr id="11" name="Shape 2">
              <a:extLst>
                <a:ext uri="{FF2B5EF4-FFF2-40B4-BE49-F238E27FC236}">
                  <a16:creationId xmlns:a16="http://schemas.microsoft.com/office/drawing/2014/main" id="{F3C1E3BF-B0AA-3FE2-93C3-1832D14FE882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12" name="Shape 3">
              <a:extLst>
                <a:ext uri="{FF2B5EF4-FFF2-40B4-BE49-F238E27FC236}">
                  <a16:creationId xmlns:a16="http://schemas.microsoft.com/office/drawing/2014/main" id="{89D41435-4104-DD3D-85A5-D388CBB6070C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14" name="Text 4">
              <a:extLst>
                <a:ext uri="{FF2B5EF4-FFF2-40B4-BE49-F238E27FC236}">
                  <a16:creationId xmlns:a16="http://schemas.microsoft.com/office/drawing/2014/main" id="{C2C7A01A-E2AF-C7D7-8B24-63BF5C4D3AD1}"/>
                </a:ext>
              </a:extLst>
            </p:cNvPr>
            <p:cNvSpPr/>
            <p:nvPr/>
          </p:nvSpPr>
          <p:spPr>
            <a:xfrm>
              <a:off x="1573218" y="3847515"/>
              <a:ext cx="3711564" cy="8229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COSTO TOTAL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15" name="Text 5">
              <a:extLst>
                <a:ext uri="{FF2B5EF4-FFF2-40B4-BE49-F238E27FC236}">
                  <a16:creationId xmlns:a16="http://schemas.microsoft.com/office/drawing/2014/main" id="{1617E070-41D1-7841-901D-7D61F3EF32DF}"/>
                </a:ext>
              </a:extLst>
            </p:cNvPr>
            <p:cNvSpPr/>
            <p:nvPr/>
          </p:nvSpPr>
          <p:spPr>
            <a:xfrm>
              <a:off x="547734" y="4755991"/>
              <a:ext cx="5762528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72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$24.000</a:t>
              </a:r>
              <a:endParaRPr lang="en-US" sz="7200" dirty="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7BA5489E-2D40-97BE-715F-847A4A78C8D7}"/>
              </a:ext>
            </a:extLst>
          </p:cNvPr>
          <p:cNvGrpSpPr/>
          <p:nvPr/>
        </p:nvGrpSpPr>
        <p:grpSpPr>
          <a:xfrm>
            <a:off x="1976038" y="5825065"/>
            <a:ext cx="3734070" cy="3124200"/>
            <a:chOff x="-1963290" y="2834640"/>
            <a:chExt cx="6545521" cy="5120640"/>
          </a:xfrm>
        </p:grpSpPr>
        <p:sp>
          <p:nvSpPr>
            <p:cNvPr id="21" name="Shape 2">
              <a:extLst>
                <a:ext uri="{FF2B5EF4-FFF2-40B4-BE49-F238E27FC236}">
                  <a16:creationId xmlns:a16="http://schemas.microsoft.com/office/drawing/2014/main" id="{1CA32FA1-E46D-4808-5638-976CF93C2E27}"/>
                </a:ext>
              </a:extLst>
            </p:cNvPr>
            <p:cNvSpPr/>
            <p:nvPr/>
          </p:nvSpPr>
          <p:spPr>
            <a:xfrm>
              <a:off x="-1963290" y="2834640"/>
              <a:ext cx="6545521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23" name="Shape 3">
              <a:extLst>
                <a:ext uri="{FF2B5EF4-FFF2-40B4-BE49-F238E27FC236}">
                  <a16:creationId xmlns:a16="http://schemas.microsoft.com/office/drawing/2014/main" id="{5F0C36CB-5A1C-0853-9DEC-2F6EE3B927DC}"/>
                </a:ext>
              </a:extLst>
            </p:cNvPr>
            <p:cNvSpPr/>
            <p:nvPr/>
          </p:nvSpPr>
          <p:spPr>
            <a:xfrm>
              <a:off x="-1963290" y="2834640"/>
              <a:ext cx="6545521" cy="288919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>
                <a:solidFill>
                  <a:schemeClr val="tx2"/>
                </a:solidFill>
              </a:endParaRPr>
            </a:p>
          </p:txBody>
        </p:sp>
        <p:sp>
          <p:nvSpPr>
            <p:cNvPr id="33" name="Text 4">
              <a:extLst>
                <a:ext uri="{FF2B5EF4-FFF2-40B4-BE49-F238E27FC236}">
                  <a16:creationId xmlns:a16="http://schemas.microsoft.com/office/drawing/2014/main" id="{FB6BA03A-8BBC-168C-DDC2-17F497A2AC6A}"/>
                </a:ext>
              </a:extLst>
            </p:cNvPr>
            <p:cNvSpPr/>
            <p:nvPr/>
          </p:nvSpPr>
          <p:spPr>
            <a:xfrm>
              <a:off x="-786060" y="3450089"/>
              <a:ext cx="3831090" cy="101007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REMODELACIÓN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34" name="Text 5">
              <a:extLst>
                <a:ext uri="{FF2B5EF4-FFF2-40B4-BE49-F238E27FC236}">
                  <a16:creationId xmlns:a16="http://schemas.microsoft.com/office/drawing/2014/main" id="{B7E0C5D4-4E49-60B4-9F63-BD1F53DEFF83}"/>
                </a:ext>
              </a:extLst>
            </p:cNvPr>
            <p:cNvSpPr/>
            <p:nvPr/>
          </p:nvSpPr>
          <p:spPr>
            <a:xfrm>
              <a:off x="-1643514" y="4955839"/>
              <a:ext cx="5905967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36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73,8 METROS CUADRADOS</a:t>
              </a:r>
              <a:endParaRPr lang="en-US" sz="3600" dirty="0"/>
            </a:p>
          </p:txBody>
        </p:sp>
      </p:grpSp>
      <p:pic>
        <p:nvPicPr>
          <p:cNvPr id="41" name="Imagen 40">
            <a:extLst>
              <a:ext uri="{FF2B5EF4-FFF2-40B4-BE49-F238E27FC236}">
                <a16:creationId xmlns:a16="http://schemas.microsoft.com/office/drawing/2014/main" id="{B67EC4BC-3AD1-32F1-E2AF-71D4F4A9D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8" t="13019" r="23333"/>
          <a:stretch>
            <a:fillRect/>
          </a:stretch>
        </p:blipFill>
        <p:spPr>
          <a:xfrm>
            <a:off x="7356297" y="2117066"/>
            <a:ext cx="2456025" cy="5885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72187D32-668F-4ED7-35AC-3F785DB0F7C0}"/>
              </a:ext>
            </a:extLst>
          </p:cNvPr>
          <p:cNvSpPr txBox="1"/>
          <p:nvPr/>
        </p:nvSpPr>
        <p:spPr>
          <a:xfrm>
            <a:off x="1818024" y="555016"/>
            <a:ext cx="138179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828800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CL" sz="5600" b="1" dirty="0">
                <a:solidFill>
                  <a:schemeClr val="tx2"/>
                </a:solidFill>
                <a:latin typeface="League Spartan" panose="020B0604020202020204" charset="0"/>
              </a:rPr>
              <a:t>REMODELACIÓN LABORATORIO</a:t>
            </a:r>
          </a:p>
        </p:txBody>
      </p:sp>
    </p:spTree>
    <p:extLst>
      <p:ext uri="{BB962C8B-B14F-4D97-AF65-F5344CB8AC3E}">
        <p14:creationId xmlns:p14="http://schemas.microsoft.com/office/powerpoint/2010/main" val="24773331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10DF-D165-1EA2-DBC0-F8C47E2E1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AC28861-6AD0-FE6D-0C35-120756F75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5864D3B4-F458-4E2B-8ED6-49A1663AFDD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42280" y="4419970"/>
            <a:ext cx="4436351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5400" b="1" dirty="0">
                <a:solidFill>
                  <a:schemeClr val="tx2"/>
                </a:solidFill>
                <a:latin typeface="League Spartan" panose="020B0604020202020204" charset="0"/>
              </a:rPr>
              <a:t>ATENCIÓN</a:t>
            </a:r>
            <a:endParaRPr lang="es-ES" sz="5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Google Shape;148;p24">
            <a:extLst>
              <a:ext uri="{FF2B5EF4-FFF2-40B4-BE49-F238E27FC236}">
                <a16:creationId xmlns:a16="http://schemas.microsoft.com/office/drawing/2014/main" id="{DABF5009-8B1E-32EB-08BD-DFC82F193794}"/>
              </a:ext>
            </a:extLst>
          </p:cNvPr>
          <p:cNvSpPr txBox="1">
            <a:spLocks/>
          </p:cNvSpPr>
          <p:nvPr/>
        </p:nvSpPr>
        <p:spPr>
          <a:xfrm flipH="1">
            <a:off x="9139989" y="5097729"/>
            <a:ext cx="4890210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URGENCIAS</a:t>
            </a:r>
            <a:endParaRPr lang="es-ES" sz="4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312B3B13-387F-7416-AB88-4700DA8702F3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6D599908-755B-19AA-DA2A-44180364B9A3}"/>
              </a:ext>
            </a:extLst>
          </p:cNvPr>
          <p:cNvSpPr/>
          <p:nvPr/>
        </p:nvSpPr>
        <p:spPr>
          <a:xfrm flipV="1">
            <a:off x="10653899" y="5844971"/>
            <a:ext cx="2361897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6492278F-37E8-A9D9-C7A0-D40077AD5CC9}"/>
              </a:ext>
            </a:extLst>
          </p:cNvPr>
          <p:cNvGrpSpPr/>
          <p:nvPr/>
        </p:nvGrpSpPr>
        <p:grpSpPr>
          <a:xfrm>
            <a:off x="13409214" y="4261614"/>
            <a:ext cx="1388879" cy="1568318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DDB3744E-1D1F-5D81-776F-735E8D45604A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73F4BB66-4C71-1529-9765-B2FA7DA96511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B1FA36BC-271C-D770-B7C6-742E5E6E940E}"/>
              </a:ext>
            </a:extLst>
          </p:cNvPr>
          <p:cNvGrpSpPr/>
          <p:nvPr/>
        </p:nvGrpSpPr>
        <p:grpSpPr>
          <a:xfrm>
            <a:off x="1066800" y="4215539"/>
            <a:ext cx="7999734" cy="1629433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471077DE-87C2-0FDF-2D97-E3AA6B43DBA1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998121A4-D1D1-D445-F205-0EFB23404798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2C1AAD5C-8165-564D-B9B8-8EC70386A8D8}"/>
              </a:ext>
            </a:extLst>
          </p:cNvPr>
          <p:cNvGrpSpPr/>
          <p:nvPr/>
        </p:nvGrpSpPr>
        <p:grpSpPr>
          <a:xfrm>
            <a:off x="14959985" y="4298210"/>
            <a:ext cx="3328015" cy="1568318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5E727CE5-0F5E-9E04-FD61-616DF5E1CCFD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BA8E7F64-A382-876C-3D51-4A3BD05FF7FA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57518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4B715-3482-6EC9-A068-59FA1E310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036D9EC-BBF5-4754-8FCA-23E51BDA1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7E822F6-D9B5-1B46-E3FA-A5B010804225}"/>
              </a:ext>
            </a:extLst>
          </p:cNvPr>
          <p:cNvSpPr txBox="1"/>
          <p:nvPr/>
        </p:nvSpPr>
        <p:spPr>
          <a:xfrm>
            <a:off x="1905000" y="1281833"/>
            <a:ext cx="4381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b="1" dirty="0">
                <a:solidFill>
                  <a:schemeClr val="tx2"/>
                </a:solidFill>
                <a:latin typeface="League Spartan" panose="020B0604020202020204" charset="0"/>
              </a:rPr>
              <a:t>ATENCIONES </a:t>
            </a:r>
          </a:p>
          <a:p>
            <a:r>
              <a:rPr lang="es-CL" sz="4000" b="1" dirty="0">
                <a:solidFill>
                  <a:schemeClr val="tx2"/>
                </a:solidFill>
                <a:latin typeface="League Spartan" panose="020B0604020202020204" charset="0"/>
              </a:rPr>
              <a:t>UNIDAD DE URGENCIA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EFC9A677-70EF-238F-1C2A-252A56040B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419237"/>
              </p:ext>
            </p:extLst>
          </p:nvPr>
        </p:nvGraphicFramePr>
        <p:xfrm>
          <a:off x="2057400" y="3771899"/>
          <a:ext cx="15163800" cy="5963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1C06208A-417A-B4B7-501D-8E8FECCA8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006522"/>
              </p:ext>
            </p:extLst>
          </p:nvPr>
        </p:nvGraphicFramePr>
        <p:xfrm>
          <a:off x="7848600" y="1205620"/>
          <a:ext cx="9844591" cy="2040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1651">
                  <a:extLst>
                    <a:ext uri="{9D8B030D-6E8A-4147-A177-3AD203B41FA5}">
                      <a16:colId xmlns:a16="http://schemas.microsoft.com/office/drawing/2014/main" val="3452522752"/>
                    </a:ext>
                  </a:extLst>
                </a:gridCol>
                <a:gridCol w="2100980">
                  <a:extLst>
                    <a:ext uri="{9D8B030D-6E8A-4147-A177-3AD203B41FA5}">
                      <a16:colId xmlns:a16="http://schemas.microsoft.com/office/drawing/2014/main" val="1304736989"/>
                    </a:ext>
                  </a:extLst>
                </a:gridCol>
                <a:gridCol w="2100980">
                  <a:extLst>
                    <a:ext uri="{9D8B030D-6E8A-4147-A177-3AD203B41FA5}">
                      <a16:colId xmlns:a16="http://schemas.microsoft.com/office/drawing/2014/main" val="2437449534"/>
                    </a:ext>
                  </a:extLst>
                </a:gridCol>
                <a:gridCol w="2100980">
                  <a:extLst>
                    <a:ext uri="{9D8B030D-6E8A-4147-A177-3AD203B41FA5}">
                      <a16:colId xmlns:a16="http://schemas.microsoft.com/office/drawing/2014/main" val="109359243"/>
                    </a:ext>
                  </a:extLst>
                </a:gridCol>
              </a:tblGrid>
              <a:tr h="3328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ATENCIONES DE URGENCIA</a:t>
                      </a:r>
                      <a:endParaRPr lang="es-CL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       </a:t>
                      </a:r>
                      <a:endParaRPr lang="es-CL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537046"/>
                  </a:ext>
                </a:extLst>
              </a:tr>
              <a:tr h="70940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Ambos Sexos</a:t>
                      </a:r>
                      <a:endParaRPr lang="es-CL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Hombres</a:t>
                      </a:r>
                      <a:endParaRPr lang="es-CL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Mujeres</a:t>
                      </a:r>
                      <a:endParaRPr lang="es-CL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944958"/>
                  </a:ext>
                </a:extLst>
              </a:tr>
              <a:tr h="332880">
                <a:tc>
                  <a:txBody>
                    <a:bodyPr/>
                    <a:lstStyle/>
                    <a:p>
                      <a:pPr algn="ctr"/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es-CL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24.884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11.049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13.835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265339"/>
                  </a:ext>
                </a:extLst>
              </a:tr>
              <a:tr h="33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endParaRPr lang="es-CL" sz="2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27.746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12.166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15.580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569061"/>
                  </a:ext>
                </a:extLst>
              </a:tr>
              <a:tr h="33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>
                          <a:solidFill>
                            <a:schemeClr val="tx1"/>
                          </a:solidFill>
                          <a:effectLst/>
                        </a:rPr>
                        <a:t>2025</a:t>
                      </a:r>
                      <a:endParaRPr lang="es-CL" sz="2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>
                          <a:solidFill>
                            <a:schemeClr val="tx1"/>
                          </a:solidFill>
                          <a:effectLst/>
                        </a:rPr>
                        <a:t>29.497</a:t>
                      </a:r>
                      <a:endParaRPr lang="es-CL" sz="2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12.938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16.559</a:t>
                      </a:r>
                      <a:endParaRPr lang="es-CL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510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905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0296D-F714-8DCE-D379-23461F7AD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269CE39D-1484-8391-D7FF-D62A42B6A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27828"/>
            <a:ext cx="18287336" cy="1028524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4D4590AE-5765-95F7-D38B-E8DB5C799FE6}"/>
              </a:ext>
            </a:extLst>
          </p:cNvPr>
          <p:cNvSpPr/>
          <p:nvPr/>
        </p:nvSpPr>
        <p:spPr>
          <a:xfrm>
            <a:off x="1905000" y="724139"/>
            <a:ext cx="13335000" cy="396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EVOLUCIÓN DE ATENCIONES POR CATEGORÍA  2023 – 2025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8" name="Shape 5">
            <a:extLst>
              <a:ext uri="{FF2B5EF4-FFF2-40B4-BE49-F238E27FC236}">
                <a16:creationId xmlns:a16="http://schemas.microsoft.com/office/drawing/2014/main" id="{6F6164A6-6291-A505-9179-EBAF95BBF97D}"/>
              </a:ext>
            </a:extLst>
          </p:cNvPr>
          <p:cNvSpPr/>
          <p:nvPr/>
        </p:nvSpPr>
        <p:spPr>
          <a:xfrm>
            <a:off x="11286744" y="1563223"/>
            <a:ext cx="4828032" cy="2788920"/>
          </a:xfrm>
          <a:prstGeom prst="roundRect">
            <a:avLst>
              <a:gd name="adj" fmla="val 2623"/>
            </a:avLst>
          </a:prstGeom>
          <a:solidFill>
            <a:srgbClr val="EEF2FA"/>
          </a:solidFill>
          <a:ln/>
          <a:effectLst>
            <a:outerShdw blurRad="1016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396F4AF6-CBEA-4294-9327-CCCA7551001F}"/>
              </a:ext>
            </a:extLst>
          </p:cNvPr>
          <p:cNvSpPr/>
          <p:nvPr/>
        </p:nvSpPr>
        <p:spPr>
          <a:xfrm>
            <a:off x="11643360" y="1802491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ATENCIONES TOTALES 2025</a:t>
            </a:r>
            <a:endParaRPr lang="en-US" dirty="0"/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EB0BEE15-375D-B2D1-C9FF-F64F43DF03D6}"/>
              </a:ext>
            </a:extLst>
          </p:cNvPr>
          <p:cNvSpPr/>
          <p:nvPr/>
        </p:nvSpPr>
        <p:spPr>
          <a:xfrm>
            <a:off x="11643360" y="2089003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29.497</a:t>
            </a:r>
            <a:endParaRPr lang="en-US" sz="7200" dirty="0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2B734DA9-A67F-C317-4CBA-08E7C16619A7}"/>
              </a:ext>
            </a:extLst>
          </p:cNvPr>
          <p:cNvSpPr/>
          <p:nvPr/>
        </p:nvSpPr>
        <p:spPr>
          <a:xfrm>
            <a:off x="11643360" y="2988163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pacientes categorizados en el año</a:t>
            </a:r>
            <a:endParaRPr lang="en-US" dirty="0"/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367BD1C3-D66F-D159-F0A1-3974E21CA823}"/>
              </a:ext>
            </a:extLst>
          </p:cNvPr>
          <p:cNvSpPr/>
          <p:nvPr/>
        </p:nvSpPr>
        <p:spPr>
          <a:xfrm>
            <a:off x="11643360" y="3414883"/>
            <a:ext cx="4114800" cy="0"/>
          </a:xfrm>
          <a:prstGeom prst="line">
            <a:avLst/>
          </a:prstGeom>
          <a:noFill/>
          <a:ln w="12700">
            <a:solidFill>
              <a:srgbClr val="D6DCEC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33" name="Text 10">
            <a:extLst>
              <a:ext uri="{FF2B5EF4-FFF2-40B4-BE49-F238E27FC236}">
                <a16:creationId xmlns:a16="http://schemas.microsoft.com/office/drawing/2014/main" id="{2C28BA29-D662-D09A-5AE8-EA33499A5BD9}"/>
              </a:ext>
            </a:extLst>
          </p:cNvPr>
          <p:cNvSpPr/>
          <p:nvPr/>
        </p:nvSpPr>
        <p:spPr>
          <a:xfrm>
            <a:off x="11643360" y="3393547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E1126"/>
                </a:solidFill>
              </a:rPr>
              <a:t>+18,5% </a:t>
            </a:r>
            <a:r>
              <a:rPr lang="en-US" dirty="0">
                <a:solidFill>
                  <a:srgbClr val="64748B"/>
                </a:solidFill>
              </a:rPr>
              <a:t>vs. 2023 (24.884)</a:t>
            </a:r>
            <a:endParaRPr lang="en-US" sz="3600" dirty="0"/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59FB4F53-D8E3-6FBD-7A0A-7195A1D33942}"/>
              </a:ext>
            </a:extLst>
          </p:cNvPr>
          <p:cNvSpPr/>
          <p:nvPr/>
        </p:nvSpPr>
        <p:spPr>
          <a:xfrm>
            <a:off x="1905000" y="4957875"/>
            <a:ext cx="5904452" cy="371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Pacientes</a:t>
            </a:r>
            <a:r>
              <a:rPr lang="en-US" sz="2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2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categoría</a:t>
            </a:r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37" name="Chart 0">
            <a:extLst>
              <a:ext uri="{FF2B5EF4-FFF2-40B4-BE49-F238E27FC236}">
                <a16:creationId xmlns:a16="http://schemas.microsoft.com/office/drawing/2014/main" id="{7B8BEC8B-2BEC-7C9A-75E3-5F0FD4017C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6229624"/>
              </p:ext>
            </p:extLst>
          </p:nvPr>
        </p:nvGraphicFramePr>
        <p:xfrm>
          <a:off x="1905000" y="5550567"/>
          <a:ext cx="14706600" cy="4012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813FBAF-1BA1-9257-E276-CE655A9EB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740190"/>
              </p:ext>
            </p:extLst>
          </p:nvPr>
        </p:nvGraphicFramePr>
        <p:xfrm>
          <a:off x="2095498" y="1883821"/>
          <a:ext cx="6477002" cy="2678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9710">
                  <a:extLst>
                    <a:ext uri="{9D8B030D-6E8A-4147-A177-3AD203B41FA5}">
                      <a16:colId xmlns:a16="http://schemas.microsoft.com/office/drawing/2014/main" val="2664445176"/>
                    </a:ext>
                  </a:extLst>
                </a:gridCol>
                <a:gridCol w="1173193">
                  <a:extLst>
                    <a:ext uri="{9D8B030D-6E8A-4147-A177-3AD203B41FA5}">
                      <a16:colId xmlns:a16="http://schemas.microsoft.com/office/drawing/2014/main" val="3065713481"/>
                    </a:ext>
                  </a:extLst>
                </a:gridCol>
                <a:gridCol w="1173193">
                  <a:extLst>
                    <a:ext uri="{9D8B030D-6E8A-4147-A177-3AD203B41FA5}">
                      <a16:colId xmlns:a16="http://schemas.microsoft.com/office/drawing/2014/main" val="3061307623"/>
                    </a:ext>
                  </a:extLst>
                </a:gridCol>
                <a:gridCol w="1710906">
                  <a:extLst>
                    <a:ext uri="{9D8B030D-6E8A-4147-A177-3AD203B41FA5}">
                      <a16:colId xmlns:a16="http://schemas.microsoft.com/office/drawing/2014/main" val="211631984"/>
                    </a:ext>
                  </a:extLst>
                </a:gridCol>
              </a:tblGrid>
              <a:tr h="334812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TOTAL  CATEGORÍAS URGENCIAS 2023-2025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231956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CATEGORÍAS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2023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566205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C1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22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35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67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486933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C2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208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673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806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916433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C3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8.235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10.793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11.898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784698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C4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16.318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15.842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15.464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077437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C5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  <a:latin typeface="+mn-lt"/>
                        </a:rPr>
                        <a:t>101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488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  <a:latin typeface="+mn-lt"/>
                        </a:rPr>
                        <a:t>1.262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80482"/>
                  </a:ext>
                </a:extLst>
              </a:tr>
              <a:tr h="3348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TOTAL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24.884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  <a:latin typeface="+mn-lt"/>
                        </a:rPr>
                        <a:t>27.831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  <a:latin typeface="+mn-lt"/>
                        </a:rPr>
                        <a:t>29.497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227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5691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03074-680F-D188-DA44-E97E30A35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FE5C1C-8286-3A24-81C8-C155A0877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84AD7742-0272-938F-B8F0-AAD1E1DDDE9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7712681" y="4257320"/>
            <a:ext cx="5882431" cy="879089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9600" b="1" dirty="0">
                <a:solidFill>
                  <a:schemeClr val="tx2"/>
                </a:solidFill>
                <a:latin typeface="League Spartan" panose="020B0604020202020204" charset="0"/>
              </a:rPr>
              <a:t>SAMU</a:t>
            </a:r>
            <a:r>
              <a:rPr lang="es-ES" sz="8800" b="1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  <a:endParaRPr lang="es-ES" sz="8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40D04728-756A-C8DC-8487-7CF4C04AFE1C}"/>
              </a:ext>
            </a:extLst>
          </p:cNvPr>
          <p:cNvSpPr/>
          <p:nvPr/>
        </p:nvSpPr>
        <p:spPr>
          <a:xfrm>
            <a:off x="7910489" y="5219701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0A753760-E1EE-3536-D71C-23B3DFD9D1E2}"/>
              </a:ext>
            </a:extLst>
          </p:cNvPr>
          <p:cNvSpPr/>
          <p:nvPr/>
        </p:nvSpPr>
        <p:spPr>
          <a:xfrm flipV="1">
            <a:off x="9220200" y="5219700"/>
            <a:ext cx="2514600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22847F40-0641-3247-F2A5-A89AED509E81}"/>
              </a:ext>
            </a:extLst>
          </p:cNvPr>
          <p:cNvGrpSpPr/>
          <p:nvPr/>
        </p:nvGrpSpPr>
        <p:grpSpPr>
          <a:xfrm>
            <a:off x="12186180" y="3991404"/>
            <a:ext cx="1388879" cy="1143000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68F1BA4-04BC-6E0A-42B8-222E2B853706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ABB5D3AC-B35D-CACF-A236-F01E6914600D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F5554E96-A8F5-24A5-A108-6D8668BA9AF4}"/>
              </a:ext>
            </a:extLst>
          </p:cNvPr>
          <p:cNvGrpSpPr/>
          <p:nvPr/>
        </p:nvGrpSpPr>
        <p:grpSpPr>
          <a:xfrm>
            <a:off x="1066800" y="4000500"/>
            <a:ext cx="6629400" cy="1143000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EF615681-E54A-062C-F1AB-25E36145CA66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D2869325-E570-F1E7-196F-AEFE9AF17336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0880E528-6622-5D6A-9CD2-46DD4C02E75D}"/>
              </a:ext>
            </a:extLst>
          </p:cNvPr>
          <p:cNvGrpSpPr/>
          <p:nvPr/>
        </p:nvGrpSpPr>
        <p:grpSpPr>
          <a:xfrm>
            <a:off x="13944601" y="4000500"/>
            <a:ext cx="4343068" cy="1143000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C6B6ABDC-D917-2AEF-DC98-E1AF9B9B62ED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30FE2A81-DC5C-FA44-DEC9-01792DAAB7D7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61033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5365C-8755-5E33-BA00-BDCB7ABB0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29AFA471-2350-7EA1-F8B9-70646D8DF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782872FB-FB0A-2B8B-0BA9-C743E80D2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056812"/>
            <a:ext cx="16302538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defTabSz="1828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4800" b="1" dirty="0">
                <a:solidFill>
                  <a:schemeClr val="tx2"/>
                </a:solidFill>
                <a:latin typeface="League Spartan" panose="020B0604020202020204" charset="0"/>
              </a:rPr>
              <a:t>DESPACHO DE AMBULANCIAS</a:t>
            </a:r>
          </a:p>
          <a:p>
            <a:pPr defTabSz="1828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4800" b="1" dirty="0">
                <a:solidFill>
                  <a:schemeClr val="tx2"/>
                </a:solidFill>
                <a:latin typeface="League Spartan" panose="020B060402020202020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A2FDFA9-24AC-9AD0-7A9A-66F3F88CAFE4}"/>
              </a:ext>
            </a:extLst>
          </p:cNvPr>
          <p:cNvSpPr txBox="1"/>
          <p:nvPr/>
        </p:nvSpPr>
        <p:spPr>
          <a:xfrm>
            <a:off x="4964310" y="4451748"/>
            <a:ext cx="2806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SAMU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C8913BF-9CE7-6702-C6DD-35ACD37EC465}"/>
              </a:ext>
            </a:extLst>
          </p:cNvPr>
          <p:cNvSpPr txBox="1"/>
          <p:nvPr/>
        </p:nvSpPr>
        <p:spPr>
          <a:xfrm>
            <a:off x="9553340" y="4590197"/>
            <a:ext cx="1196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55</a:t>
            </a:r>
            <a:endParaRPr lang="es-CL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A158470-FF3C-9D50-2698-3101C207EC84}"/>
              </a:ext>
            </a:extLst>
          </p:cNvPr>
          <p:cNvSpPr txBox="1"/>
          <p:nvPr/>
        </p:nvSpPr>
        <p:spPr>
          <a:xfrm>
            <a:off x="1864721" y="3093303"/>
            <a:ext cx="28871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0" i="0" u="none" strike="noStrike" kern="1200" spc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2400" b="1" dirty="0">
                <a:solidFill>
                  <a:schemeClr val="tx2"/>
                </a:solidFill>
                <a:latin typeface="League Spartan" panose="020B0604020202020204" charset="0"/>
              </a:rPr>
              <a:t>Accidentes de tránsito</a:t>
            </a:r>
            <a:endParaRPr lang="en-US" sz="24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051C6E8-C78F-869D-3BCF-BA27C19EA12A}"/>
              </a:ext>
            </a:extLst>
          </p:cNvPr>
          <p:cNvSpPr txBox="1"/>
          <p:nvPr/>
        </p:nvSpPr>
        <p:spPr>
          <a:xfrm>
            <a:off x="9471401" y="4109509"/>
            <a:ext cx="1595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3600" b="1" dirty="0">
                <a:solidFill>
                  <a:schemeClr val="bg1"/>
                </a:solidFill>
              </a:rPr>
              <a:t>TOTA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C1505DE-5CAE-4493-9B33-1CB100CF53EE}"/>
              </a:ext>
            </a:extLst>
          </p:cNvPr>
          <p:cNvSpPr txBox="1"/>
          <p:nvPr/>
        </p:nvSpPr>
        <p:spPr>
          <a:xfrm>
            <a:off x="9690174" y="6893753"/>
            <a:ext cx="1196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buNone/>
            </a:pPr>
            <a:r>
              <a:rPr lang="es-CL" sz="3600" b="1" dirty="0">
                <a:solidFill>
                  <a:schemeClr val="bg1"/>
                </a:solidFill>
                <a:latin typeface="Aptos" panose="020B0004020202020204" pitchFamily="34" charset="0"/>
              </a:rPr>
              <a:t>155</a:t>
            </a:r>
            <a:endParaRPr lang="es-CL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6C4430E-3791-882A-68E5-6AEDBDCEEAF3}"/>
              </a:ext>
            </a:extLst>
          </p:cNvPr>
          <p:cNvSpPr txBox="1"/>
          <p:nvPr/>
        </p:nvSpPr>
        <p:spPr>
          <a:xfrm>
            <a:off x="9556227" y="6413065"/>
            <a:ext cx="1595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3600" b="1" dirty="0">
                <a:solidFill>
                  <a:schemeClr val="bg1"/>
                </a:solidFill>
              </a:rPr>
              <a:t>TOTAL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A19D467A-D6EB-4C15-7025-18FBE9DC9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648795"/>
              </p:ext>
            </p:extLst>
          </p:nvPr>
        </p:nvGraphicFramePr>
        <p:xfrm>
          <a:off x="1864722" y="4109508"/>
          <a:ext cx="3093741" cy="5120682"/>
        </p:xfrm>
        <a:graphic>
          <a:graphicData uri="http://schemas.openxmlformats.org/drawingml/2006/table">
            <a:tbl>
              <a:tblPr/>
              <a:tblGrid>
                <a:gridCol w="1525468">
                  <a:extLst>
                    <a:ext uri="{9D8B030D-6E8A-4147-A177-3AD203B41FA5}">
                      <a16:colId xmlns:a16="http://schemas.microsoft.com/office/drawing/2014/main" val="3247512471"/>
                    </a:ext>
                  </a:extLst>
                </a:gridCol>
                <a:gridCol w="1568273">
                  <a:extLst>
                    <a:ext uri="{9D8B030D-6E8A-4147-A177-3AD203B41FA5}">
                      <a16:colId xmlns:a16="http://schemas.microsoft.com/office/drawing/2014/main" val="1567852039"/>
                    </a:ext>
                  </a:extLst>
                </a:gridCol>
              </a:tblGrid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Enero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242115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Febrero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161608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Marzo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46536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69180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1125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4391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435181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Agosto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050260"/>
                  </a:ext>
                </a:extLst>
              </a:tr>
              <a:tr h="41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892594"/>
                  </a:ext>
                </a:extLst>
              </a:tr>
              <a:tr h="4023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Octubre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775437"/>
                  </a:ext>
                </a:extLst>
              </a:tr>
              <a:tr h="4754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20185"/>
                  </a:ext>
                </a:extLst>
              </a:tr>
              <a:tr h="6084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20404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5C1AE4C8-4529-BE86-8576-BCEA5BCDB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649040"/>
              </p:ext>
            </p:extLst>
          </p:nvPr>
        </p:nvGraphicFramePr>
        <p:xfrm>
          <a:off x="5656199" y="4109508"/>
          <a:ext cx="2871342" cy="5120676"/>
        </p:xfrm>
        <a:graphic>
          <a:graphicData uri="http://schemas.openxmlformats.org/drawingml/2006/table">
            <a:tbl>
              <a:tblPr/>
              <a:tblGrid>
                <a:gridCol w="1435671">
                  <a:extLst>
                    <a:ext uri="{9D8B030D-6E8A-4147-A177-3AD203B41FA5}">
                      <a16:colId xmlns:a16="http://schemas.microsoft.com/office/drawing/2014/main" val="335704737"/>
                    </a:ext>
                  </a:extLst>
                </a:gridCol>
                <a:gridCol w="1435671">
                  <a:extLst>
                    <a:ext uri="{9D8B030D-6E8A-4147-A177-3AD203B41FA5}">
                      <a16:colId xmlns:a16="http://schemas.microsoft.com/office/drawing/2014/main" val="426939882"/>
                    </a:ext>
                  </a:extLst>
                </a:gridCol>
              </a:tblGrid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261547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Febrero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003491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Marzo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00530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517801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964868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487629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136703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Agosto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850138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64332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Octubre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189538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196554"/>
                  </a:ext>
                </a:extLst>
              </a:tr>
              <a:tr h="4267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163534"/>
                  </a:ext>
                </a:extLst>
              </a:tr>
            </a:tbl>
          </a:graphicData>
        </a:graphic>
      </p:graphicFrame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C8CEDD08-BBCB-0C4F-4DBB-35A1A36BC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007169"/>
              </p:ext>
            </p:extLst>
          </p:nvPr>
        </p:nvGraphicFramePr>
        <p:xfrm>
          <a:off x="9219429" y="4109508"/>
          <a:ext cx="3122330" cy="5001576"/>
        </p:xfrm>
        <a:graphic>
          <a:graphicData uri="http://schemas.openxmlformats.org/drawingml/2006/table">
            <a:tbl>
              <a:tblPr/>
              <a:tblGrid>
                <a:gridCol w="1561165">
                  <a:extLst>
                    <a:ext uri="{9D8B030D-6E8A-4147-A177-3AD203B41FA5}">
                      <a16:colId xmlns:a16="http://schemas.microsoft.com/office/drawing/2014/main" val="3718513048"/>
                    </a:ext>
                  </a:extLst>
                </a:gridCol>
                <a:gridCol w="1561165">
                  <a:extLst>
                    <a:ext uri="{9D8B030D-6E8A-4147-A177-3AD203B41FA5}">
                      <a16:colId xmlns:a16="http://schemas.microsoft.com/office/drawing/2014/main" val="151118237"/>
                    </a:ext>
                  </a:extLst>
                </a:gridCol>
              </a:tblGrid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248374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Febrero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75470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Marzo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156398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853507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602268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677539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48444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Agosto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23924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532319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Octubre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466729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219015"/>
                  </a:ext>
                </a:extLst>
              </a:tr>
              <a:tr h="4167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  <a:endParaRPr lang="es-CL" sz="2000" b="0" i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sz="20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  <a:endParaRPr lang="es-CL" sz="2000" b="0" i="0" dirty="0">
                        <a:solidFill>
                          <a:srgbClr val="24242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780418"/>
                  </a:ext>
                </a:extLst>
              </a:tr>
            </a:tbl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F79627D7-82A8-C23D-9E29-FF98AE321B99}"/>
              </a:ext>
            </a:extLst>
          </p:cNvPr>
          <p:cNvSpPr txBox="1"/>
          <p:nvPr/>
        </p:nvSpPr>
        <p:spPr>
          <a:xfrm>
            <a:off x="5657110" y="2985112"/>
            <a:ext cx="30227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s-CL" sz="2400" b="1" i="0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Traslados a HCVB 2025 (SAMU)</a:t>
            </a:r>
            <a:endParaRPr lang="es-CL" sz="2400" b="0" i="0" dirty="0">
              <a:solidFill>
                <a:schemeClr val="tx2"/>
              </a:solidFill>
              <a:effectLst/>
              <a:latin typeface="League Spartan" panose="020B060402020202020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80AB89D-3C28-916D-8DF9-7986DE6B44F7}"/>
              </a:ext>
            </a:extLst>
          </p:cNvPr>
          <p:cNvSpPr txBox="1"/>
          <p:nvPr/>
        </p:nvSpPr>
        <p:spPr>
          <a:xfrm>
            <a:off x="9156032" y="2918567"/>
            <a:ext cx="3242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s-CL" sz="2400" b="1" i="0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Traslados a HCVB 2025 (HSJC)</a:t>
            </a:r>
            <a:endParaRPr lang="es-CL" sz="2400" b="0" i="0" dirty="0">
              <a:solidFill>
                <a:schemeClr val="tx2"/>
              </a:solidFill>
              <a:effectLst/>
              <a:latin typeface="League Spartan" panose="020B060402020202020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0E67C08-68B0-4803-13F1-63A089DAE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405" y="1732625"/>
            <a:ext cx="4150384" cy="7378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5109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CBB46-8BCB-47D8-7F2F-0875FB32A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A1ACC7A-F926-DE16-869E-903D11BC6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AFDBC1E-F4C3-F21F-D339-3382A1BA0C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101" y="1104900"/>
            <a:ext cx="2339667" cy="506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C09F197-F75B-CC50-579A-858E9685C4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37"/>
          <a:stretch>
            <a:fillRect/>
          </a:stretch>
        </p:blipFill>
        <p:spPr>
          <a:xfrm>
            <a:off x="12700141" y="3314700"/>
            <a:ext cx="2339667" cy="506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B62EDFB-6EDD-5D79-41FD-4D51021B77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47"/>
          <a:stretch>
            <a:fillRect/>
          </a:stretch>
        </p:blipFill>
        <p:spPr>
          <a:xfrm>
            <a:off x="9913819" y="1106905"/>
            <a:ext cx="2487018" cy="506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6D70B8B-9A6E-04A3-EA4D-FB54186823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2" r="12708"/>
          <a:stretch>
            <a:fillRect/>
          </a:stretch>
        </p:blipFill>
        <p:spPr>
          <a:xfrm>
            <a:off x="4391933" y="1090863"/>
            <a:ext cx="2487018" cy="5067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575359C-86E3-ED39-4597-D7D554B89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373" y="3288192"/>
            <a:ext cx="2351906" cy="5093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4000" dist="5000" dir="5400000" sy="-100000" algn="bl" rotWithShape="0"/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7E768E2-4CBB-1720-E004-C7CA117258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5" r="33997"/>
          <a:stretch>
            <a:fillRect/>
          </a:stretch>
        </p:blipFill>
        <p:spPr>
          <a:xfrm>
            <a:off x="1659942" y="3288192"/>
            <a:ext cx="2298571" cy="5093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4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46799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855DFB60-5E0A-0B16-B5A9-E2AE6592C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Google Shape;148;p24">
            <a:extLst>
              <a:ext uri="{FF2B5EF4-FFF2-40B4-BE49-F238E27FC236}">
                <a16:creationId xmlns:a16="http://schemas.microsoft.com/office/drawing/2014/main" id="{68917D89-1CF9-4F35-B644-6B506730FCF2}"/>
              </a:ext>
            </a:extLst>
          </p:cNvPr>
          <p:cNvSpPr txBox="1">
            <a:spLocks/>
          </p:cNvSpPr>
          <p:nvPr/>
        </p:nvSpPr>
        <p:spPr>
          <a:xfrm flipH="1">
            <a:off x="7712682" y="4486694"/>
            <a:ext cx="5882431" cy="649715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ODONTOLOGÍA</a:t>
            </a:r>
            <a:r>
              <a:rPr lang="es-ES" sz="4400" b="1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  <a:endParaRPr lang="es-E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AutoShape 6">
            <a:extLst>
              <a:ext uri="{FF2B5EF4-FFF2-40B4-BE49-F238E27FC236}">
                <a16:creationId xmlns:a16="http://schemas.microsoft.com/office/drawing/2014/main" id="{13927DAB-7B06-B1CA-A3B8-0E66E21D4005}"/>
              </a:ext>
            </a:extLst>
          </p:cNvPr>
          <p:cNvSpPr/>
          <p:nvPr/>
        </p:nvSpPr>
        <p:spPr>
          <a:xfrm>
            <a:off x="7910489" y="5219701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1321B336-291A-EBA6-5AFB-A4C8BEAF5829}"/>
              </a:ext>
            </a:extLst>
          </p:cNvPr>
          <p:cNvSpPr/>
          <p:nvPr/>
        </p:nvSpPr>
        <p:spPr>
          <a:xfrm flipV="1">
            <a:off x="9220200" y="5219700"/>
            <a:ext cx="3733800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C192A0FB-81AC-DB71-2F0D-5DA5BD46DD61}"/>
              </a:ext>
            </a:extLst>
          </p:cNvPr>
          <p:cNvGrpSpPr/>
          <p:nvPr/>
        </p:nvGrpSpPr>
        <p:grpSpPr>
          <a:xfrm>
            <a:off x="13411200" y="4346659"/>
            <a:ext cx="1388879" cy="803933"/>
            <a:chOff x="0" y="0"/>
            <a:chExt cx="258874" cy="342852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4A726E8-7376-1DA0-3141-8DA4776308DC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TextBox 11">
              <a:extLst>
                <a:ext uri="{FF2B5EF4-FFF2-40B4-BE49-F238E27FC236}">
                  <a16:creationId xmlns:a16="http://schemas.microsoft.com/office/drawing/2014/main" id="{192793B5-DB23-6CAC-3829-25EF5005BD65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9" name="Group 6">
            <a:extLst>
              <a:ext uri="{FF2B5EF4-FFF2-40B4-BE49-F238E27FC236}">
                <a16:creationId xmlns:a16="http://schemas.microsoft.com/office/drawing/2014/main" id="{628076C6-543B-C990-31CF-3DA7039EF669}"/>
              </a:ext>
            </a:extLst>
          </p:cNvPr>
          <p:cNvGrpSpPr/>
          <p:nvPr/>
        </p:nvGrpSpPr>
        <p:grpSpPr>
          <a:xfrm>
            <a:off x="1066800" y="4419970"/>
            <a:ext cx="6629400" cy="723530"/>
            <a:chOff x="0" y="0"/>
            <a:chExt cx="1035124" cy="34285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57699AA-EF7A-ED7D-0688-9AACD2B5B869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A6CE0550-21ED-E455-BF96-522F17EA5619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66D2A4D2-BD7D-A9F7-9658-31B9EB477E51}"/>
              </a:ext>
            </a:extLst>
          </p:cNvPr>
          <p:cNvGrpSpPr/>
          <p:nvPr/>
        </p:nvGrpSpPr>
        <p:grpSpPr>
          <a:xfrm>
            <a:off x="15163801" y="4398066"/>
            <a:ext cx="3140350" cy="767338"/>
            <a:chOff x="0" y="0"/>
            <a:chExt cx="1035124" cy="722776"/>
          </a:xfrm>
          <a:solidFill>
            <a:schemeClr val="tx2"/>
          </a:solidFill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0EEA9788-BEEB-A9A7-C813-9B9C0FEC5D1A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05D7D673-FCB7-7668-A265-058B36A0BD41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54914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B60AB-98F8-55B4-AFE3-D49AAE25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060D902-0381-F3D3-6979-5F3250D2A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CAE9DD2-1DC4-747E-758D-286F0C044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983707"/>
              </p:ext>
            </p:extLst>
          </p:nvPr>
        </p:nvGraphicFramePr>
        <p:xfrm>
          <a:off x="8382000" y="1031204"/>
          <a:ext cx="8957928" cy="2498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21730">
                  <a:extLst>
                    <a:ext uri="{9D8B030D-6E8A-4147-A177-3AD203B41FA5}">
                      <a16:colId xmlns:a16="http://schemas.microsoft.com/office/drawing/2014/main" val="1585304035"/>
                    </a:ext>
                  </a:extLst>
                </a:gridCol>
                <a:gridCol w="1212066">
                  <a:extLst>
                    <a:ext uri="{9D8B030D-6E8A-4147-A177-3AD203B41FA5}">
                      <a16:colId xmlns:a16="http://schemas.microsoft.com/office/drawing/2014/main" val="66433417"/>
                    </a:ext>
                  </a:extLst>
                </a:gridCol>
                <a:gridCol w="1212066">
                  <a:extLst>
                    <a:ext uri="{9D8B030D-6E8A-4147-A177-3AD203B41FA5}">
                      <a16:colId xmlns:a16="http://schemas.microsoft.com/office/drawing/2014/main" val="1270328980"/>
                    </a:ext>
                  </a:extLst>
                </a:gridCol>
                <a:gridCol w="1212066">
                  <a:extLst>
                    <a:ext uri="{9D8B030D-6E8A-4147-A177-3AD203B41FA5}">
                      <a16:colId xmlns:a16="http://schemas.microsoft.com/office/drawing/2014/main" val="783000211"/>
                    </a:ext>
                  </a:extLst>
                </a:gridCol>
              </a:tblGrid>
              <a:tr h="9295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 CONSULTAS Y CONTROLES DE ODONTOLOGÍA GENERAL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</a:rPr>
                        <a:t>2023 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>
                          <a:effectLst/>
                        </a:rPr>
                        <a:t>2024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332425"/>
                  </a:ext>
                </a:extLst>
              </a:tr>
              <a:tr h="3922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Consulta de Morbilidad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7.195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10.003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11.211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259037"/>
                  </a:ext>
                </a:extLst>
              </a:tr>
              <a:tr h="3922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Control Odontológico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2.089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2.769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3.579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68279"/>
                  </a:ext>
                </a:extLst>
              </a:tr>
              <a:tr h="3922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Consulta de urgencia (GES)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157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135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89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673195"/>
                  </a:ext>
                </a:extLst>
              </a:tr>
              <a:tr h="3922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Inasistencia a consulta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1.965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2.421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2.249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21195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15A5CB0-4C79-6659-46ED-F0DA75A42AFA}"/>
              </a:ext>
            </a:extLst>
          </p:cNvPr>
          <p:cNvSpPr txBox="1"/>
          <p:nvPr/>
        </p:nvSpPr>
        <p:spPr>
          <a:xfrm>
            <a:off x="1656348" y="1067787"/>
            <a:ext cx="7162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40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CONTROLES DE ODONTOLOGÍA </a:t>
            </a:r>
            <a:br>
              <a:rPr lang="es-CL" sz="40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</a:br>
            <a:r>
              <a:rPr lang="es-CL" sz="40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2024 -2025</a:t>
            </a:r>
            <a:endParaRPr lang="es-CL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67B89D4-3E1A-73F4-8BCE-8FD903F1D4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13827"/>
              </p:ext>
            </p:extLst>
          </p:nvPr>
        </p:nvGraphicFramePr>
        <p:xfrm>
          <a:off x="1378359" y="4089649"/>
          <a:ext cx="5075552" cy="4978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4547A7F-F94C-4B9C-96B4-3E662D4902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0711671"/>
              </p:ext>
            </p:extLst>
          </p:nvPr>
        </p:nvGraphicFramePr>
        <p:xfrm>
          <a:off x="6781800" y="4188659"/>
          <a:ext cx="5410200" cy="4915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FCDBF9F5-6E8F-4C09-981D-5356DDE96D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918546"/>
              </p:ext>
            </p:extLst>
          </p:nvPr>
        </p:nvGraphicFramePr>
        <p:xfrm>
          <a:off x="12767928" y="4152900"/>
          <a:ext cx="4572000" cy="4915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4166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92E1-A818-5B47-500C-748606367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D4E42B9-AD58-AB6F-C464-ECFAD4900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30C7A02-20AD-FB6B-6F9C-3AFCAB50965F}"/>
              </a:ext>
            </a:extLst>
          </p:cNvPr>
          <p:cNvSpPr txBox="1"/>
          <p:nvPr/>
        </p:nvSpPr>
        <p:spPr>
          <a:xfrm>
            <a:off x="8683190" y="3765828"/>
            <a:ext cx="5450375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6000" dirty="0">
                <a:solidFill>
                  <a:schemeClr val="tx2"/>
                </a:solidFill>
                <a:latin typeface="League Spartan" panose="020B0604020202020204" charset="0"/>
              </a:rPr>
              <a:t>CAPITAL</a:t>
            </a:r>
            <a:br>
              <a:rPr lang="es-CL" sz="6000" dirty="0">
                <a:solidFill>
                  <a:schemeClr val="tx2"/>
                </a:solidFill>
                <a:latin typeface="League Spartan" panose="020B0604020202020204" charset="0"/>
              </a:rPr>
            </a:br>
            <a:endParaRPr lang="es-CL" sz="32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6E9FA38-CC25-9C47-6A93-C2B36084C1F7}"/>
              </a:ext>
            </a:extLst>
          </p:cNvPr>
          <p:cNvSpPr/>
          <p:nvPr/>
        </p:nvSpPr>
        <p:spPr>
          <a:xfrm>
            <a:off x="8600069" y="5502127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1A0DF21F-6507-4975-DAD7-7BB26F8389D1}"/>
              </a:ext>
            </a:extLst>
          </p:cNvPr>
          <p:cNvSpPr/>
          <p:nvPr/>
        </p:nvSpPr>
        <p:spPr>
          <a:xfrm flipV="1">
            <a:off x="9909779" y="5502123"/>
            <a:ext cx="2206021" cy="3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B2D44DDF-8BB3-03CD-4D48-D82474325BBE}"/>
              </a:ext>
            </a:extLst>
          </p:cNvPr>
          <p:cNvGrpSpPr/>
          <p:nvPr/>
        </p:nvGrpSpPr>
        <p:grpSpPr>
          <a:xfrm>
            <a:off x="12533052" y="3716334"/>
            <a:ext cx="1600514" cy="1753156"/>
            <a:chOff x="0" y="0"/>
            <a:chExt cx="258874" cy="342852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07643C8C-FA63-4F28-C070-8492CE08E4AC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id="{219AE28A-4DF9-57A9-ABE5-E746C9933E0A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E4161794-8882-6366-FBB5-932A0F561132}"/>
              </a:ext>
            </a:extLst>
          </p:cNvPr>
          <p:cNvGrpSpPr/>
          <p:nvPr/>
        </p:nvGrpSpPr>
        <p:grpSpPr>
          <a:xfrm>
            <a:off x="994379" y="3924305"/>
            <a:ext cx="7451376" cy="1577818"/>
            <a:chOff x="0" y="0"/>
            <a:chExt cx="1035124" cy="34285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EB4754F-DE73-758A-2256-F2824B20EBDA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35EF26AB-BF3E-64A1-1172-2F196D1F49A1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0A1E4BED-FECB-5C53-273B-CB389E7028F4}"/>
              </a:ext>
            </a:extLst>
          </p:cNvPr>
          <p:cNvGrpSpPr/>
          <p:nvPr/>
        </p:nvGrpSpPr>
        <p:grpSpPr>
          <a:xfrm>
            <a:off x="14478000" y="3716334"/>
            <a:ext cx="3851664" cy="1753156"/>
            <a:chOff x="0" y="0"/>
            <a:chExt cx="1035124" cy="722776"/>
          </a:xfrm>
          <a:solidFill>
            <a:schemeClr val="tx2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4B37A945-0D47-3646-E5D3-582B571B8074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3F9BED52-EC12-3018-5A54-C138A19F99F3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27C76D9C-CDB7-790F-C029-ADE60E047412}"/>
              </a:ext>
            </a:extLst>
          </p:cNvPr>
          <p:cNvSpPr txBox="1"/>
          <p:nvPr/>
        </p:nvSpPr>
        <p:spPr>
          <a:xfrm>
            <a:off x="8643968" y="4597846"/>
            <a:ext cx="45529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5400" dirty="0">
                <a:solidFill>
                  <a:schemeClr val="tx2"/>
                </a:solidFill>
                <a:latin typeface="League Spartan" panose="020B0604020202020204" charset="0"/>
              </a:rPr>
              <a:t>HUMANO</a:t>
            </a:r>
            <a:endParaRPr lang="es-CL" sz="5400" dirty="0"/>
          </a:p>
        </p:txBody>
      </p:sp>
    </p:spTree>
    <p:extLst>
      <p:ext uri="{BB962C8B-B14F-4D97-AF65-F5344CB8AC3E}">
        <p14:creationId xmlns:p14="http://schemas.microsoft.com/office/powerpoint/2010/main" val="236901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8F0D0-6F6E-D8D5-9636-5F93BDF73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3D9F77-F8F8-15D4-7358-E5DEACF28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7726745F-B2B4-A18A-3408-BACCE9127FC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7712682" y="4486694"/>
            <a:ext cx="5882431" cy="649715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REHABILITACIÓN</a:t>
            </a:r>
            <a:r>
              <a:rPr lang="es-ES" sz="4400" b="1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  <a:endParaRPr lang="es-E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60E0ADBE-4F17-43B5-8D4E-32C43A67E212}"/>
              </a:ext>
            </a:extLst>
          </p:cNvPr>
          <p:cNvSpPr/>
          <p:nvPr/>
        </p:nvSpPr>
        <p:spPr>
          <a:xfrm>
            <a:off x="7910489" y="5219701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EE23B954-6331-3D1B-44EB-FFFDC733E394}"/>
              </a:ext>
            </a:extLst>
          </p:cNvPr>
          <p:cNvSpPr/>
          <p:nvPr/>
        </p:nvSpPr>
        <p:spPr>
          <a:xfrm flipV="1">
            <a:off x="9220200" y="5219700"/>
            <a:ext cx="3733800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BA65FE47-10B6-2B9D-0AFD-35A0DE685C24}"/>
              </a:ext>
            </a:extLst>
          </p:cNvPr>
          <p:cNvGrpSpPr/>
          <p:nvPr/>
        </p:nvGrpSpPr>
        <p:grpSpPr>
          <a:xfrm>
            <a:off x="13411200" y="4346659"/>
            <a:ext cx="1388879" cy="803933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49B64E9B-4C17-091D-DEB2-A86B3978F848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0ACD1AA0-B2E2-7537-4EAC-72359663B175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EF6C5587-6770-5D08-ADA1-B47E06A7DDC2}"/>
              </a:ext>
            </a:extLst>
          </p:cNvPr>
          <p:cNvGrpSpPr/>
          <p:nvPr/>
        </p:nvGrpSpPr>
        <p:grpSpPr>
          <a:xfrm>
            <a:off x="1066800" y="4419970"/>
            <a:ext cx="6629400" cy="723530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3C239D22-9A52-5C87-F658-588238F35A84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8E4E066A-A55B-657A-4C56-0A66092EE502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55A29DC5-D879-3DF2-34B1-59E267E65B3B}"/>
              </a:ext>
            </a:extLst>
          </p:cNvPr>
          <p:cNvGrpSpPr/>
          <p:nvPr/>
        </p:nvGrpSpPr>
        <p:grpSpPr>
          <a:xfrm>
            <a:off x="15163801" y="4398066"/>
            <a:ext cx="3140350" cy="767338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F2A96EE6-C693-35CC-D19B-D1ABAE43A1E0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E94B699A-373D-19DD-A3DF-E65C23481419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1273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209DFD7-EA18-7293-E31F-202CD5092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62AD0BC-F548-BB03-8469-C7DD2BBE2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51578"/>
              </p:ext>
            </p:extLst>
          </p:nvPr>
        </p:nvGraphicFramePr>
        <p:xfrm>
          <a:off x="10516270" y="888087"/>
          <a:ext cx="6781799" cy="1942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79085">
                  <a:extLst>
                    <a:ext uri="{9D8B030D-6E8A-4147-A177-3AD203B41FA5}">
                      <a16:colId xmlns:a16="http://schemas.microsoft.com/office/drawing/2014/main" val="1543826272"/>
                    </a:ext>
                  </a:extLst>
                </a:gridCol>
                <a:gridCol w="1134238">
                  <a:extLst>
                    <a:ext uri="{9D8B030D-6E8A-4147-A177-3AD203B41FA5}">
                      <a16:colId xmlns:a16="http://schemas.microsoft.com/office/drawing/2014/main" val="1318520694"/>
                    </a:ext>
                  </a:extLst>
                </a:gridCol>
                <a:gridCol w="1134238">
                  <a:extLst>
                    <a:ext uri="{9D8B030D-6E8A-4147-A177-3AD203B41FA5}">
                      <a16:colId xmlns:a16="http://schemas.microsoft.com/office/drawing/2014/main" val="716052958"/>
                    </a:ext>
                  </a:extLst>
                </a:gridCol>
                <a:gridCol w="1134238">
                  <a:extLst>
                    <a:ext uri="{9D8B030D-6E8A-4147-A177-3AD203B41FA5}">
                      <a16:colId xmlns:a16="http://schemas.microsoft.com/office/drawing/2014/main" val="952826809"/>
                    </a:ext>
                  </a:extLst>
                </a:gridCol>
              </a:tblGrid>
              <a:tr h="4856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REHABILITACIÓN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2023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2024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2025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066561"/>
                  </a:ext>
                </a:extLst>
              </a:tr>
              <a:tr h="4856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 EVALUACIÓN INICIAL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           185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           404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           658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436799"/>
                  </a:ext>
                </a:extLst>
              </a:tr>
              <a:tr h="4856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EVALUACIÓN INTERMEDIA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        3.120 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        4.930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        2.718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121350"/>
                  </a:ext>
                </a:extLst>
              </a:tr>
              <a:tr h="4856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SESIONES DE REHABILITACIÓN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        3.836 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        5.330 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        6.090 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642115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FD5AAE6-43DE-0E1D-5471-1BD35FECFD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399432"/>
              </p:ext>
            </p:extLst>
          </p:nvPr>
        </p:nvGraphicFramePr>
        <p:xfrm>
          <a:off x="1219200" y="3151430"/>
          <a:ext cx="8847221" cy="6306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1B627C1-071A-1960-DE5B-34DF4EEE62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045992"/>
              </p:ext>
            </p:extLst>
          </p:nvPr>
        </p:nvGraphicFramePr>
        <p:xfrm>
          <a:off x="10516270" y="3216854"/>
          <a:ext cx="7321549" cy="6332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0610B81A-D48F-6DE4-D237-67741147971D}"/>
              </a:ext>
            </a:extLst>
          </p:cNvPr>
          <p:cNvSpPr txBox="1"/>
          <p:nvPr/>
        </p:nvSpPr>
        <p:spPr>
          <a:xfrm>
            <a:off x="1515979" y="1120960"/>
            <a:ext cx="10383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40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SESIONES DE REHABILITACIÓN</a:t>
            </a:r>
            <a:br>
              <a:rPr lang="es-CL" sz="40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</a:br>
            <a:r>
              <a:rPr lang="es-CL" sz="4000" u="none" strike="noStrike" dirty="0">
                <a:solidFill>
                  <a:schemeClr val="tx2"/>
                </a:solidFill>
                <a:effectLst/>
                <a:latin typeface="League Spartan" panose="020B0604020202020204" charset="0"/>
              </a:rPr>
              <a:t>2023-2024-2025</a:t>
            </a:r>
            <a:endParaRPr lang="es-CL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3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BA8F7-5603-1A19-8441-7B52ED127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D446600-FE89-8F2E-8D54-3D3457398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DCD196F6-EAAE-CAB6-1F15-332F6A51FE0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42279" y="4463146"/>
            <a:ext cx="5540051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3200" b="1" dirty="0">
                <a:solidFill>
                  <a:schemeClr val="tx2"/>
                </a:solidFill>
                <a:latin typeface="League Spartan" panose="020B0604020202020204" charset="0"/>
              </a:rPr>
              <a:t>HOSPITALICACIÓN</a:t>
            </a:r>
            <a:endParaRPr lang="es-ES" sz="3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Google Shape;148;p24">
            <a:extLst>
              <a:ext uri="{FF2B5EF4-FFF2-40B4-BE49-F238E27FC236}">
                <a16:creationId xmlns:a16="http://schemas.microsoft.com/office/drawing/2014/main" id="{9C9D0AFA-CC91-7261-4C8F-80C2FFF0BF2B}"/>
              </a:ext>
            </a:extLst>
          </p:cNvPr>
          <p:cNvSpPr txBox="1">
            <a:spLocks/>
          </p:cNvSpPr>
          <p:nvPr/>
        </p:nvSpPr>
        <p:spPr>
          <a:xfrm flipH="1">
            <a:off x="9139989" y="5097729"/>
            <a:ext cx="4499811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4400" b="1" dirty="0">
                <a:solidFill>
                  <a:schemeClr val="tx2"/>
                </a:solidFill>
                <a:latin typeface="League Spartan" panose="020B0604020202020204" charset="0"/>
              </a:rPr>
              <a:t>DOMICILIARIA</a:t>
            </a:r>
            <a:endParaRPr lang="es-E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A4CD5272-7E5D-2C3A-99AA-D7ABF3087F5E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98200490-9A29-4F92-F8A0-712AB12B61B7}"/>
              </a:ext>
            </a:extLst>
          </p:cNvPr>
          <p:cNvSpPr/>
          <p:nvPr/>
        </p:nvSpPr>
        <p:spPr>
          <a:xfrm flipV="1">
            <a:off x="10653898" y="5844960"/>
            <a:ext cx="2833502" cy="1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4EDFE9E8-CC05-55DB-5D11-716F60739CF6}"/>
              </a:ext>
            </a:extLst>
          </p:cNvPr>
          <p:cNvGrpSpPr/>
          <p:nvPr/>
        </p:nvGrpSpPr>
        <p:grpSpPr>
          <a:xfrm>
            <a:off x="13747185" y="4381870"/>
            <a:ext cx="1479979" cy="1496660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E5396E44-0DD0-3797-02B1-13F5B86C9605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ECA58C16-9385-A580-3163-C8FFB5010481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E8068B82-6371-77DD-A08C-826ADFF7B1BC}"/>
              </a:ext>
            </a:extLst>
          </p:cNvPr>
          <p:cNvGrpSpPr/>
          <p:nvPr/>
        </p:nvGrpSpPr>
        <p:grpSpPr>
          <a:xfrm>
            <a:off x="1066800" y="4419970"/>
            <a:ext cx="7999734" cy="1425002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EFFBD49A-9714-B0DD-1A08-B9E5664BA42E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6567DB6B-2D85-C71B-B73A-3BF1083F2ABB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F3E27D60-5011-A831-F97F-B829F64C5DB6}"/>
              </a:ext>
            </a:extLst>
          </p:cNvPr>
          <p:cNvGrpSpPr/>
          <p:nvPr/>
        </p:nvGrpSpPr>
        <p:grpSpPr>
          <a:xfrm>
            <a:off x="15486950" y="4463146"/>
            <a:ext cx="2833502" cy="1415384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208929C3-C6DD-0800-4568-C7171B8AB58D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354A8CDC-EDE8-5A9A-3219-EE75B37671A6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92772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B2C2D-04D0-6E6D-1700-16D6D4ECE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3670AE-0FA6-D95E-D351-5377CC536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2C5A1B6-1B0D-73C0-A23E-5253D948B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484507"/>
              </p:ext>
            </p:extLst>
          </p:nvPr>
        </p:nvGraphicFramePr>
        <p:xfrm>
          <a:off x="1676400" y="2324100"/>
          <a:ext cx="6382250" cy="7750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D789BE8-6A88-25FB-2AFD-EDBDF3F04B1A}"/>
              </a:ext>
            </a:extLst>
          </p:cNvPr>
          <p:cNvSpPr txBox="1"/>
          <p:nvPr/>
        </p:nvSpPr>
        <p:spPr>
          <a:xfrm>
            <a:off x="1925616" y="1253676"/>
            <a:ext cx="127986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800" dirty="0">
                <a:solidFill>
                  <a:schemeClr val="tx2"/>
                </a:solidFill>
                <a:latin typeface="League Spartan" panose="020B0604020202020204" charset="0"/>
              </a:rPr>
              <a:t>HOSPITALIZACIÓN DOMICILIARIA 2025</a:t>
            </a:r>
            <a:endParaRPr lang="es-CL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C584A215-E009-30CB-5F39-82F69B305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589588"/>
              </p:ext>
            </p:extLst>
          </p:nvPr>
        </p:nvGraphicFramePr>
        <p:xfrm>
          <a:off x="8324933" y="3441968"/>
          <a:ext cx="3276600" cy="4800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0765">
                  <a:extLst>
                    <a:ext uri="{9D8B030D-6E8A-4147-A177-3AD203B41FA5}">
                      <a16:colId xmlns:a16="http://schemas.microsoft.com/office/drawing/2014/main" val="1634989454"/>
                    </a:ext>
                  </a:extLst>
                </a:gridCol>
                <a:gridCol w="1355835">
                  <a:extLst>
                    <a:ext uri="{9D8B030D-6E8A-4147-A177-3AD203B41FA5}">
                      <a16:colId xmlns:a16="http://schemas.microsoft.com/office/drawing/2014/main" val="2521543390"/>
                    </a:ext>
                  </a:extLst>
                </a:gridCol>
              </a:tblGrid>
              <a:tr h="11667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PROFESIONALES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b="1" u="none" strike="noStrike" dirty="0">
                          <a:effectLst/>
                        </a:rPr>
                        <a:t>TOTAL DE VISITAS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468301"/>
                  </a:ext>
                </a:extLst>
              </a:tr>
              <a:tr h="636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>
                          <a:effectLst/>
                        </a:rPr>
                        <a:t>Médico</a:t>
                      </a:r>
                      <a:endParaRPr lang="es-CL" sz="2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 dirty="0">
                          <a:effectLst/>
                        </a:rPr>
                        <a:t>916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7465"/>
                  </a:ext>
                </a:extLst>
              </a:tr>
              <a:tr h="636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 dirty="0">
                          <a:effectLst/>
                        </a:rPr>
                        <a:t>Enfermera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 dirty="0">
                          <a:effectLst/>
                        </a:rPr>
                        <a:t>1.052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2114571"/>
                  </a:ext>
                </a:extLst>
              </a:tr>
              <a:tr h="10895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>
                          <a:effectLst/>
                        </a:rPr>
                        <a:t>Técnico en Enfermería</a:t>
                      </a:r>
                      <a:endParaRPr lang="es-CL" sz="2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 dirty="0">
                          <a:effectLst/>
                        </a:rPr>
                        <a:t>1.020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8717965"/>
                  </a:ext>
                </a:extLst>
              </a:tr>
              <a:tr h="636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>
                          <a:effectLst/>
                        </a:rPr>
                        <a:t>Kinesiólogo</a:t>
                      </a:r>
                      <a:endParaRPr lang="es-CL" sz="2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 dirty="0">
                          <a:effectLst/>
                        </a:rPr>
                        <a:t>702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9384011"/>
                  </a:ext>
                </a:extLst>
              </a:tr>
              <a:tr h="63607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>
                          <a:effectLst/>
                        </a:rPr>
                        <a:t>Fonoaudiólogo</a:t>
                      </a:r>
                      <a:endParaRPr lang="es-CL" sz="2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2400" u="none" strike="noStrike" dirty="0">
                          <a:effectLst/>
                        </a:rPr>
                        <a:t>138</a:t>
                      </a:r>
                      <a:endParaRPr lang="es-CL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0852042"/>
                  </a:ext>
                </a:extLst>
              </a:tr>
            </a:tbl>
          </a:graphicData>
        </a:graphic>
      </p:graphicFrame>
      <p:pic>
        <p:nvPicPr>
          <p:cNvPr id="23" name="Imagen 22">
            <a:extLst>
              <a:ext uri="{FF2B5EF4-FFF2-40B4-BE49-F238E27FC236}">
                <a16:creationId xmlns:a16="http://schemas.microsoft.com/office/drawing/2014/main" id="{7C4E326E-744B-908E-7A48-4DA88E3FA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r="29376"/>
          <a:stretch>
            <a:fillRect/>
          </a:stretch>
        </p:blipFill>
        <p:spPr>
          <a:xfrm>
            <a:off x="13106400" y="3383702"/>
            <a:ext cx="3676401" cy="5070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3179614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5D39A-4756-A638-A1D5-2518909C0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0AF317-6D45-EEBD-97CF-85082FDD2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5279B501-99B2-0E2D-7B4F-D52711A136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44000" y="2772854"/>
            <a:ext cx="4913632" cy="1219197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7200" b="1" dirty="0">
                <a:solidFill>
                  <a:schemeClr val="tx2"/>
                </a:solidFill>
                <a:latin typeface="League Spartan" panose="020B0604020202020204" charset="0"/>
              </a:rPr>
              <a:t>CPU</a:t>
            </a:r>
            <a:endParaRPr lang="es-ES" sz="7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DF69255F-52B0-00BC-5CBC-193A6C65F8F0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66B12A31-D8E4-D21D-ADE7-974DF3D79A67}"/>
              </a:ext>
            </a:extLst>
          </p:cNvPr>
          <p:cNvSpPr/>
          <p:nvPr/>
        </p:nvSpPr>
        <p:spPr>
          <a:xfrm flipV="1">
            <a:off x="10653898" y="5844960"/>
            <a:ext cx="2833502" cy="1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94DA375F-6E95-9A5C-9BFE-B96F40F777E7}"/>
              </a:ext>
            </a:extLst>
          </p:cNvPr>
          <p:cNvGrpSpPr/>
          <p:nvPr/>
        </p:nvGrpSpPr>
        <p:grpSpPr>
          <a:xfrm>
            <a:off x="13747185" y="2643738"/>
            <a:ext cx="1645215" cy="3234792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882AE334-530B-C362-EFFB-BE5DAE0EA4CD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6D37E331-1A89-9B9E-1D52-8A332634AFDF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62E1C96F-8065-255C-353F-103995BD0C3F}"/>
              </a:ext>
            </a:extLst>
          </p:cNvPr>
          <p:cNvGrpSpPr/>
          <p:nvPr/>
        </p:nvGrpSpPr>
        <p:grpSpPr>
          <a:xfrm>
            <a:off x="1066800" y="2933700"/>
            <a:ext cx="7999734" cy="2911272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A225500F-BB41-152E-8C14-78119C59AEC7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CCB4EE2D-FA8E-59A4-400B-738FA97E1552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5778274A-7A9F-95C7-417F-BD12C1B0DA29}"/>
              </a:ext>
            </a:extLst>
          </p:cNvPr>
          <p:cNvGrpSpPr/>
          <p:nvPr/>
        </p:nvGrpSpPr>
        <p:grpSpPr>
          <a:xfrm>
            <a:off x="15652185" y="2821408"/>
            <a:ext cx="3149855" cy="3059127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9971F3E6-4476-E750-F345-E5A2F793D520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784F1AC8-5F12-D26E-6EDE-B7A510EA8E75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2" name="Google Shape;148;p24">
            <a:extLst>
              <a:ext uri="{FF2B5EF4-FFF2-40B4-BE49-F238E27FC236}">
                <a16:creationId xmlns:a16="http://schemas.microsoft.com/office/drawing/2014/main" id="{7A6BFECB-52D8-9FB6-43C5-F0D33BCB8C5A}"/>
              </a:ext>
            </a:extLst>
          </p:cNvPr>
          <p:cNvSpPr txBox="1">
            <a:spLocks/>
          </p:cNvSpPr>
          <p:nvPr/>
        </p:nvSpPr>
        <p:spPr>
          <a:xfrm flipH="1">
            <a:off x="9144000" y="3467100"/>
            <a:ext cx="6248400" cy="2642311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4400" b="1" dirty="0">
                <a:solidFill>
                  <a:schemeClr val="tx2"/>
                </a:solidFill>
                <a:latin typeface="League Spartan" panose="020B0604020202020204" charset="0"/>
              </a:rPr>
              <a:t>CUIDADOS PALIATIVOS UNIVERSALES</a:t>
            </a:r>
            <a:endParaRPr lang="es-E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5603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68CCF-0053-F3F0-0488-FBF056EDC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278A179-CBB3-925D-FB75-12F53F1EF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4A08716-7C82-EC2D-5A3E-29FD60E0D4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888044"/>
              </p:ext>
            </p:extLst>
          </p:nvPr>
        </p:nvGraphicFramePr>
        <p:xfrm>
          <a:off x="1524000" y="2164064"/>
          <a:ext cx="7265320" cy="4896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Gráfico 6" descr="Perfil de mujer con relleno sólido">
            <a:extLst>
              <a:ext uri="{FF2B5EF4-FFF2-40B4-BE49-F238E27FC236}">
                <a16:creationId xmlns:a16="http://schemas.microsoft.com/office/drawing/2014/main" id="{C07531D5-970D-9A12-552B-040B045B86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3078" y="7342588"/>
            <a:ext cx="2079024" cy="2280813"/>
          </a:xfrm>
          <a:prstGeom prst="rect">
            <a:avLst/>
          </a:prstGeom>
        </p:spPr>
      </p:pic>
      <p:pic>
        <p:nvPicPr>
          <p:cNvPr id="9" name="Gráfico 8" descr="Perfil de hombre con relleno sólido">
            <a:extLst>
              <a:ext uri="{FF2B5EF4-FFF2-40B4-BE49-F238E27FC236}">
                <a16:creationId xmlns:a16="http://schemas.microsoft.com/office/drawing/2014/main" id="{17A2AC5A-BA9A-53A8-6CBC-66B542039F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0497" y="7342589"/>
            <a:ext cx="2079023" cy="228081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5A5DCF5-4AA5-FC5F-9547-C56B096B6E11}"/>
              </a:ext>
            </a:extLst>
          </p:cNvPr>
          <p:cNvSpPr txBox="1"/>
          <p:nvPr/>
        </p:nvSpPr>
        <p:spPr>
          <a:xfrm>
            <a:off x="5170355" y="8627383"/>
            <a:ext cx="1479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es-CL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45%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026576D-A00D-F5C5-BEE2-C11F4DEF9300}"/>
              </a:ext>
            </a:extLst>
          </p:cNvPr>
          <p:cNvSpPr txBox="1"/>
          <p:nvPr/>
        </p:nvSpPr>
        <p:spPr>
          <a:xfrm>
            <a:off x="3514682" y="8639331"/>
            <a:ext cx="1479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>
              <a:buNone/>
            </a:pPr>
            <a:r>
              <a:rPr lang="es-CL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55%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9A3F8F3-76DE-048F-8AB4-3D6881199CAD}"/>
              </a:ext>
            </a:extLst>
          </p:cNvPr>
          <p:cNvSpPr txBox="1"/>
          <p:nvPr/>
        </p:nvSpPr>
        <p:spPr>
          <a:xfrm>
            <a:off x="1752600" y="940552"/>
            <a:ext cx="11277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</a:rPr>
              <a:t>CUIDADOS PALIATIVOS NIVEL APS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0019AB5-A625-4778-34A5-855FDBE8D9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7103" y="2164064"/>
            <a:ext cx="4093260" cy="5457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F887B9A0-0CF5-310C-049C-14355FB24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362979"/>
              </p:ext>
            </p:extLst>
          </p:nvPr>
        </p:nvGraphicFramePr>
        <p:xfrm>
          <a:off x="8936940" y="2665369"/>
          <a:ext cx="3886200" cy="4956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7860">
                  <a:extLst>
                    <a:ext uri="{9D8B030D-6E8A-4147-A177-3AD203B41FA5}">
                      <a16:colId xmlns:a16="http://schemas.microsoft.com/office/drawing/2014/main" val="1418700519"/>
                    </a:ext>
                  </a:extLst>
                </a:gridCol>
                <a:gridCol w="1088340">
                  <a:extLst>
                    <a:ext uri="{9D8B030D-6E8A-4147-A177-3AD203B41FA5}">
                      <a16:colId xmlns:a16="http://schemas.microsoft.com/office/drawing/2014/main" val="3616429304"/>
                    </a:ext>
                  </a:extLst>
                </a:gridCol>
              </a:tblGrid>
              <a:tr h="100564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TIPO DE ATENCIÓN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CL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28002"/>
                  </a:ext>
                </a:extLst>
              </a:tr>
              <a:tr h="7183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Visita domiciliaria APS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1662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7056941"/>
                  </a:ext>
                </a:extLst>
              </a:tr>
              <a:tr h="7183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Atención ambulatoria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351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039530"/>
                  </a:ext>
                </a:extLst>
              </a:tr>
              <a:tr h="1077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Atención Remota</a:t>
                      </a:r>
                      <a:endParaRPr lang="es-C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380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2300646"/>
                  </a:ext>
                </a:extLst>
              </a:tr>
              <a:tr h="7183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Atención Cerrada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7</a:t>
                      </a:r>
                      <a:endParaRPr lang="es-C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7667112"/>
                  </a:ext>
                </a:extLst>
              </a:tr>
              <a:tr h="7183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>
                          <a:effectLst/>
                        </a:rPr>
                        <a:t>TOTAL</a:t>
                      </a:r>
                      <a:endParaRPr lang="es-CL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800" u="none" strike="noStrike" dirty="0">
                          <a:effectLst/>
                        </a:rPr>
                        <a:t>2400</a:t>
                      </a:r>
                      <a:endParaRPr lang="es-C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4100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0715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BE029-7DF3-EAC5-78A5-CC72FC06D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54BB419-5AF6-463E-88D7-BDCFB5046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6AB98DE6-C528-464A-7BA3-6CCF8576619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83368" y="4362820"/>
            <a:ext cx="4913632" cy="1219197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7200" b="1" dirty="0">
                <a:solidFill>
                  <a:schemeClr val="tx2"/>
                </a:solidFill>
                <a:latin typeface="League Spartan" panose="020B0604020202020204" charset="0"/>
              </a:rPr>
              <a:t>DIÁLISIS</a:t>
            </a:r>
            <a:endParaRPr lang="es-ES" sz="7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B90D08D7-B213-2E3E-E340-D7E5D22C7A7E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FE0F74E4-8500-9A75-DDAF-3B615A34C43D}"/>
              </a:ext>
            </a:extLst>
          </p:cNvPr>
          <p:cNvSpPr/>
          <p:nvPr/>
        </p:nvSpPr>
        <p:spPr>
          <a:xfrm flipV="1">
            <a:off x="10653898" y="5844960"/>
            <a:ext cx="2833502" cy="1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6BFB8966-32A4-5358-2A75-A9AB43785CB1}"/>
              </a:ext>
            </a:extLst>
          </p:cNvPr>
          <p:cNvGrpSpPr/>
          <p:nvPr/>
        </p:nvGrpSpPr>
        <p:grpSpPr>
          <a:xfrm>
            <a:off x="13747185" y="4381870"/>
            <a:ext cx="1479979" cy="1496660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D0C88F8-7DFC-C7F8-9FC2-139468B8138F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804115FD-E3A0-74C3-102A-09432917C4B0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FCC59ECD-414D-0489-AC33-782F6239D016}"/>
              </a:ext>
            </a:extLst>
          </p:cNvPr>
          <p:cNvGrpSpPr/>
          <p:nvPr/>
        </p:nvGrpSpPr>
        <p:grpSpPr>
          <a:xfrm>
            <a:off x="1066800" y="4419970"/>
            <a:ext cx="7999734" cy="1425002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FD320F75-55DF-61F3-1DA9-6D522A0F13DD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9DF220A0-8C34-B685-86BD-F79D3D6AAAE6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ADE29A86-6C91-1DE6-CE16-1B93BC6CDA10}"/>
              </a:ext>
            </a:extLst>
          </p:cNvPr>
          <p:cNvGrpSpPr/>
          <p:nvPr/>
        </p:nvGrpSpPr>
        <p:grpSpPr>
          <a:xfrm>
            <a:off x="15486950" y="4463146"/>
            <a:ext cx="2833502" cy="1415384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CFE0EFD7-4262-56B4-9EC2-94630FE53644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FD20A295-009E-339E-8FE2-BA10E9F456E2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17270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6F366-D20F-8B38-1E06-016E0118B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DC0CB8B-2E59-D7F3-3ED8-04E3A10EC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4" name="Gráfico 3" descr="Marcador con relleno sólido">
            <a:extLst>
              <a:ext uri="{FF2B5EF4-FFF2-40B4-BE49-F238E27FC236}">
                <a16:creationId xmlns:a16="http://schemas.microsoft.com/office/drawing/2014/main" id="{7BA38707-92E7-5582-7C15-DC33C5094A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4012" y="3696315"/>
            <a:ext cx="468086" cy="468086"/>
          </a:xfrm>
          <a:prstGeom prst="rect">
            <a:avLst/>
          </a:prstGeom>
        </p:spPr>
      </p:pic>
      <p:pic>
        <p:nvPicPr>
          <p:cNvPr id="14" name="Gráfico 13" descr="Marcador con relleno sólido">
            <a:extLst>
              <a:ext uri="{FF2B5EF4-FFF2-40B4-BE49-F238E27FC236}">
                <a16:creationId xmlns:a16="http://schemas.microsoft.com/office/drawing/2014/main" id="{6EA1DFED-9D70-57C9-25E7-8E19497B6C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7131" y="4859161"/>
            <a:ext cx="468086" cy="468086"/>
          </a:xfrm>
          <a:prstGeom prst="rect">
            <a:avLst/>
          </a:prstGeom>
        </p:spPr>
      </p:pic>
      <p:pic>
        <p:nvPicPr>
          <p:cNvPr id="20" name="Gráfico 19" descr="Marcador con relleno sólido">
            <a:extLst>
              <a:ext uri="{FF2B5EF4-FFF2-40B4-BE49-F238E27FC236}">
                <a16:creationId xmlns:a16="http://schemas.microsoft.com/office/drawing/2014/main" id="{F89FEB45-4A5D-6FDD-004E-59286AAAD5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5284" y="4838405"/>
            <a:ext cx="468086" cy="468086"/>
          </a:xfrm>
          <a:prstGeom prst="rect">
            <a:avLst/>
          </a:prstGeom>
        </p:spPr>
      </p:pic>
      <p:pic>
        <p:nvPicPr>
          <p:cNvPr id="21" name="Gráfico 20" descr="Marcador con relleno sólido">
            <a:extLst>
              <a:ext uri="{FF2B5EF4-FFF2-40B4-BE49-F238E27FC236}">
                <a16:creationId xmlns:a16="http://schemas.microsoft.com/office/drawing/2014/main" id="{54D30834-29B2-6656-7DC2-23687E55F8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4876" y="8065180"/>
            <a:ext cx="468086" cy="468086"/>
          </a:xfrm>
          <a:prstGeom prst="rect">
            <a:avLst/>
          </a:prstGeom>
        </p:spPr>
      </p:pic>
      <p:pic>
        <p:nvPicPr>
          <p:cNvPr id="22" name="Gráfico 21" descr="Marcador con relleno sólido">
            <a:extLst>
              <a:ext uri="{FF2B5EF4-FFF2-40B4-BE49-F238E27FC236}">
                <a16:creationId xmlns:a16="http://schemas.microsoft.com/office/drawing/2014/main" id="{270863E5-8BE0-3DF0-4625-7441DC8A33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4358" y="7388895"/>
            <a:ext cx="515254" cy="515254"/>
          </a:xfrm>
          <a:prstGeom prst="rect">
            <a:avLst/>
          </a:prstGeom>
        </p:spPr>
      </p:pic>
      <p:pic>
        <p:nvPicPr>
          <p:cNvPr id="23" name="Gráfico 22" descr="Marcador con relleno sólido">
            <a:extLst>
              <a:ext uri="{FF2B5EF4-FFF2-40B4-BE49-F238E27FC236}">
                <a16:creationId xmlns:a16="http://schemas.microsoft.com/office/drawing/2014/main" id="{111BB25D-C598-0A21-BF4B-A029DA0526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1012" y="7949829"/>
            <a:ext cx="515254" cy="515254"/>
          </a:xfrm>
          <a:prstGeom prst="rect">
            <a:avLst/>
          </a:prstGeom>
        </p:spPr>
      </p:pic>
      <p:pic>
        <p:nvPicPr>
          <p:cNvPr id="24" name="Gráfico 23" descr="Marcador con relleno sólido">
            <a:extLst>
              <a:ext uri="{FF2B5EF4-FFF2-40B4-BE49-F238E27FC236}">
                <a16:creationId xmlns:a16="http://schemas.microsoft.com/office/drawing/2014/main" id="{2FCEC199-91FA-7E51-B00B-87EBE9C03C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2856" y="8274137"/>
            <a:ext cx="515254" cy="515254"/>
          </a:xfrm>
          <a:prstGeom prst="rect">
            <a:avLst/>
          </a:prstGeom>
        </p:spPr>
      </p:pic>
      <p:pic>
        <p:nvPicPr>
          <p:cNvPr id="25" name="Gráfico 24" descr="Marcador con relleno sólido">
            <a:extLst>
              <a:ext uri="{FF2B5EF4-FFF2-40B4-BE49-F238E27FC236}">
                <a16:creationId xmlns:a16="http://schemas.microsoft.com/office/drawing/2014/main" id="{D70DD948-8EA2-4194-C927-8AC32E4908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3943" y="2701481"/>
            <a:ext cx="743854" cy="743854"/>
          </a:xfrm>
          <a:prstGeom prst="rect">
            <a:avLst/>
          </a:prstGeom>
        </p:spPr>
      </p:pic>
      <p:pic>
        <p:nvPicPr>
          <p:cNvPr id="26" name="Gráfico 25" descr="Marcador con relleno sólido">
            <a:extLst>
              <a:ext uri="{FF2B5EF4-FFF2-40B4-BE49-F238E27FC236}">
                <a16:creationId xmlns:a16="http://schemas.microsoft.com/office/drawing/2014/main" id="{620B484A-723A-BA35-54AF-4B1B62A018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19094" y="8174886"/>
            <a:ext cx="468086" cy="468086"/>
          </a:xfrm>
          <a:prstGeom prst="rect">
            <a:avLst/>
          </a:prstGeom>
        </p:spPr>
      </p:pic>
      <p:pic>
        <p:nvPicPr>
          <p:cNvPr id="27" name="Gráfico 26" descr="Marcador con relleno sólido">
            <a:extLst>
              <a:ext uri="{FF2B5EF4-FFF2-40B4-BE49-F238E27FC236}">
                <a16:creationId xmlns:a16="http://schemas.microsoft.com/office/drawing/2014/main" id="{2DEDADA5-6A67-1B02-8E4F-50119DFB63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92808" y="7056432"/>
            <a:ext cx="650131" cy="650131"/>
          </a:xfrm>
          <a:prstGeom prst="rect">
            <a:avLst/>
          </a:prstGeom>
        </p:spPr>
      </p:pic>
      <p:pic>
        <p:nvPicPr>
          <p:cNvPr id="28" name="Gráfico 27" descr="Marcador con relleno sólido">
            <a:extLst>
              <a:ext uri="{FF2B5EF4-FFF2-40B4-BE49-F238E27FC236}">
                <a16:creationId xmlns:a16="http://schemas.microsoft.com/office/drawing/2014/main" id="{5749D375-3D26-4EB0-5A00-80E47CF39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369" y="4295605"/>
            <a:ext cx="525849" cy="525849"/>
          </a:xfrm>
          <a:prstGeom prst="rect">
            <a:avLst/>
          </a:prstGeom>
        </p:spPr>
      </p:pic>
      <p:pic>
        <p:nvPicPr>
          <p:cNvPr id="29" name="Gráfico 28" descr="Marcador con relleno sólido">
            <a:extLst>
              <a:ext uri="{FF2B5EF4-FFF2-40B4-BE49-F238E27FC236}">
                <a16:creationId xmlns:a16="http://schemas.microsoft.com/office/drawing/2014/main" id="{29755970-6A0E-D8FA-D3C6-03703336B0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98785" y="4969859"/>
            <a:ext cx="525849" cy="525849"/>
          </a:xfrm>
          <a:prstGeom prst="rect">
            <a:avLst/>
          </a:prstGeom>
        </p:spPr>
      </p:pic>
      <p:pic>
        <p:nvPicPr>
          <p:cNvPr id="30" name="Gráfico 29" descr="Marcador con relleno sólido">
            <a:extLst>
              <a:ext uri="{FF2B5EF4-FFF2-40B4-BE49-F238E27FC236}">
                <a16:creationId xmlns:a16="http://schemas.microsoft.com/office/drawing/2014/main" id="{3415A127-A29C-7A39-B575-702E82D5C1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12013" y="5009149"/>
            <a:ext cx="525849" cy="525849"/>
          </a:xfrm>
          <a:prstGeom prst="rect">
            <a:avLst/>
          </a:prstGeom>
        </p:spPr>
      </p:pic>
      <p:pic>
        <p:nvPicPr>
          <p:cNvPr id="31" name="Gráfico 30" descr="Marcador con relleno sólido">
            <a:extLst>
              <a:ext uri="{FF2B5EF4-FFF2-40B4-BE49-F238E27FC236}">
                <a16:creationId xmlns:a16="http://schemas.microsoft.com/office/drawing/2014/main" id="{84FB7E3C-DC64-E0C6-C2C3-31903BBE79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46843" y="5289677"/>
            <a:ext cx="525849" cy="525849"/>
          </a:xfrm>
          <a:prstGeom prst="rect">
            <a:avLst/>
          </a:prstGeom>
        </p:spPr>
      </p:pic>
      <p:pic>
        <p:nvPicPr>
          <p:cNvPr id="32" name="Gráfico 31" descr="Marcador con relleno sólido">
            <a:extLst>
              <a:ext uri="{FF2B5EF4-FFF2-40B4-BE49-F238E27FC236}">
                <a16:creationId xmlns:a16="http://schemas.microsoft.com/office/drawing/2014/main" id="{83245DDF-DA2E-DE3D-DA51-FBAC292E2D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718137" y="7538717"/>
            <a:ext cx="578838" cy="578838"/>
          </a:xfrm>
          <a:prstGeom prst="rect">
            <a:avLst/>
          </a:prstGeom>
        </p:spPr>
      </p:pic>
      <p:pic>
        <p:nvPicPr>
          <p:cNvPr id="33" name="Gráfico 32" descr="Marcador con relleno sólido">
            <a:extLst>
              <a:ext uri="{FF2B5EF4-FFF2-40B4-BE49-F238E27FC236}">
                <a16:creationId xmlns:a16="http://schemas.microsoft.com/office/drawing/2014/main" id="{EFC230AC-1080-AE65-1675-D8743C6E4E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51643" y="5594477"/>
            <a:ext cx="525849" cy="525849"/>
          </a:xfrm>
          <a:prstGeom prst="rect">
            <a:avLst/>
          </a:prstGeom>
        </p:spPr>
      </p:pic>
      <p:pic>
        <p:nvPicPr>
          <p:cNvPr id="34" name="Gráfico 33" descr="Marcador con relleno sólido">
            <a:extLst>
              <a:ext uri="{FF2B5EF4-FFF2-40B4-BE49-F238E27FC236}">
                <a16:creationId xmlns:a16="http://schemas.microsoft.com/office/drawing/2014/main" id="{2E133375-169E-513F-2FA6-900D7FADDD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74975" y="5380445"/>
            <a:ext cx="525849" cy="525849"/>
          </a:xfrm>
          <a:prstGeom prst="rect">
            <a:avLst/>
          </a:prstGeom>
        </p:spPr>
      </p:pic>
      <p:pic>
        <p:nvPicPr>
          <p:cNvPr id="35" name="Gráfico 34" descr="Marcador con relleno sólido">
            <a:extLst>
              <a:ext uri="{FF2B5EF4-FFF2-40B4-BE49-F238E27FC236}">
                <a16:creationId xmlns:a16="http://schemas.microsoft.com/office/drawing/2014/main" id="{1A9C839C-ABBC-6CF1-E0F0-2EFA203E96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84927" y="5355545"/>
            <a:ext cx="525849" cy="525849"/>
          </a:xfrm>
          <a:prstGeom prst="rect">
            <a:avLst/>
          </a:prstGeom>
        </p:spPr>
      </p:pic>
      <p:pic>
        <p:nvPicPr>
          <p:cNvPr id="36" name="Gráfico 35" descr="Marcador con relleno sólido">
            <a:extLst>
              <a:ext uri="{FF2B5EF4-FFF2-40B4-BE49-F238E27FC236}">
                <a16:creationId xmlns:a16="http://schemas.microsoft.com/office/drawing/2014/main" id="{812BADA4-57CF-3361-D033-903FAF006E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74773" y="5915505"/>
            <a:ext cx="525849" cy="525849"/>
          </a:xfrm>
          <a:prstGeom prst="rect">
            <a:avLst/>
          </a:prstGeom>
        </p:spPr>
      </p:pic>
      <p:pic>
        <p:nvPicPr>
          <p:cNvPr id="37" name="Gráfico 36" descr="Marcador con relleno sólido">
            <a:extLst>
              <a:ext uri="{FF2B5EF4-FFF2-40B4-BE49-F238E27FC236}">
                <a16:creationId xmlns:a16="http://schemas.microsoft.com/office/drawing/2014/main" id="{BB4FDD6C-8832-6B0B-462C-8F48E2D66B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13971" y="7458341"/>
            <a:ext cx="578838" cy="578838"/>
          </a:xfrm>
          <a:prstGeom prst="rect">
            <a:avLst/>
          </a:prstGeom>
        </p:spPr>
      </p:pic>
      <p:pic>
        <p:nvPicPr>
          <p:cNvPr id="38" name="Gráfico 37" descr="Marcador con relleno sólido">
            <a:extLst>
              <a:ext uri="{FF2B5EF4-FFF2-40B4-BE49-F238E27FC236}">
                <a16:creationId xmlns:a16="http://schemas.microsoft.com/office/drawing/2014/main" id="{008EE84A-936D-556B-AA4A-E0E1C10098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72603" y="5626087"/>
            <a:ext cx="525849" cy="525849"/>
          </a:xfrm>
          <a:prstGeom prst="rect">
            <a:avLst/>
          </a:prstGeom>
        </p:spPr>
      </p:pic>
      <p:pic>
        <p:nvPicPr>
          <p:cNvPr id="39" name="Gráfico 38" descr="Marcador con relleno sólido">
            <a:extLst>
              <a:ext uri="{FF2B5EF4-FFF2-40B4-BE49-F238E27FC236}">
                <a16:creationId xmlns:a16="http://schemas.microsoft.com/office/drawing/2014/main" id="{84E6C259-C365-CD11-2D1A-30B24980EE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43361" y="5958259"/>
            <a:ext cx="525849" cy="5258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F4A4893-0A13-DC95-394C-457822D5D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367" y="767574"/>
            <a:ext cx="1068596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defTabSz="1828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altLang="es-CL" sz="4800" b="1" dirty="0">
                <a:solidFill>
                  <a:schemeClr val="tx2"/>
                </a:solidFill>
                <a:latin typeface="League Spartan" panose="020B0604020202020204" charset="0"/>
              </a:rPr>
              <a:t>DIÁLISIS 2025</a:t>
            </a: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A238BD85-CD2B-806E-C4A6-9A734D27C956}"/>
              </a:ext>
            </a:extLst>
          </p:cNvPr>
          <p:cNvSpPr/>
          <p:nvPr/>
        </p:nvSpPr>
        <p:spPr>
          <a:xfrm>
            <a:off x="2275365" y="2133870"/>
            <a:ext cx="3468005" cy="336183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AEDA35AF-09B9-F934-1B87-338CB1CE9293}"/>
              </a:ext>
            </a:extLst>
          </p:cNvPr>
          <p:cNvSpPr/>
          <p:nvPr/>
        </p:nvSpPr>
        <p:spPr>
          <a:xfrm>
            <a:off x="2216890" y="2160393"/>
            <a:ext cx="3526480" cy="180034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3F083646-0D6B-AD06-EF7B-9D8241729A50}"/>
              </a:ext>
            </a:extLst>
          </p:cNvPr>
          <p:cNvSpPr/>
          <p:nvPr/>
        </p:nvSpPr>
        <p:spPr>
          <a:xfrm>
            <a:off x="2289311" y="2557843"/>
            <a:ext cx="3307495" cy="675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ATENDIDAS</a:t>
            </a:r>
            <a:br>
              <a:rPr lang="en-US" sz="26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6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ENERO 2025</a:t>
            </a:r>
            <a:endParaRPr lang="en-US" sz="2600" dirty="0">
              <a:solidFill>
                <a:schemeClr val="tx2"/>
              </a:solidFill>
            </a:endParaRPr>
          </a:p>
        </p:txBody>
      </p:sp>
      <p:sp>
        <p:nvSpPr>
          <p:cNvPr id="40" name="Text 5">
            <a:extLst>
              <a:ext uri="{FF2B5EF4-FFF2-40B4-BE49-F238E27FC236}">
                <a16:creationId xmlns:a16="http://schemas.microsoft.com/office/drawing/2014/main" id="{03CC9444-4491-D828-63F5-DBD227FC3FC3}"/>
              </a:ext>
            </a:extLst>
          </p:cNvPr>
          <p:cNvSpPr/>
          <p:nvPr/>
        </p:nvSpPr>
        <p:spPr>
          <a:xfrm>
            <a:off x="3154372" y="3323571"/>
            <a:ext cx="1781008" cy="1100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6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600" dirty="0"/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9E9F5A0C-6B1B-3B4A-6FF3-F963CE52B729}"/>
              </a:ext>
            </a:extLst>
          </p:cNvPr>
          <p:cNvSpPr/>
          <p:nvPr/>
        </p:nvSpPr>
        <p:spPr>
          <a:xfrm>
            <a:off x="2819983" y="4535180"/>
            <a:ext cx="2297745" cy="407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MENSUALES</a:t>
            </a:r>
            <a:endParaRPr lang="en-US" sz="2400" dirty="0"/>
          </a:p>
        </p:txBody>
      </p:sp>
      <p:sp>
        <p:nvSpPr>
          <p:cNvPr id="42" name="Shape 7">
            <a:extLst>
              <a:ext uri="{FF2B5EF4-FFF2-40B4-BE49-F238E27FC236}">
                <a16:creationId xmlns:a16="http://schemas.microsoft.com/office/drawing/2014/main" id="{FC49CC75-B071-9450-B7BB-C08079BEF242}"/>
              </a:ext>
            </a:extLst>
          </p:cNvPr>
          <p:cNvSpPr/>
          <p:nvPr/>
        </p:nvSpPr>
        <p:spPr>
          <a:xfrm>
            <a:off x="4987387" y="5822151"/>
            <a:ext cx="3540136" cy="340559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/>
          </a:p>
        </p:txBody>
      </p:sp>
      <p:sp>
        <p:nvSpPr>
          <p:cNvPr id="43" name="Shape 8">
            <a:extLst>
              <a:ext uri="{FF2B5EF4-FFF2-40B4-BE49-F238E27FC236}">
                <a16:creationId xmlns:a16="http://schemas.microsoft.com/office/drawing/2014/main" id="{E7CEF4CA-061D-5096-39C2-3B16266DFF38}"/>
              </a:ext>
            </a:extLst>
          </p:cNvPr>
          <p:cNvSpPr/>
          <p:nvPr/>
        </p:nvSpPr>
        <p:spPr>
          <a:xfrm>
            <a:off x="4987386" y="5822152"/>
            <a:ext cx="3540137" cy="160134"/>
          </a:xfrm>
          <a:prstGeom prst="rect">
            <a:avLst/>
          </a:prstGeom>
          <a:solidFill>
            <a:srgbClr val="1D9E75"/>
          </a:solidFill>
          <a:ln w="12700">
            <a:solidFill>
              <a:srgbClr val="1D9E75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44" name="Text 9">
            <a:extLst>
              <a:ext uri="{FF2B5EF4-FFF2-40B4-BE49-F238E27FC236}">
                <a16:creationId xmlns:a16="http://schemas.microsoft.com/office/drawing/2014/main" id="{0BD9AE7A-B47A-D85F-95FD-BB3618CF4933}"/>
              </a:ext>
            </a:extLst>
          </p:cNvPr>
          <p:cNvSpPr/>
          <p:nvPr/>
        </p:nvSpPr>
        <p:spPr>
          <a:xfrm>
            <a:off x="5232560" y="6310071"/>
            <a:ext cx="2977654" cy="675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TERAPIAS DIALÍTICAS</a:t>
            </a:r>
            <a:endParaRPr lang="en-US" sz="2600" dirty="0"/>
          </a:p>
        </p:txBody>
      </p:sp>
      <p:sp>
        <p:nvSpPr>
          <p:cNvPr id="45" name="Text 10">
            <a:extLst>
              <a:ext uri="{FF2B5EF4-FFF2-40B4-BE49-F238E27FC236}">
                <a16:creationId xmlns:a16="http://schemas.microsoft.com/office/drawing/2014/main" id="{C797A836-C514-B806-21DE-861CE3A73517}"/>
              </a:ext>
            </a:extLst>
          </p:cNvPr>
          <p:cNvSpPr/>
          <p:nvPr/>
        </p:nvSpPr>
        <p:spPr>
          <a:xfrm>
            <a:off x="5257384" y="7157324"/>
            <a:ext cx="2897252" cy="8890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3.603</a:t>
            </a:r>
            <a:endParaRPr lang="en-US" sz="8000" dirty="0"/>
          </a:p>
        </p:txBody>
      </p:sp>
      <p:sp>
        <p:nvSpPr>
          <p:cNvPr id="46" name="Text 11">
            <a:extLst>
              <a:ext uri="{FF2B5EF4-FFF2-40B4-BE49-F238E27FC236}">
                <a16:creationId xmlns:a16="http://schemas.microsoft.com/office/drawing/2014/main" id="{CA577453-FF2F-D823-9338-F96169C901E4}"/>
              </a:ext>
            </a:extLst>
          </p:cNvPr>
          <p:cNvSpPr/>
          <p:nvPr/>
        </p:nvSpPr>
        <p:spPr>
          <a:xfrm>
            <a:off x="3627685" y="8409431"/>
            <a:ext cx="3698901" cy="6001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2400" dirty="0"/>
          </a:p>
        </p:txBody>
      </p:sp>
      <p:sp>
        <p:nvSpPr>
          <p:cNvPr id="53" name="Text 6">
            <a:extLst>
              <a:ext uri="{FF2B5EF4-FFF2-40B4-BE49-F238E27FC236}">
                <a16:creationId xmlns:a16="http://schemas.microsoft.com/office/drawing/2014/main" id="{FD76439C-8850-4BBB-9C3F-DECA8E278C18}"/>
              </a:ext>
            </a:extLst>
          </p:cNvPr>
          <p:cNvSpPr/>
          <p:nvPr/>
        </p:nvSpPr>
        <p:spPr>
          <a:xfrm>
            <a:off x="6108709" y="8226888"/>
            <a:ext cx="1382432" cy="426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ANUAL</a:t>
            </a:r>
            <a:endParaRPr lang="en-US" sz="2400" dirty="0"/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B2258A38-6E2B-B8C8-7505-72DFF7ECFB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20" r="19543"/>
          <a:stretch>
            <a:fillRect/>
          </a:stretch>
        </p:blipFill>
        <p:spPr>
          <a:xfrm>
            <a:off x="11869820" y="2133870"/>
            <a:ext cx="5482922" cy="5570963"/>
          </a:xfrm>
          <a:prstGeom prst="roundRect">
            <a:avLst>
              <a:gd name="adj" fmla="val 350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0000" dist="5000" dir="5400000" sy="-100000" algn="bl" rotWithShape="0"/>
          </a:effectLst>
        </p:spPr>
      </p:pic>
      <p:sp>
        <p:nvSpPr>
          <p:cNvPr id="57" name="Shape 2">
            <a:extLst>
              <a:ext uri="{FF2B5EF4-FFF2-40B4-BE49-F238E27FC236}">
                <a16:creationId xmlns:a16="http://schemas.microsoft.com/office/drawing/2014/main" id="{EA6A730F-B296-59AC-90CC-ED5EFA89FAAF}"/>
              </a:ext>
            </a:extLst>
          </p:cNvPr>
          <p:cNvSpPr/>
          <p:nvPr/>
        </p:nvSpPr>
        <p:spPr>
          <a:xfrm>
            <a:off x="7648516" y="2133870"/>
            <a:ext cx="3468005" cy="336183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59" name="Shape 3">
            <a:extLst>
              <a:ext uri="{FF2B5EF4-FFF2-40B4-BE49-F238E27FC236}">
                <a16:creationId xmlns:a16="http://schemas.microsoft.com/office/drawing/2014/main" id="{20B0DBC5-78FF-455A-0BE6-3FA83A434C2F}"/>
              </a:ext>
            </a:extLst>
          </p:cNvPr>
          <p:cNvSpPr/>
          <p:nvPr/>
        </p:nvSpPr>
        <p:spPr>
          <a:xfrm>
            <a:off x="7619278" y="2133870"/>
            <a:ext cx="3526480" cy="180034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61" name="Text 4">
            <a:extLst>
              <a:ext uri="{FF2B5EF4-FFF2-40B4-BE49-F238E27FC236}">
                <a16:creationId xmlns:a16="http://schemas.microsoft.com/office/drawing/2014/main" id="{D934C070-CACB-1A61-D42C-BD32F6E4A10D}"/>
              </a:ext>
            </a:extLst>
          </p:cNvPr>
          <p:cNvSpPr/>
          <p:nvPr/>
        </p:nvSpPr>
        <p:spPr>
          <a:xfrm>
            <a:off x="7748654" y="2538522"/>
            <a:ext cx="3267727" cy="675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6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ATENDIDAS</a:t>
            </a:r>
            <a:br>
              <a:rPr lang="en-US" sz="26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6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DICIEMBRE 2025</a:t>
            </a:r>
            <a:endParaRPr lang="en-US" sz="2600" dirty="0">
              <a:solidFill>
                <a:schemeClr val="tx2"/>
              </a:solidFill>
            </a:endParaRPr>
          </a:p>
        </p:txBody>
      </p:sp>
      <p:sp>
        <p:nvSpPr>
          <p:cNvPr id="63" name="Text 5">
            <a:extLst>
              <a:ext uri="{FF2B5EF4-FFF2-40B4-BE49-F238E27FC236}">
                <a16:creationId xmlns:a16="http://schemas.microsoft.com/office/drawing/2014/main" id="{4FB87FEC-99C3-7F83-F918-1CEA005F7C2C}"/>
              </a:ext>
            </a:extLst>
          </p:cNvPr>
          <p:cNvSpPr/>
          <p:nvPr/>
        </p:nvSpPr>
        <p:spPr>
          <a:xfrm>
            <a:off x="8527523" y="3323571"/>
            <a:ext cx="1781008" cy="1100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6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600" dirty="0"/>
          </a:p>
        </p:txBody>
      </p:sp>
      <p:sp>
        <p:nvSpPr>
          <p:cNvPr id="65" name="Text 6">
            <a:extLst>
              <a:ext uri="{FF2B5EF4-FFF2-40B4-BE49-F238E27FC236}">
                <a16:creationId xmlns:a16="http://schemas.microsoft.com/office/drawing/2014/main" id="{6B4EB397-38DB-0297-47CA-AA072E5E9D34}"/>
              </a:ext>
            </a:extLst>
          </p:cNvPr>
          <p:cNvSpPr/>
          <p:nvPr/>
        </p:nvSpPr>
        <p:spPr>
          <a:xfrm>
            <a:off x="8193134" y="4535180"/>
            <a:ext cx="2297745" cy="407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MENSUALES</a:t>
            </a:r>
            <a:endParaRPr lang="en-US" sz="2400" dirty="0"/>
          </a:p>
        </p:txBody>
      </p:sp>
      <p:cxnSp>
        <p:nvCxnSpPr>
          <p:cNvPr id="67" name="Conector recto de flecha 66">
            <a:extLst>
              <a:ext uri="{FF2B5EF4-FFF2-40B4-BE49-F238E27FC236}">
                <a16:creationId xmlns:a16="http://schemas.microsoft.com/office/drawing/2014/main" id="{CC2241A5-F918-8D1C-B4A0-0CF3D1543C67}"/>
              </a:ext>
            </a:extLst>
          </p:cNvPr>
          <p:cNvCxnSpPr/>
          <p:nvPr/>
        </p:nvCxnSpPr>
        <p:spPr>
          <a:xfrm>
            <a:off x="6058949" y="3930358"/>
            <a:ext cx="131066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6018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17503-DFBF-DAEB-9784-B74F77BB9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B60A40D-6004-3C9E-4055-B02AAEE50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6ED67F0E-FE3A-9829-FFBB-3949273865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42280" y="4253651"/>
            <a:ext cx="4421320" cy="737449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4000" b="1" dirty="0">
                <a:solidFill>
                  <a:schemeClr val="tx2"/>
                </a:solidFill>
                <a:latin typeface="League Spartan" panose="020B0604020202020204" charset="0"/>
              </a:rPr>
              <a:t>RESIDENCIA </a:t>
            </a:r>
            <a:endParaRPr lang="es-ES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Google Shape;148;p24">
            <a:extLst>
              <a:ext uri="{FF2B5EF4-FFF2-40B4-BE49-F238E27FC236}">
                <a16:creationId xmlns:a16="http://schemas.microsoft.com/office/drawing/2014/main" id="{9F4BFE26-574C-3813-1E4E-D511352E4A7C}"/>
              </a:ext>
            </a:extLst>
          </p:cNvPr>
          <p:cNvSpPr txBox="1">
            <a:spLocks/>
          </p:cNvSpPr>
          <p:nvPr/>
        </p:nvSpPr>
        <p:spPr>
          <a:xfrm flipH="1">
            <a:off x="9139988" y="5097729"/>
            <a:ext cx="3976761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6000" b="1" dirty="0">
                <a:solidFill>
                  <a:schemeClr val="tx2"/>
                </a:solidFill>
                <a:latin typeface="League Spartan" panose="020B0604020202020204" charset="0"/>
              </a:rPr>
              <a:t>DE ALTA</a:t>
            </a:r>
            <a:endParaRPr lang="es-ES" sz="6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580CAF08-8317-7CBB-F814-4D8E377CB2D4}"/>
              </a:ext>
            </a:extLst>
          </p:cNvPr>
          <p:cNvSpPr/>
          <p:nvPr/>
        </p:nvSpPr>
        <p:spPr>
          <a:xfrm>
            <a:off x="9372600" y="6621283"/>
            <a:ext cx="1295400" cy="6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85097870-0A2E-8AF9-EE60-9D5EF63FDEFA}"/>
              </a:ext>
            </a:extLst>
          </p:cNvPr>
          <p:cNvSpPr/>
          <p:nvPr/>
        </p:nvSpPr>
        <p:spPr>
          <a:xfrm flipV="1">
            <a:off x="10668000" y="6621283"/>
            <a:ext cx="1905000" cy="1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7E0FB5B4-71AB-2FE7-CE08-E8A4EB5E9EE9}"/>
              </a:ext>
            </a:extLst>
          </p:cNvPr>
          <p:cNvGrpSpPr/>
          <p:nvPr/>
        </p:nvGrpSpPr>
        <p:grpSpPr>
          <a:xfrm>
            <a:off x="12978270" y="4189220"/>
            <a:ext cx="2185530" cy="2432050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48FEAAD-E604-12E2-1607-5151E21BD370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81E95298-FEF7-FD87-7535-3A8DE9991A5A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22C96769-C609-4C22-82F0-95F569CDE84F}"/>
              </a:ext>
            </a:extLst>
          </p:cNvPr>
          <p:cNvGrpSpPr/>
          <p:nvPr/>
        </p:nvGrpSpPr>
        <p:grpSpPr>
          <a:xfrm>
            <a:off x="1066800" y="4239614"/>
            <a:ext cx="7772400" cy="2381656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C24BFDC5-BC28-A8BD-B219-CFDA39E77F07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D54BC04B-0DFB-7DDC-7535-B609F74C32F8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0226F777-B0B6-8E2B-56F4-E8707D23627D}"/>
              </a:ext>
            </a:extLst>
          </p:cNvPr>
          <p:cNvGrpSpPr/>
          <p:nvPr/>
        </p:nvGrpSpPr>
        <p:grpSpPr>
          <a:xfrm>
            <a:off x="15591811" y="4267687"/>
            <a:ext cx="2696189" cy="2381656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C3F3C9C7-0A37-30C4-EBAA-88C74D04863B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F66BBF10-479C-FE99-FC9E-A7125D6C80A9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2" name="Google Shape;148;p24">
            <a:extLst>
              <a:ext uri="{FF2B5EF4-FFF2-40B4-BE49-F238E27FC236}">
                <a16:creationId xmlns:a16="http://schemas.microsoft.com/office/drawing/2014/main" id="{C2CEC7A4-D36A-EA8E-79DB-4D3987525AD6}"/>
              </a:ext>
            </a:extLst>
          </p:cNvPr>
          <p:cNvSpPr txBox="1">
            <a:spLocks/>
          </p:cNvSpPr>
          <p:nvPr/>
        </p:nvSpPr>
        <p:spPr>
          <a:xfrm flipH="1">
            <a:off x="9142280" y="5784859"/>
            <a:ext cx="3974469" cy="737449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4000" b="1" dirty="0">
                <a:solidFill>
                  <a:schemeClr val="tx2"/>
                </a:solidFill>
                <a:latin typeface="League Spartan" panose="020B0604020202020204" charset="0"/>
              </a:rPr>
              <a:t>INTENSIDAD </a:t>
            </a:r>
            <a:endParaRPr lang="es-ES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1958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7084B-4C2F-607D-4EB7-BED391567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E7F2FA-0C12-8512-D36E-463BFF132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9830D216-693F-B641-6357-825F1E939DF1}"/>
              </a:ext>
            </a:extLst>
          </p:cNvPr>
          <p:cNvGrpSpPr/>
          <p:nvPr/>
        </p:nvGrpSpPr>
        <p:grpSpPr>
          <a:xfrm>
            <a:off x="1934627" y="2552698"/>
            <a:ext cx="4298164" cy="6742817"/>
            <a:chOff x="842603" y="3151554"/>
            <a:chExt cx="5247710" cy="5704095"/>
          </a:xfrm>
        </p:grpSpPr>
        <p:sp>
          <p:nvSpPr>
            <p:cNvPr id="6" name="Shape 2">
              <a:extLst>
                <a:ext uri="{FF2B5EF4-FFF2-40B4-BE49-F238E27FC236}">
                  <a16:creationId xmlns:a16="http://schemas.microsoft.com/office/drawing/2014/main" id="{C58A13CC-9AEF-783C-651F-D89FA6135DD6}"/>
                </a:ext>
              </a:extLst>
            </p:cNvPr>
            <p:cNvSpPr/>
            <p:nvPr/>
          </p:nvSpPr>
          <p:spPr>
            <a:xfrm>
              <a:off x="842603" y="3151554"/>
              <a:ext cx="5212080" cy="5704095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noFill/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2800">
                <a:solidFill>
                  <a:srgbClr val="FFC000"/>
                </a:solidFill>
              </a:endParaRPr>
            </a:p>
          </p:txBody>
        </p:sp>
        <p:sp>
          <p:nvSpPr>
            <p:cNvPr id="7" name="Shape 3">
              <a:extLst>
                <a:ext uri="{FF2B5EF4-FFF2-40B4-BE49-F238E27FC236}">
                  <a16:creationId xmlns:a16="http://schemas.microsoft.com/office/drawing/2014/main" id="{C9D56549-C542-6E63-ADD2-A1174469BB77}"/>
                </a:ext>
              </a:extLst>
            </p:cNvPr>
            <p:cNvSpPr/>
            <p:nvPr/>
          </p:nvSpPr>
          <p:spPr>
            <a:xfrm>
              <a:off x="842603" y="3151555"/>
              <a:ext cx="5212080" cy="219456"/>
            </a:xfrm>
            <a:prstGeom prst="rect">
              <a:avLst/>
            </a:prstGeom>
            <a:solidFill>
              <a:schemeClr val="tx2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2800"/>
            </a:p>
          </p:txBody>
        </p:sp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1D30CBD7-583D-BFCB-80B0-F2BAECAA0811}"/>
                </a:ext>
              </a:extLst>
            </p:cNvPr>
            <p:cNvSpPr/>
            <p:nvPr/>
          </p:nvSpPr>
          <p:spPr>
            <a:xfrm>
              <a:off x="1257133" y="3858132"/>
              <a:ext cx="4383019" cy="16733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SERVICIO DE RESIDENCIA PROTEGIDA DE ALTA INTENSIDAD DE APOYOS PARA USUARIOS CON TRANSTORNOS CONDUCTUALES DEL HSJC</a:t>
              </a:r>
              <a:endParaRPr lang="en-US" sz="2400" dirty="0">
                <a:solidFill>
                  <a:schemeClr val="tx2"/>
                </a:solidFill>
              </a:endParaRPr>
            </a:p>
          </p:txBody>
        </p:sp>
        <p:sp>
          <p:nvSpPr>
            <p:cNvPr id="10" name="Text 5">
              <a:extLst>
                <a:ext uri="{FF2B5EF4-FFF2-40B4-BE49-F238E27FC236}">
                  <a16:creationId xmlns:a16="http://schemas.microsoft.com/office/drawing/2014/main" id="{6C894D67-28F9-8C16-990A-A0CB00658288}"/>
                </a:ext>
              </a:extLst>
            </p:cNvPr>
            <p:cNvSpPr/>
            <p:nvPr/>
          </p:nvSpPr>
          <p:spPr>
            <a:xfrm>
              <a:off x="842603" y="6003601"/>
              <a:ext cx="5247710" cy="11804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0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MONTO TOTAL</a:t>
              </a:r>
              <a:br>
                <a:rPr lang="en-US" sz="40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-122"/>
                  <a:cs typeface="Calibri" pitchFamily="34" charset="-120"/>
                </a:rPr>
              </a:br>
              <a:r>
                <a:rPr lang="en-US" sz="40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-122"/>
                  <a:cs typeface="Calibri" pitchFamily="34" charset="-120"/>
                </a:rPr>
                <a:t>$173.340.000</a:t>
              </a:r>
              <a:endParaRPr lang="en-US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C7FBD1BF-6E75-0D9E-DB4C-78B423D5ACAA}"/>
                </a:ext>
              </a:extLst>
            </p:cNvPr>
            <p:cNvSpPr/>
            <p:nvPr/>
          </p:nvSpPr>
          <p:spPr>
            <a:xfrm>
              <a:off x="1817750" y="7497933"/>
              <a:ext cx="3127866" cy="7315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0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10 </a:t>
              </a:r>
              <a:r>
                <a:rPr lang="en-US" sz="4000" dirty="0" err="1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cupos</a:t>
              </a:r>
              <a:endParaRPr lang="en-US" sz="4000" dirty="0"/>
            </a:p>
          </p:txBody>
        </p:sp>
      </p:grpSp>
      <p:pic>
        <p:nvPicPr>
          <p:cNvPr id="19" name="Imagen 18">
            <a:extLst>
              <a:ext uri="{FF2B5EF4-FFF2-40B4-BE49-F238E27FC236}">
                <a16:creationId xmlns:a16="http://schemas.microsoft.com/office/drawing/2014/main" id="{DF5D6ADD-2354-3604-0417-D1401E31ED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41"/>
          <a:stretch>
            <a:fillRect/>
          </a:stretch>
        </p:blipFill>
        <p:spPr>
          <a:xfrm>
            <a:off x="6948728" y="2475874"/>
            <a:ext cx="1581738" cy="4642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0B5FCA5-7866-07A0-CB83-E796FB5E7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5" r="10727" b="23416"/>
          <a:stretch>
            <a:fillRect/>
          </a:stretch>
        </p:blipFill>
        <p:spPr>
          <a:xfrm flipH="1">
            <a:off x="16168375" y="3619500"/>
            <a:ext cx="1738625" cy="4718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D6B1727C-4F46-8640-3AFB-1CA0E9FC7F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9" t="-232" r="35523" b="232"/>
          <a:stretch>
            <a:fillRect/>
          </a:stretch>
        </p:blipFill>
        <p:spPr>
          <a:xfrm>
            <a:off x="8841827" y="3763829"/>
            <a:ext cx="1521373" cy="44673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5AB7546F-0F10-4538-CC23-FFD0AD8E13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9" t="343" r="45990" b="-343"/>
          <a:stretch>
            <a:fillRect/>
          </a:stretch>
        </p:blipFill>
        <p:spPr>
          <a:xfrm flipH="1">
            <a:off x="14250394" y="2475874"/>
            <a:ext cx="1738626" cy="4344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AFBA76C8-A879-9BE7-CF9D-EE9F3AE42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" t="12386" r="44328"/>
          <a:stretch>
            <a:fillRect/>
          </a:stretch>
        </p:blipFill>
        <p:spPr>
          <a:xfrm flipH="1">
            <a:off x="10592794" y="2475874"/>
            <a:ext cx="1581738" cy="4506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48A5F46-B0F8-F7B9-CC3A-E3BCD90F89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0" t="17" r="44218" b="-17"/>
          <a:stretch>
            <a:fillRect/>
          </a:stretch>
        </p:blipFill>
        <p:spPr>
          <a:xfrm flipH="1">
            <a:off x="12439062" y="3711313"/>
            <a:ext cx="1581738" cy="4626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6000" dist="5000" dir="5400000" sy="-100000" algn="bl" rotWithShape="0"/>
          </a:effectLst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A2469988-138D-4759-587D-88C6B3F66C3A}"/>
              </a:ext>
            </a:extLst>
          </p:cNvPr>
          <p:cNvSpPr txBox="1"/>
          <p:nvPr/>
        </p:nvSpPr>
        <p:spPr>
          <a:xfrm>
            <a:off x="1828800" y="991484"/>
            <a:ext cx="127986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800" dirty="0">
                <a:solidFill>
                  <a:schemeClr val="tx2"/>
                </a:solidFill>
                <a:latin typeface="League Spartan" panose="020B0604020202020204" charset="0"/>
              </a:rPr>
              <a:t>RESIDENCIA DE ALTA INTENSIDAD</a:t>
            </a:r>
            <a:endParaRPr lang="es-CL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613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4E83B-D42A-1B20-99D2-6F2D15216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104CAF1-F859-19FD-8A37-1BE53B22A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DAFC4424-6636-661C-B5D5-9E84DDC1206D}"/>
              </a:ext>
            </a:extLst>
          </p:cNvPr>
          <p:cNvSpPr txBox="1"/>
          <p:nvPr/>
        </p:nvSpPr>
        <p:spPr>
          <a:xfrm>
            <a:off x="8663018" y="3442459"/>
            <a:ext cx="545037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6000" dirty="0">
                <a:solidFill>
                  <a:schemeClr val="tx2"/>
                </a:solidFill>
                <a:latin typeface="League Spartan" panose="020B0604020202020204" charset="0"/>
              </a:rPr>
              <a:t>DATOS CEAL</a:t>
            </a:r>
            <a:endParaRPr lang="es-CL" sz="32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4AF62047-8E77-0ADA-419E-924CA7C6B851}"/>
              </a:ext>
            </a:extLst>
          </p:cNvPr>
          <p:cNvSpPr/>
          <p:nvPr/>
        </p:nvSpPr>
        <p:spPr>
          <a:xfrm>
            <a:off x="8672490" y="4396815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F9907576-A7B3-F34F-4164-7819BF1A87EE}"/>
              </a:ext>
            </a:extLst>
          </p:cNvPr>
          <p:cNvSpPr/>
          <p:nvPr/>
        </p:nvSpPr>
        <p:spPr>
          <a:xfrm flipV="1">
            <a:off x="9982200" y="4365789"/>
            <a:ext cx="4038600" cy="31025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AEDFC36C-5082-7583-9FF0-3A7166C1AB42}"/>
              </a:ext>
            </a:extLst>
          </p:cNvPr>
          <p:cNvGrpSpPr/>
          <p:nvPr/>
        </p:nvGrpSpPr>
        <p:grpSpPr>
          <a:xfrm>
            <a:off x="14258235" y="3440848"/>
            <a:ext cx="1131257" cy="923330"/>
            <a:chOff x="0" y="0"/>
            <a:chExt cx="258874" cy="342852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5F85E7FF-90EF-0BFE-0241-2C9DE473D0D3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9" name="TextBox 11">
              <a:extLst>
                <a:ext uri="{FF2B5EF4-FFF2-40B4-BE49-F238E27FC236}">
                  <a16:creationId xmlns:a16="http://schemas.microsoft.com/office/drawing/2014/main" id="{F6AFE95D-5233-CD97-8B66-EEDBC8378A5A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7DD37681-B44A-D23B-F218-7622F5CAFECC}"/>
              </a:ext>
            </a:extLst>
          </p:cNvPr>
          <p:cNvGrpSpPr/>
          <p:nvPr/>
        </p:nvGrpSpPr>
        <p:grpSpPr>
          <a:xfrm>
            <a:off x="1066800" y="3440847"/>
            <a:ext cx="7451376" cy="955963"/>
            <a:chOff x="0" y="0"/>
            <a:chExt cx="1035124" cy="34285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A5CD1F3-D78B-2CF5-FA66-9B2D474F33D9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119F7E0F-E2D9-87A3-CED4-E94302FE0F0B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FC1B267-BD68-409E-7F5C-7190F1FEB2B7}"/>
              </a:ext>
            </a:extLst>
          </p:cNvPr>
          <p:cNvGrpSpPr/>
          <p:nvPr/>
        </p:nvGrpSpPr>
        <p:grpSpPr>
          <a:xfrm>
            <a:off x="15688161" y="3440848"/>
            <a:ext cx="2671928" cy="923330"/>
            <a:chOff x="0" y="0"/>
            <a:chExt cx="1035124" cy="722776"/>
          </a:xfrm>
          <a:solidFill>
            <a:schemeClr val="tx2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0B9020D-7283-86C3-B3BB-0336B77D9F8D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CC66CCFB-FC6F-7121-A817-00E6C575080B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2930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E0CD7-00F2-7F86-1C49-B24D63561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9F5AE02-7E43-C45D-DAD8-1F1D46873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8" name="Google Shape;148;p24">
            <a:extLst>
              <a:ext uri="{FF2B5EF4-FFF2-40B4-BE49-F238E27FC236}">
                <a16:creationId xmlns:a16="http://schemas.microsoft.com/office/drawing/2014/main" id="{29C32F98-C5E0-CC4D-DB0C-BB12AFD638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142280" y="4463146"/>
            <a:ext cx="3430720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algn="l" fontAlgn="base"/>
            <a:r>
              <a:rPr lang="es-ES" sz="4000" b="1" dirty="0">
                <a:solidFill>
                  <a:schemeClr val="tx2"/>
                </a:solidFill>
                <a:latin typeface="League Spartan" panose="020B0604020202020204" charset="0"/>
              </a:rPr>
              <a:t>PROYECTO</a:t>
            </a:r>
            <a:endParaRPr lang="es-ES" sz="4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Google Shape;148;p24">
            <a:extLst>
              <a:ext uri="{FF2B5EF4-FFF2-40B4-BE49-F238E27FC236}">
                <a16:creationId xmlns:a16="http://schemas.microsoft.com/office/drawing/2014/main" id="{AB119235-5457-9525-99F4-EF0A119DA610}"/>
              </a:ext>
            </a:extLst>
          </p:cNvPr>
          <p:cNvSpPr txBox="1">
            <a:spLocks/>
          </p:cNvSpPr>
          <p:nvPr/>
        </p:nvSpPr>
        <p:spPr>
          <a:xfrm flipH="1">
            <a:off x="9139989" y="5097729"/>
            <a:ext cx="4890210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4400" b="1" dirty="0">
                <a:solidFill>
                  <a:schemeClr val="tx2"/>
                </a:solidFill>
                <a:latin typeface="League Spartan" panose="020B0604020202020204" charset="0"/>
              </a:rPr>
              <a:t>MEL 2025</a:t>
            </a:r>
            <a:endParaRPr lang="es-E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AutoShape 6">
            <a:extLst>
              <a:ext uri="{FF2B5EF4-FFF2-40B4-BE49-F238E27FC236}">
                <a16:creationId xmlns:a16="http://schemas.microsoft.com/office/drawing/2014/main" id="{C70A4D4B-1015-9D4B-17D0-86E7D476CBE8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22" name="AutoShape 7">
            <a:extLst>
              <a:ext uri="{FF2B5EF4-FFF2-40B4-BE49-F238E27FC236}">
                <a16:creationId xmlns:a16="http://schemas.microsoft.com/office/drawing/2014/main" id="{7ACD4630-5E2C-BC00-60EC-5D70E123578D}"/>
              </a:ext>
            </a:extLst>
          </p:cNvPr>
          <p:cNvSpPr/>
          <p:nvPr/>
        </p:nvSpPr>
        <p:spPr>
          <a:xfrm>
            <a:off x="10653898" y="5844967"/>
            <a:ext cx="1565249" cy="2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8303A426-55CB-5047-DE3D-B017FB2C16BE}"/>
              </a:ext>
            </a:extLst>
          </p:cNvPr>
          <p:cNvGrpSpPr/>
          <p:nvPr/>
        </p:nvGrpSpPr>
        <p:grpSpPr>
          <a:xfrm>
            <a:off x="12496801" y="4419970"/>
            <a:ext cx="2185530" cy="1496660"/>
            <a:chOff x="0" y="0"/>
            <a:chExt cx="258874" cy="342852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9AFFA0E-BEE0-C9BF-D790-152779BD8349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0BFFE719-9DE3-1DAE-8C4F-4365D833F3C1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6">
            <a:extLst>
              <a:ext uri="{FF2B5EF4-FFF2-40B4-BE49-F238E27FC236}">
                <a16:creationId xmlns:a16="http://schemas.microsoft.com/office/drawing/2014/main" id="{2AEFC7B5-8226-22ED-38A5-EDFBF2DF63F1}"/>
              </a:ext>
            </a:extLst>
          </p:cNvPr>
          <p:cNvGrpSpPr/>
          <p:nvPr/>
        </p:nvGrpSpPr>
        <p:grpSpPr>
          <a:xfrm>
            <a:off x="1066800" y="4419970"/>
            <a:ext cx="7999734" cy="1425002"/>
            <a:chOff x="0" y="0"/>
            <a:chExt cx="1035124" cy="342852"/>
          </a:xfrm>
        </p:grpSpPr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EE6B5825-3BCC-0357-C478-0735EBDDF482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E9698A79-034B-BB31-B214-B594F07B0A14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5EE7C1FA-1A50-B504-1529-3978DD1C4490}"/>
              </a:ext>
            </a:extLst>
          </p:cNvPr>
          <p:cNvGrpSpPr/>
          <p:nvPr/>
        </p:nvGrpSpPr>
        <p:grpSpPr>
          <a:xfrm>
            <a:off x="14959985" y="4463146"/>
            <a:ext cx="3328015" cy="1453484"/>
            <a:chOff x="0" y="0"/>
            <a:chExt cx="1035124" cy="722776"/>
          </a:xfrm>
          <a:solidFill>
            <a:schemeClr val="tx2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267F6B17-FFAF-CC64-0E05-CB29CD38CF65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3A18D158-001A-9AFB-DDCB-E17DC72C684A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26407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DC0C0-88C0-8DDB-A24F-D15F1A9E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4D94C7-DEB7-BE02-AC9A-AAF93A6F2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F2DD353-BAC9-E216-54FD-2EACE36D80D4}"/>
              </a:ext>
            </a:extLst>
          </p:cNvPr>
          <p:cNvSpPr txBox="1"/>
          <p:nvPr/>
        </p:nvSpPr>
        <p:spPr>
          <a:xfrm>
            <a:off x="1831766" y="1247027"/>
            <a:ext cx="127986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800" dirty="0">
                <a:solidFill>
                  <a:schemeClr val="tx2"/>
                </a:solidFill>
                <a:latin typeface="League Spartan" panose="020B0604020202020204" charset="0"/>
              </a:rPr>
              <a:t>RESUMEN</a:t>
            </a:r>
            <a:r>
              <a:rPr lang="es-MX" sz="4400" dirty="0">
                <a:solidFill>
                  <a:schemeClr val="tx2"/>
                </a:solidFill>
                <a:latin typeface="League Spartan" panose="020B0604020202020204" charset="0"/>
              </a:rPr>
              <a:t> COMPRAS SALA MEL2025</a:t>
            </a:r>
            <a:endParaRPr lang="es-CL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8478AE50-1B69-9C3B-5952-60F8E3F457C1}"/>
              </a:ext>
            </a:extLst>
          </p:cNvPr>
          <p:cNvGrpSpPr/>
          <p:nvPr/>
        </p:nvGrpSpPr>
        <p:grpSpPr>
          <a:xfrm>
            <a:off x="2300906" y="2884573"/>
            <a:ext cx="8912434" cy="2693066"/>
            <a:chOff x="822960" y="2834640"/>
            <a:chExt cx="10881360" cy="5120640"/>
          </a:xfrm>
        </p:grpSpPr>
        <p:sp>
          <p:nvSpPr>
            <p:cNvPr id="16" name="Shape 2">
              <a:extLst>
                <a:ext uri="{FF2B5EF4-FFF2-40B4-BE49-F238E27FC236}">
                  <a16:creationId xmlns:a16="http://schemas.microsoft.com/office/drawing/2014/main" id="{B1C84D11-88AE-973C-8AF3-027C4015EA7A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>
                <a:solidFill>
                  <a:srgbClr val="FFC000"/>
                </a:solidFill>
              </a:endParaRPr>
            </a:p>
          </p:txBody>
        </p:sp>
        <p:sp>
          <p:nvSpPr>
            <p:cNvPr id="17" name="Shape 3">
              <a:extLst>
                <a:ext uri="{FF2B5EF4-FFF2-40B4-BE49-F238E27FC236}">
                  <a16:creationId xmlns:a16="http://schemas.microsoft.com/office/drawing/2014/main" id="{3A52ABF6-2701-5D4A-E65A-9C5CB7AF84C3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rgbClr val="FFC000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3600" dirty="0"/>
            </a:p>
          </p:txBody>
        </p:sp>
        <p:sp>
          <p:nvSpPr>
            <p:cNvPr id="18" name="Text 4">
              <a:extLst>
                <a:ext uri="{FF2B5EF4-FFF2-40B4-BE49-F238E27FC236}">
                  <a16:creationId xmlns:a16="http://schemas.microsoft.com/office/drawing/2014/main" id="{0525DBAA-E31B-1D50-16FD-7CE9AE630762}"/>
                </a:ext>
              </a:extLst>
            </p:cNvPr>
            <p:cNvSpPr/>
            <p:nvPr/>
          </p:nvSpPr>
          <p:spPr>
            <a:xfrm>
              <a:off x="822960" y="3108960"/>
              <a:ext cx="5212080" cy="8229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 err="1">
                  <a:solidFill>
                    <a:srgbClr val="FFC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Subtítulo</a:t>
              </a:r>
              <a:r>
                <a:rPr lang="en-US" sz="2600" b="1" dirty="0">
                  <a:solidFill>
                    <a:srgbClr val="FFC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22</a:t>
              </a:r>
              <a:endParaRPr lang="en-US" sz="2600" dirty="0">
                <a:solidFill>
                  <a:srgbClr val="FFC000"/>
                </a:solidFill>
              </a:endParaRPr>
            </a:p>
          </p:txBody>
        </p:sp>
        <p:sp>
          <p:nvSpPr>
            <p:cNvPr id="19" name="Text 5">
              <a:extLst>
                <a:ext uri="{FF2B5EF4-FFF2-40B4-BE49-F238E27FC236}">
                  <a16:creationId xmlns:a16="http://schemas.microsoft.com/office/drawing/2014/main" id="{F0E1D4CE-09FA-FE24-6714-7BBA57F7E7F7}"/>
                </a:ext>
              </a:extLst>
            </p:cNvPr>
            <p:cNvSpPr/>
            <p:nvPr/>
          </p:nvSpPr>
          <p:spPr>
            <a:xfrm>
              <a:off x="822960" y="4023360"/>
              <a:ext cx="5212080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0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Espejo pared con instalación</a:t>
              </a:r>
              <a:endParaRPr lang="en-US" sz="4000" dirty="0"/>
            </a:p>
          </p:txBody>
        </p:sp>
        <p:sp>
          <p:nvSpPr>
            <p:cNvPr id="20" name="Text 6">
              <a:extLst>
                <a:ext uri="{FF2B5EF4-FFF2-40B4-BE49-F238E27FC236}">
                  <a16:creationId xmlns:a16="http://schemas.microsoft.com/office/drawing/2014/main" id="{C7BC991B-CBE4-9984-1DD3-71DFD9A2950A}"/>
                </a:ext>
              </a:extLst>
            </p:cNvPr>
            <p:cNvSpPr/>
            <p:nvPr/>
          </p:nvSpPr>
          <p:spPr>
            <a:xfrm>
              <a:off x="822960" y="6675376"/>
              <a:ext cx="5212080" cy="7315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$1.309.000</a:t>
              </a:r>
              <a:endParaRPr lang="en-US" sz="2400" dirty="0"/>
            </a:p>
          </p:txBody>
        </p:sp>
        <p:sp>
          <p:nvSpPr>
            <p:cNvPr id="21" name="Shape 7">
              <a:extLst>
                <a:ext uri="{FF2B5EF4-FFF2-40B4-BE49-F238E27FC236}">
                  <a16:creationId xmlns:a16="http://schemas.microsoft.com/office/drawing/2014/main" id="{850E40F0-1D56-AA04-4FCC-CC733FAE3EED}"/>
                </a:ext>
              </a:extLst>
            </p:cNvPr>
            <p:cNvSpPr/>
            <p:nvPr/>
          </p:nvSpPr>
          <p:spPr>
            <a:xfrm>
              <a:off x="649224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solidFill>
                <a:srgbClr val="D8E6F0"/>
              </a:solidFill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2" name="Shape 8">
              <a:extLst>
                <a:ext uri="{FF2B5EF4-FFF2-40B4-BE49-F238E27FC236}">
                  <a16:creationId xmlns:a16="http://schemas.microsoft.com/office/drawing/2014/main" id="{2380DEE1-26F3-2F74-4EE6-C38CD48EEE38}"/>
                </a:ext>
              </a:extLst>
            </p:cNvPr>
            <p:cNvSpPr/>
            <p:nvPr/>
          </p:nvSpPr>
          <p:spPr>
            <a:xfrm>
              <a:off x="6492240" y="2834640"/>
              <a:ext cx="5212080" cy="219456"/>
            </a:xfrm>
            <a:prstGeom prst="rect">
              <a:avLst/>
            </a:prstGeom>
            <a:solidFill>
              <a:srgbClr val="1D9E75"/>
            </a:solidFill>
            <a:ln w="12700">
              <a:solidFill>
                <a:srgbClr val="1D9E75"/>
              </a:solidFill>
              <a:prstDash val="solid"/>
            </a:ln>
          </p:spPr>
          <p:txBody>
            <a:bodyPr/>
            <a:lstStyle/>
            <a:p>
              <a:endParaRPr lang="es-CL" sz="3600"/>
            </a:p>
          </p:txBody>
        </p:sp>
        <p:sp>
          <p:nvSpPr>
            <p:cNvPr id="23" name="Text 9">
              <a:extLst>
                <a:ext uri="{FF2B5EF4-FFF2-40B4-BE49-F238E27FC236}">
                  <a16:creationId xmlns:a16="http://schemas.microsoft.com/office/drawing/2014/main" id="{2C39E667-5714-9DA8-7211-43364EE4AC14}"/>
                </a:ext>
              </a:extLst>
            </p:cNvPr>
            <p:cNvSpPr/>
            <p:nvPr/>
          </p:nvSpPr>
          <p:spPr>
            <a:xfrm>
              <a:off x="6492240" y="3108960"/>
              <a:ext cx="5212080" cy="8229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600" b="1" dirty="0" err="1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Subtítulo</a:t>
              </a:r>
              <a:r>
                <a:rPr lang="en-US" sz="26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29</a:t>
              </a:r>
              <a:endParaRPr lang="en-US" sz="2600" dirty="0"/>
            </a:p>
          </p:txBody>
        </p:sp>
        <p:sp>
          <p:nvSpPr>
            <p:cNvPr id="25" name="Text 11">
              <a:extLst>
                <a:ext uri="{FF2B5EF4-FFF2-40B4-BE49-F238E27FC236}">
                  <a16:creationId xmlns:a16="http://schemas.microsoft.com/office/drawing/2014/main" id="{8CCF07AD-8C8F-4A26-20B5-50A4CEADB755}"/>
                </a:ext>
              </a:extLst>
            </p:cNvPr>
            <p:cNvSpPr/>
            <p:nvPr/>
          </p:nvSpPr>
          <p:spPr>
            <a:xfrm>
              <a:off x="6492240" y="6645428"/>
              <a:ext cx="5212080" cy="7315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$1.814.649</a:t>
              </a:r>
              <a:endParaRPr lang="en-US" sz="2400" dirty="0"/>
            </a:p>
          </p:txBody>
        </p:sp>
      </p:grpSp>
      <p:sp>
        <p:nvSpPr>
          <p:cNvPr id="32" name="Text 5">
            <a:extLst>
              <a:ext uri="{FF2B5EF4-FFF2-40B4-BE49-F238E27FC236}">
                <a16:creationId xmlns:a16="http://schemas.microsoft.com/office/drawing/2014/main" id="{279E2450-9CD0-7160-2240-4A199B24C317}"/>
              </a:ext>
            </a:extLst>
          </p:cNvPr>
          <p:cNvSpPr/>
          <p:nvPr/>
        </p:nvSpPr>
        <p:spPr>
          <a:xfrm>
            <a:off x="7361374" y="3363953"/>
            <a:ext cx="3434949" cy="155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</a:t>
            </a:r>
            <a:r>
              <a:rPr lang="en-US" sz="4000" b="1" dirty="0" err="1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vibratoria</a:t>
            </a:r>
            <a:endParaRPr lang="en-US" sz="4000" dirty="0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4BDB5135-E39E-23CF-839F-68FDE2FCCF8B}"/>
              </a:ext>
            </a:extLst>
          </p:cNvPr>
          <p:cNvGrpSpPr/>
          <p:nvPr/>
        </p:nvGrpSpPr>
        <p:grpSpPr>
          <a:xfrm>
            <a:off x="2202071" y="5912748"/>
            <a:ext cx="9027311" cy="2725541"/>
            <a:chOff x="682704" y="2834640"/>
            <a:chExt cx="11021616" cy="5182388"/>
          </a:xfrm>
        </p:grpSpPr>
        <p:sp>
          <p:nvSpPr>
            <p:cNvPr id="34" name="Shape 2">
              <a:extLst>
                <a:ext uri="{FF2B5EF4-FFF2-40B4-BE49-F238E27FC236}">
                  <a16:creationId xmlns:a16="http://schemas.microsoft.com/office/drawing/2014/main" id="{371D3AEC-207D-712E-1188-1A09FE1298FA}"/>
                </a:ext>
              </a:extLst>
            </p:cNvPr>
            <p:cNvSpPr/>
            <p:nvPr/>
          </p:nvSpPr>
          <p:spPr>
            <a:xfrm>
              <a:off x="822960" y="2834640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noFill/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2800">
                <a:solidFill>
                  <a:srgbClr val="FFC000"/>
                </a:solidFill>
              </a:endParaRPr>
            </a:p>
          </p:txBody>
        </p:sp>
        <p:sp>
          <p:nvSpPr>
            <p:cNvPr id="35" name="Shape 3">
              <a:extLst>
                <a:ext uri="{FF2B5EF4-FFF2-40B4-BE49-F238E27FC236}">
                  <a16:creationId xmlns:a16="http://schemas.microsoft.com/office/drawing/2014/main" id="{774CF754-EE48-2E97-2EFE-D7F858CACA42}"/>
                </a:ext>
              </a:extLst>
            </p:cNvPr>
            <p:cNvSpPr/>
            <p:nvPr/>
          </p:nvSpPr>
          <p:spPr>
            <a:xfrm>
              <a:off x="822960" y="2834640"/>
              <a:ext cx="5212080" cy="219456"/>
            </a:xfrm>
            <a:prstGeom prst="rect">
              <a:avLst/>
            </a:prstGeom>
            <a:solidFill>
              <a:srgbClr val="FFC000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2800"/>
            </a:p>
          </p:txBody>
        </p:sp>
        <p:sp>
          <p:nvSpPr>
            <p:cNvPr id="36" name="Text 4">
              <a:extLst>
                <a:ext uri="{FF2B5EF4-FFF2-40B4-BE49-F238E27FC236}">
                  <a16:creationId xmlns:a16="http://schemas.microsoft.com/office/drawing/2014/main" id="{542F44CF-246F-C15B-ECE2-9899EE434253}"/>
                </a:ext>
              </a:extLst>
            </p:cNvPr>
            <p:cNvSpPr/>
            <p:nvPr/>
          </p:nvSpPr>
          <p:spPr>
            <a:xfrm>
              <a:off x="822960" y="3108960"/>
              <a:ext cx="5212080" cy="8229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 err="1">
                  <a:solidFill>
                    <a:srgbClr val="FFC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Subtítulo</a:t>
              </a:r>
              <a:r>
                <a:rPr lang="en-US" sz="2400" b="1" dirty="0">
                  <a:solidFill>
                    <a:srgbClr val="FFC00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22</a:t>
              </a:r>
              <a:endParaRPr lang="en-US" sz="2400" dirty="0">
                <a:solidFill>
                  <a:srgbClr val="FFC000"/>
                </a:solidFill>
              </a:endParaRPr>
            </a:p>
          </p:txBody>
        </p:sp>
        <p:sp>
          <p:nvSpPr>
            <p:cNvPr id="37" name="Text 5">
              <a:extLst>
                <a:ext uri="{FF2B5EF4-FFF2-40B4-BE49-F238E27FC236}">
                  <a16:creationId xmlns:a16="http://schemas.microsoft.com/office/drawing/2014/main" id="{117A31FE-5D88-EF35-AB4E-4E6D2E502DFB}"/>
                </a:ext>
              </a:extLst>
            </p:cNvPr>
            <p:cNvSpPr/>
            <p:nvPr/>
          </p:nvSpPr>
          <p:spPr>
            <a:xfrm>
              <a:off x="682704" y="4297938"/>
              <a:ext cx="5247710" cy="20116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4000" b="1" dirty="0" err="1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Compra</a:t>
              </a:r>
              <a:r>
                <a:rPr lang="en-US" sz="4000" b="1" dirty="0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Bicicleta </a:t>
              </a:r>
              <a:r>
                <a:rPr lang="en-US" sz="4000" b="1" dirty="0" err="1">
                  <a:solidFill>
                    <a:srgbClr val="1A2E4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spining</a:t>
              </a:r>
              <a:endParaRPr lang="en-US" sz="4000" dirty="0"/>
            </a:p>
          </p:txBody>
        </p:sp>
        <p:sp>
          <p:nvSpPr>
            <p:cNvPr id="38" name="Text 6">
              <a:extLst>
                <a:ext uri="{FF2B5EF4-FFF2-40B4-BE49-F238E27FC236}">
                  <a16:creationId xmlns:a16="http://schemas.microsoft.com/office/drawing/2014/main" id="{A8927112-4B76-1F0F-8B7B-DC6E4EA1D68E}"/>
                </a:ext>
              </a:extLst>
            </p:cNvPr>
            <p:cNvSpPr/>
            <p:nvPr/>
          </p:nvSpPr>
          <p:spPr>
            <a:xfrm>
              <a:off x="818062" y="6700935"/>
              <a:ext cx="5212080" cy="7315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$309.990</a:t>
              </a:r>
              <a:endParaRPr lang="en-US" dirty="0"/>
            </a:p>
          </p:txBody>
        </p:sp>
        <p:sp>
          <p:nvSpPr>
            <p:cNvPr id="39" name="Shape 7">
              <a:extLst>
                <a:ext uri="{FF2B5EF4-FFF2-40B4-BE49-F238E27FC236}">
                  <a16:creationId xmlns:a16="http://schemas.microsoft.com/office/drawing/2014/main" id="{8F65CCC1-A036-5D4B-759C-C735010E93BF}"/>
                </a:ext>
              </a:extLst>
            </p:cNvPr>
            <p:cNvSpPr/>
            <p:nvPr/>
          </p:nvSpPr>
          <p:spPr>
            <a:xfrm>
              <a:off x="6492240" y="2896388"/>
              <a:ext cx="5212080" cy="512064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6350">
              <a:noFill/>
              <a:prstDash val="solid"/>
            </a:ln>
            <a:effectLst>
              <a:outerShdw blurRad="127000" dist="38100" dir="54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s-CL" sz="2800"/>
            </a:p>
          </p:txBody>
        </p:sp>
        <p:sp>
          <p:nvSpPr>
            <p:cNvPr id="40" name="Shape 8">
              <a:extLst>
                <a:ext uri="{FF2B5EF4-FFF2-40B4-BE49-F238E27FC236}">
                  <a16:creationId xmlns:a16="http://schemas.microsoft.com/office/drawing/2014/main" id="{7AD1C57C-886A-BEDA-DC38-568446DC040C}"/>
                </a:ext>
              </a:extLst>
            </p:cNvPr>
            <p:cNvSpPr/>
            <p:nvPr/>
          </p:nvSpPr>
          <p:spPr>
            <a:xfrm>
              <a:off x="6492240" y="2834640"/>
              <a:ext cx="5212080" cy="219456"/>
            </a:xfrm>
            <a:prstGeom prst="rect">
              <a:avLst/>
            </a:prstGeom>
            <a:solidFill>
              <a:srgbClr val="1D9E75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s-CL" sz="2800"/>
            </a:p>
          </p:txBody>
        </p:sp>
        <p:sp>
          <p:nvSpPr>
            <p:cNvPr id="41" name="Text 9">
              <a:extLst>
                <a:ext uri="{FF2B5EF4-FFF2-40B4-BE49-F238E27FC236}">
                  <a16:creationId xmlns:a16="http://schemas.microsoft.com/office/drawing/2014/main" id="{69B7E694-588A-D4B0-DABD-0DE816EACAF4}"/>
                </a:ext>
              </a:extLst>
            </p:cNvPr>
            <p:cNvSpPr/>
            <p:nvPr/>
          </p:nvSpPr>
          <p:spPr>
            <a:xfrm>
              <a:off x="6492240" y="3108960"/>
              <a:ext cx="5212080" cy="8229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400" b="1" dirty="0" err="1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Subtítulo</a:t>
              </a:r>
              <a:r>
                <a:rPr lang="en-US" sz="2400" b="1" dirty="0">
                  <a:solidFill>
                    <a:srgbClr val="1D9E75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29</a:t>
              </a:r>
              <a:endParaRPr lang="en-US" sz="2400" dirty="0"/>
            </a:p>
          </p:txBody>
        </p:sp>
        <p:sp>
          <p:nvSpPr>
            <p:cNvPr id="42" name="Text 11">
              <a:extLst>
                <a:ext uri="{FF2B5EF4-FFF2-40B4-BE49-F238E27FC236}">
                  <a16:creationId xmlns:a16="http://schemas.microsoft.com/office/drawing/2014/main" id="{591D5869-4DE1-65CB-6494-022262AA5B33}"/>
                </a:ext>
              </a:extLst>
            </p:cNvPr>
            <p:cNvSpPr/>
            <p:nvPr/>
          </p:nvSpPr>
          <p:spPr>
            <a:xfrm>
              <a:off x="6448171" y="6926824"/>
              <a:ext cx="5212080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US" dirty="0">
                  <a:solidFill>
                    <a:srgbClr val="4A64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$399.602</a:t>
              </a:r>
              <a:endParaRPr lang="en-US" dirty="0"/>
            </a:p>
          </p:txBody>
        </p:sp>
      </p:grpSp>
      <p:sp>
        <p:nvSpPr>
          <p:cNvPr id="43" name="Text 5">
            <a:extLst>
              <a:ext uri="{FF2B5EF4-FFF2-40B4-BE49-F238E27FC236}">
                <a16:creationId xmlns:a16="http://schemas.microsoft.com/office/drawing/2014/main" id="{D815A4EB-3EEF-DA0F-CF02-C3605597418B}"/>
              </a:ext>
            </a:extLst>
          </p:cNvPr>
          <p:cNvSpPr/>
          <p:nvPr/>
        </p:nvSpPr>
        <p:spPr>
          <a:xfrm>
            <a:off x="6993039" y="6724733"/>
            <a:ext cx="4113317" cy="1057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</a:t>
            </a:r>
            <a:r>
              <a:rPr lang="en-US" sz="4000" b="1" dirty="0" err="1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vibratoria</a:t>
            </a:r>
            <a:endParaRPr lang="en-US" sz="4000" dirty="0"/>
          </a:p>
        </p:txBody>
      </p:sp>
      <p:sp>
        <p:nvSpPr>
          <p:cNvPr id="45" name="Shape 5">
            <a:extLst>
              <a:ext uri="{FF2B5EF4-FFF2-40B4-BE49-F238E27FC236}">
                <a16:creationId xmlns:a16="http://schemas.microsoft.com/office/drawing/2014/main" id="{01F14508-586F-BAA5-5BD6-7E28224AE8F5}"/>
              </a:ext>
            </a:extLst>
          </p:cNvPr>
          <p:cNvSpPr/>
          <p:nvPr/>
        </p:nvSpPr>
        <p:spPr>
          <a:xfrm>
            <a:off x="12344400" y="3771900"/>
            <a:ext cx="4268981" cy="3204647"/>
          </a:xfrm>
          <a:prstGeom prst="roundRect">
            <a:avLst>
              <a:gd name="adj" fmla="val 2623"/>
            </a:avLst>
          </a:prstGeom>
          <a:solidFill>
            <a:srgbClr val="EEF2FA"/>
          </a:solidFill>
          <a:ln/>
          <a:effectLst>
            <a:outerShdw blurRad="1016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s-CL"/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D3B820BB-D62D-9F99-6096-14A438AF9E87}"/>
              </a:ext>
            </a:extLst>
          </p:cNvPr>
          <p:cNvSpPr/>
          <p:nvPr/>
        </p:nvSpPr>
        <p:spPr>
          <a:xfrm>
            <a:off x="13320094" y="3956786"/>
            <a:ext cx="2667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Suma Total </a:t>
            </a:r>
            <a:r>
              <a:rPr lang="en-US" b="1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Subtítulo</a:t>
            </a:r>
            <a:r>
              <a:rPr lang="en-US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22</a:t>
            </a:r>
            <a:endParaRPr lang="en-US" dirty="0"/>
          </a:p>
        </p:txBody>
      </p:sp>
      <p:sp>
        <p:nvSpPr>
          <p:cNvPr id="49" name="Text 7">
            <a:extLst>
              <a:ext uri="{FF2B5EF4-FFF2-40B4-BE49-F238E27FC236}">
                <a16:creationId xmlns:a16="http://schemas.microsoft.com/office/drawing/2014/main" id="{4D28505E-48C6-D972-EE3E-82F5D3C387A0}"/>
              </a:ext>
            </a:extLst>
          </p:cNvPr>
          <p:cNvSpPr/>
          <p:nvPr/>
        </p:nvSpPr>
        <p:spPr>
          <a:xfrm>
            <a:off x="13161528" y="4179290"/>
            <a:ext cx="2667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$1.708.602</a:t>
            </a:r>
            <a:endParaRPr lang="en-US" sz="4400" dirty="0"/>
          </a:p>
        </p:txBody>
      </p:sp>
      <p:sp>
        <p:nvSpPr>
          <p:cNvPr id="55" name="Text 6">
            <a:extLst>
              <a:ext uri="{FF2B5EF4-FFF2-40B4-BE49-F238E27FC236}">
                <a16:creationId xmlns:a16="http://schemas.microsoft.com/office/drawing/2014/main" id="{2ACDF12D-7C48-96CE-9EB2-7C4DFD7640B4}"/>
              </a:ext>
            </a:extLst>
          </p:cNvPr>
          <p:cNvSpPr/>
          <p:nvPr/>
        </p:nvSpPr>
        <p:spPr>
          <a:xfrm>
            <a:off x="13320094" y="5232050"/>
            <a:ext cx="2667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Suma Total </a:t>
            </a:r>
            <a:r>
              <a:rPr lang="en-US" b="1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Subtítulo</a:t>
            </a:r>
            <a:r>
              <a:rPr lang="en-US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29</a:t>
            </a:r>
            <a:endParaRPr lang="en-US" dirty="0"/>
          </a:p>
        </p:txBody>
      </p:sp>
      <p:sp>
        <p:nvSpPr>
          <p:cNvPr id="57" name="Text 7">
            <a:extLst>
              <a:ext uri="{FF2B5EF4-FFF2-40B4-BE49-F238E27FC236}">
                <a16:creationId xmlns:a16="http://schemas.microsoft.com/office/drawing/2014/main" id="{44A19063-E98E-3956-0AE0-A9AFFC98F331}"/>
              </a:ext>
            </a:extLst>
          </p:cNvPr>
          <p:cNvSpPr/>
          <p:nvPr/>
        </p:nvSpPr>
        <p:spPr>
          <a:xfrm>
            <a:off x="13148142" y="5717874"/>
            <a:ext cx="2667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$2.124.639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434406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FBF55-6E82-4C1B-B2AC-90025DC08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7D506E-CEBA-CC9A-8C19-8D6E8D26E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126F96B-6524-4437-4DB6-D4EB2FA3F126}"/>
              </a:ext>
            </a:extLst>
          </p:cNvPr>
          <p:cNvSpPr txBox="1"/>
          <p:nvPr/>
        </p:nvSpPr>
        <p:spPr>
          <a:xfrm>
            <a:off x="1837217" y="3366293"/>
            <a:ext cx="59406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800" dirty="0">
                <a:solidFill>
                  <a:schemeClr val="tx2"/>
                </a:solidFill>
                <a:latin typeface="League Spartan" panose="020B0604020202020204" charset="0"/>
              </a:rPr>
              <a:t>RESUMEN</a:t>
            </a:r>
            <a:r>
              <a:rPr lang="es-MX" sz="4400" dirty="0">
                <a:solidFill>
                  <a:schemeClr val="tx2"/>
                </a:solidFill>
                <a:latin typeface="League Spartan" panose="020B0604020202020204" charset="0"/>
              </a:rPr>
              <a:t> COMPRAS </a:t>
            </a:r>
          </a:p>
          <a:p>
            <a:r>
              <a:rPr lang="es-MX" sz="4400" dirty="0">
                <a:solidFill>
                  <a:schemeClr val="tx2"/>
                </a:solidFill>
                <a:latin typeface="League Spartan" panose="020B0604020202020204" charset="0"/>
              </a:rPr>
              <a:t>SALA MEL</a:t>
            </a:r>
          </a:p>
          <a:p>
            <a:r>
              <a:rPr lang="es-MX" sz="4400" dirty="0">
                <a:solidFill>
                  <a:schemeClr val="tx2"/>
                </a:solidFill>
                <a:latin typeface="League Spartan" panose="020B0604020202020204" charset="0"/>
              </a:rPr>
              <a:t>2025</a:t>
            </a:r>
            <a:endParaRPr lang="es-CL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A6EC84-0A75-57BF-07B9-6B3624766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5" r="18342"/>
          <a:stretch>
            <a:fillRect/>
          </a:stretch>
        </p:blipFill>
        <p:spPr>
          <a:xfrm>
            <a:off x="7562855" y="2670241"/>
            <a:ext cx="2593204" cy="5686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AEAF2E-D61A-06A4-382B-3848E27C0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0" r="24134"/>
          <a:stretch>
            <a:fillRect/>
          </a:stretch>
        </p:blipFill>
        <p:spPr>
          <a:xfrm>
            <a:off x="10972800" y="952500"/>
            <a:ext cx="2717578" cy="5701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BD53636-94AE-0F92-F94C-B66AB34F9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5" r="8573"/>
          <a:stretch>
            <a:fillRect/>
          </a:stretch>
        </p:blipFill>
        <p:spPr>
          <a:xfrm>
            <a:off x="14267716" y="2660215"/>
            <a:ext cx="2835734" cy="56863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9892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52178-DF60-3ADA-14B1-3369EA0A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E929FAE-C5A5-6B47-0000-EB7264C3E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" name="Google Shape;148;p24">
            <a:extLst>
              <a:ext uri="{FF2B5EF4-FFF2-40B4-BE49-F238E27FC236}">
                <a16:creationId xmlns:a16="http://schemas.microsoft.com/office/drawing/2014/main" id="{CA153611-92F3-7A41-64F9-C23722B6EE6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flipH="1">
            <a:off x="9296062" y="4796826"/>
            <a:ext cx="4328220" cy="459085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/>
          <a:p>
            <a:pPr lvl="0" algn="l"/>
            <a:r>
              <a:rPr lang="es-CL" sz="3700" dirty="0">
                <a:solidFill>
                  <a:schemeClr val="tx2"/>
                </a:solidFill>
                <a:latin typeface="League Spartan" panose="020B0604020202020204" charset="0"/>
              </a:rPr>
              <a:t>TRATAMIENTO</a:t>
            </a:r>
          </a:p>
        </p:txBody>
      </p:sp>
      <p:sp>
        <p:nvSpPr>
          <p:cNvPr id="4" name="Google Shape;148;p24">
            <a:extLst>
              <a:ext uri="{FF2B5EF4-FFF2-40B4-BE49-F238E27FC236}">
                <a16:creationId xmlns:a16="http://schemas.microsoft.com/office/drawing/2014/main" id="{6DA6DE60-5E69-2127-4982-758FCDEAA873}"/>
              </a:ext>
            </a:extLst>
          </p:cNvPr>
          <p:cNvSpPr txBox="1">
            <a:spLocks/>
          </p:cNvSpPr>
          <p:nvPr/>
        </p:nvSpPr>
        <p:spPr>
          <a:xfrm flipH="1">
            <a:off x="9281315" y="5219696"/>
            <a:ext cx="4877538" cy="67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/>
            <a:r>
              <a:rPr lang="es-CL" sz="3600" dirty="0">
                <a:solidFill>
                  <a:schemeClr val="tx2"/>
                </a:solidFill>
                <a:latin typeface="League Spartan" panose="020B0604020202020204" charset="0"/>
              </a:rPr>
              <a:t>AMBULATORIO</a:t>
            </a:r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6F7A40A5-3EB9-4F48-B7C8-45841A954F33}"/>
              </a:ext>
            </a:extLst>
          </p:cNvPr>
          <p:cNvSpPr txBox="1"/>
          <p:nvPr/>
        </p:nvSpPr>
        <p:spPr>
          <a:xfrm>
            <a:off x="9407060" y="2855184"/>
            <a:ext cx="367161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L" sz="9600" b="1" dirty="0">
                <a:solidFill>
                  <a:schemeClr val="tx2"/>
                </a:solidFill>
                <a:latin typeface="League Spartan" panose="020B0604020202020204" charset="0"/>
              </a:rPr>
              <a:t>CTA</a:t>
            </a:r>
            <a:endParaRPr lang="es-CL" sz="54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5F7B8FFA-B9C9-0418-E7E8-A851B4085C41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ACF2F465-D7BF-2F84-9E74-475416E50C53}"/>
              </a:ext>
            </a:extLst>
          </p:cNvPr>
          <p:cNvSpPr/>
          <p:nvPr/>
        </p:nvSpPr>
        <p:spPr>
          <a:xfrm flipV="1">
            <a:off x="10653899" y="5829932"/>
            <a:ext cx="2410024" cy="15039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24A5AF36-C9BA-F8A1-CC67-CCDD4975AF05}"/>
              </a:ext>
            </a:extLst>
          </p:cNvPr>
          <p:cNvGrpSpPr/>
          <p:nvPr/>
        </p:nvGrpSpPr>
        <p:grpSpPr>
          <a:xfrm>
            <a:off x="13393921" y="2855184"/>
            <a:ext cx="1388879" cy="2974748"/>
            <a:chOff x="0" y="0"/>
            <a:chExt cx="258874" cy="342852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31F61527-DE68-7B45-B864-697223A0790B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EBD6753C-9D73-E4C6-F921-DB819D7F2871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F295F2B0-4E86-84D4-BDCE-243EADA99098}"/>
              </a:ext>
            </a:extLst>
          </p:cNvPr>
          <p:cNvGrpSpPr/>
          <p:nvPr/>
        </p:nvGrpSpPr>
        <p:grpSpPr>
          <a:xfrm>
            <a:off x="1066800" y="2855184"/>
            <a:ext cx="7999734" cy="2989788"/>
            <a:chOff x="0" y="0"/>
            <a:chExt cx="1035124" cy="342852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FA6FD9B6-B274-7039-2FC0-8301F1546213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547DB763-5C9A-AA39-608D-F2B7C1A3ACBB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27" name="Group 9">
            <a:extLst>
              <a:ext uri="{FF2B5EF4-FFF2-40B4-BE49-F238E27FC236}">
                <a16:creationId xmlns:a16="http://schemas.microsoft.com/office/drawing/2014/main" id="{41B188EF-FC5F-3A84-7472-ABB0EDB0B302}"/>
              </a:ext>
            </a:extLst>
          </p:cNvPr>
          <p:cNvGrpSpPr/>
          <p:nvPr/>
        </p:nvGrpSpPr>
        <p:grpSpPr>
          <a:xfrm>
            <a:off x="15112385" y="3009900"/>
            <a:ext cx="3175615" cy="2856629"/>
            <a:chOff x="0" y="0"/>
            <a:chExt cx="1035124" cy="722776"/>
          </a:xfrm>
          <a:solidFill>
            <a:schemeClr val="tx2"/>
          </a:solidFill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45F54DB7-13F6-A966-D85C-21F4C963ABFD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7CF08792-D127-DFED-9DC4-51EA3C6E8EFE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3" name="Google Shape;148;p24">
            <a:extLst>
              <a:ext uri="{FF2B5EF4-FFF2-40B4-BE49-F238E27FC236}">
                <a16:creationId xmlns:a16="http://schemas.microsoft.com/office/drawing/2014/main" id="{F22267CB-3B76-0C58-27BB-B4E6ED92EE0C}"/>
              </a:ext>
            </a:extLst>
          </p:cNvPr>
          <p:cNvSpPr txBox="1">
            <a:spLocks/>
          </p:cNvSpPr>
          <p:nvPr/>
        </p:nvSpPr>
        <p:spPr>
          <a:xfrm flipH="1">
            <a:off x="9220200" y="4188788"/>
            <a:ext cx="4080281" cy="54280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/>
            <a:r>
              <a:rPr lang="es-CL" sz="4800" dirty="0">
                <a:solidFill>
                  <a:schemeClr val="tx2"/>
                </a:solidFill>
                <a:latin typeface="League Spartan" panose="020B0604020202020204" charset="0"/>
              </a:rPr>
              <a:t>CENTRO DE</a:t>
            </a:r>
            <a:endParaRPr lang="es-CL" sz="5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3920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080C5-F829-0B38-B69C-C3C678388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9993F3B-0F56-BCC7-6F86-7A687FC23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7FFD8B9-B30F-7C8D-3A44-9850F63A5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8" t="-1700" r="43129" b="1700"/>
          <a:stretch>
            <a:fillRect/>
          </a:stretch>
        </p:blipFill>
        <p:spPr bwMode="auto">
          <a:xfrm>
            <a:off x="13329503" y="4239184"/>
            <a:ext cx="1870039" cy="4280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6000" dist="5000" dir="5400000" sy="-100000" algn="bl" rotWithShape="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E7CD56A-4656-22F9-8AC0-78B456CB49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1" r="14675"/>
          <a:stretch>
            <a:fillRect/>
          </a:stretch>
        </p:blipFill>
        <p:spPr bwMode="auto">
          <a:xfrm>
            <a:off x="11239792" y="3108419"/>
            <a:ext cx="1870039" cy="4207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6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CE787AB-0563-A3B5-97D0-F4455990F0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9"/>
          <a:stretch>
            <a:fillRect/>
          </a:stretch>
        </p:blipFill>
        <p:spPr bwMode="auto">
          <a:xfrm>
            <a:off x="15386903" y="3037636"/>
            <a:ext cx="1870039" cy="4207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6000" dist="5000" dir="5400000" sy="-100000" algn="bl" rotWithShape="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C572862-5E5A-F7D6-DFEB-C1ED074A46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72"/>
          <a:stretch>
            <a:fillRect/>
          </a:stretch>
        </p:blipFill>
        <p:spPr bwMode="auto">
          <a:xfrm>
            <a:off x="9164825" y="4239184"/>
            <a:ext cx="1870039" cy="4207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6000" dist="5000" dir="5400000" sy="-100000" algn="bl" rotWithShape="0"/>
          </a:effectLst>
        </p:spPr>
      </p:pic>
      <p:sp>
        <p:nvSpPr>
          <p:cNvPr id="17" name="Text 0">
            <a:extLst>
              <a:ext uri="{FF2B5EF4-FFF2-40B4-BE49-F238E27FC236}">
                <a16:creationId xmlns:a16="http://schemas.microsoft.com/office/drawing/2014/main" id="{56526F86-3FB7-98B5-DA6C-92B21E62D595}"/>
              </a:ext>
            </a:extLst>
          </p:cNvPr>
          <p:cNvSpPr/>
          <p:nvPr/>
        </p:nvSpPr>
        <p:spPr>
          <a:xfrm>
            <a:off x="2386281" y="985150"/>
            <a:ext cx="5514474" cy="2123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TOTAL ATENCIONES PROGRAMA</a:t>
            </a:r>
          </a:p>
          <a:p>
            <a:pPr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BÁSICO E INTENSIVO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09092FB-F5DE-6279-566C-5DDAA0C23E41}"/>
              </a:ext>
            </a:extLst>
          </p:cNvPr>
          <p:cNvSpPr txBox="1"/>
          <p:nvPr/>
        </p:nvSpPr>
        <p:spPr>
          <a:xfrm>
            <a:off x="2138966" y="3727042"/>
            <a:ext cx="37431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tx2"/>
                </a:solidFill>
                <a:latin typeface="League Spartan" panose="020B0604020202020204" charset="0"/>
              </a:rPr>
              <a:t>Jornada de prevención de caídas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ADC195C-051B-4096-A881-9C4E63EE0DEF}"/>
              </a:ext>
            </a:extLst>
          </p:cNvPr>
          <p:cNvSpPr txBox="1"/>
          <p:nvPr/>
        </p:nvSpPr>
        <p:spPr>
          <a:xfrm>
            <a:off x="2159019" y="4654158"/>
            <a:ext cx="37431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tx2"/>
                </a:solidFill>
                <a:latin typeface="League Spartan" panose="020B0604020202020204" charset="0"/>
              </a:rPr>
              <a:t>Talleres de </a:t>
            </a:r>
            <a:r>
              <a:rPr lang="es-CL" sz="2000" dirty="0" err="1">
                <a:solidFill>
                  <a:schemeClr val="tx2"/>
                </a:solidFill>
                <a:latin typeface="League Spartan" panose="020B0604020202020204" charset="0"/>
              </a:rPr>
              <a:t>Treking</a:t>
            </a:r>
            <a:endParaRPr lang="es-CL" sz="20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9992E43-881D-2961-35C9-27871144B120}"/>
              </a:ext>
            </a:extLst>
          </p:cNvPr>
          <p:cNvSpPr txBox="1"/>
          <p:nvPr/>
        </p:nvSpPr>
        <p:spPr>
          <a:xfrm>
            <a:off x="2179072" y="5302060"/>
            <a:ext cx="37431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tx2"/>
                </a:solidFill>
                <a:latin typeface="League Spartan" panose="020B0604020202020204" charset="0"/>
              </a:rPr>
              <a:t>Arte terapia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24F0F38A-EE75-3D86-1D7C-A451B118575C}"/>
              </a:ext>
            </a:extLst>
          </p:cNvPr>
          <p:cNvSpPr txBox="1"/>
          <p:nvPr/>
        </p:nvSpPr>
        <p:spPr>
          <a:xfrm>
            <a:off x="2195114" y="5892044"/>
            <a:ext cx="3743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tx2"/>
                </a:solidFill>
                <a:latin typeface="League Spartan" panose="020B0604020202020204" charset="0"/>
              </a:rPr>
              <a:t>Taller intercultural de hierbas medicinales y musico terapia (</a:t>
            </a:r>
            <a:r>
              <a:rPr lang="es-CL" sz="2000" dirty="0" err="1">
                <a:solidFill>
                  <a:schemeClr val="tx2"/>
                </a:solidFill>
                <a:latin typeface="League Spartan" panose="020B0604020202020204" charset="0"/>
              </a:rPr>
              <a:t>lonko</a:t>
            </a:r>
            <a:r>
              <a:rPr lang="es-CL" sz="2000" dirty="0">
                <a:solidFill>
                  <a:schemeClr val="tx2"/>
                </a:solidFill>
                <a:latin typeface="League Spartan" panose="020B0604020202020204" charset="0"/>
              </a:rPr>
              <a:t> mapuche)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F5921594-A61F-736C-6277-F09F990ACC20}"/>
              </a:ext>
            </a:extLst>
          </p:cNvPr>
          <p:cNvSpPr txBox="1"/>
          <p:nvPr/>
        </p:nvSpPr>
        <p:spPr>
          <a:xfrm>
            <a:off x="2207719" y="7295292"/>
            <a:ext cx="37431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tx2"/>
                </a:solidFill>
                <a:latin typeface="League Spartan" panose="020B0604020202020204" charset="0"/>
              </a:rPr>
              <a:t>Trabajo comunitario – ferias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EBC738F-5202-EC17-1F0A-F9BC004DE5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08" t="-509" r="24855" b="509"/>
          <a:stretch>
            <a:fillRect/>
          </a:stretch>
        </p:blipFill>
        <p:spPr bwMode="auto">
          <a:xfrm>
            <a:off x="7028098" y="3037636"/>
            <a:ext cx="1930869" cy="3987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9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871537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682B2-FDE8-CC4D-EB67-7D32EA172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2DBA520-4099-C81E-71EA-EB5F5B079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13" name="Text 0">
            <a:extLst>
              <a:ext uri="{FF2B5EF4-FFF2-40B4-BE49-F238E27FC236}">
                <a16:creationId xmlns:a16="http://schemas.microsoft.com/office/drawing/2014/main" id="{A344D716-56FC-7D63-ECC8-56845E39B3A7}"/>
              </a:ext>
            </a:extLst>
          </p:cNvPr>
          <p:cNvSpPr/>
          <p:nvPr/>
        </p:nvSpPr>
        <p:spPr>
          <a:xfrm>
            <a:off x="2209800" y="1277449"/>
            <a:ext cx="929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TOTAL ATENCIONES PROGRAMA</a:t>
            </a:r>
          </a:p>
          <a:p>
            <a:pPr>
              <a:defRPr sz="216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L" sz="4000" dirty="0">
                <a:solidFill>
                  <a:schemeClr val="tx2"/>
                </a:solidFill>
                <a:latin typeface="League Spartan" panose="020B0604020202020204" charset="0"/>
              </a:rPr>
              <a:t>BÁSICO E INTENSIVO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1FBD965-5C6B-C1C1-FFE9-40996995B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08305"/>
              </p:ext>
            </p:extLst>
          </p:nvPr>
        </p:nvGraphicFramePr>
        <p:xfrm>
          <a:off x="12192000" y="4076700"/>
          <a:ext cx="5410200" cy="28956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657714158"/>
                    </a:ext>
                  </a:extLst>
                </a:gridCol>
                <a:gridCol w="1649255">
                  <a:extLst>
                    <a:ext uri="{9D8B030D-6E8A-4147-A177-3AD203B41FA5}">
                      <a16:colId xmlns:a16="http://schemas.microsoft.com/office/drawing/2014/main" val="1726046851"/>
                    </a:ext>
                  </a:extLst>
                </a:gridCol>
                <a:gridCol w="1322545">
                  <a:extLst>
                    <a:ext uri="{9D8B030D-6E8A-4147-A177-3AD203B41FA5}">
                      <a16:colId xmlns:a16="http://schemas.microsoft.com/office/drawing/2014/main" val="1974478171"/>
                    </a:ext>
                  </a:extLst>
                </a:gridCol>
              </a:tblGrid>
              <a:tr h="159923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400" b="1" u="none" strike="noStrike">
                          <a:effectLst/>
                        </a:rPr>
                        <a:t>CENTRO DE TRATAMIENTO AMBULATORIO DE ALCOHOL Y DROGAS 2025</a:t>
                      </a:r>
                      <a:endParaRPr lang="es-CL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u="none" strike="noStrike" dirty="0">
                          <a:effectLst/>
                        </a:rPr>
                        <a:t>PROGRAMA AMBULATORIO BÁSICO</a:t>
                      </a:r>
                      <a:endParaRPr lang="es-C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b="1" u="none" strike="noStrike" dirty="0">
                          <a:effectLst/>
                        </a:rPr>
                        <a:t>PROGRAMA AMBULATORIO INTENSIVO </a:t>
                      </a:r>
                      <a:endParaRPr lang="es-C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7911149"/>
                  </a:ext>
                </a:extLst>
              </a:tr>
              <a:tr h="6481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400" u="none" strike="noStrike">
                          <a:effectLst/>
                        </a:rPr>
                        <a:t>PRODUCCIÓN ASIGNADA </a:t>
                      </a:r>
                      <a:endParaRPr lang="es-CL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u="none" strike="noStrike" dirty="0">
                          <a:effectLst/>
                        </a:rPr>
                        <a:t>216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u="none" strike="noStrike" dirty="0">
                          <a:effectLst/>
                        </a:rPr>
                        <a:t>198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102938"/>
                  </a:ext>
                </a:extLst>
              </a:tr>
              <a:tr h="64818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L" sz="1400" u="none" strike="noStrike">
                          <a:effectLst/>
                        </a:rPr>
                        <a:t>PRODUCCIÓN TOTAL 2025</a:t>
                      </a:r>
                      <a:endParaRPr lang="es-CL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u="none" strike="noStrike">
                          <a:effectLst/>
                        </a:rPr>
                        <a:t>239</a:t>
                      </a:r>
                      <a:endParaRPr lang="es-C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L" sz="1400" u="none" strike="noStrike" dirty="0">
                          <a:effectLst/>
                        </a:rPr>
                        <a:t>217</a:t>
                      </a:r>
                      <a:endParaRPr lang="es-C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0080454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0B71023-7075-91F3-F211-82690A4206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358184"/>
              </p:ext>
            </p:extLst>
          </p:nvPr>
        </p:nvGraphicFramePr>
        <p:xfrm>
          <a:off x="1600200" y="3440759"/>
          <a:ext cx="10296525" cy="4974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98707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23148-CCA3-1AED-267E-AAECBE08A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B26D4B8-54EB-9264-4488-F24469FEE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70A4ED0D-73FD-8B5E-B211-4C3BBB5CF7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25712"/>
              </p:ext>
            </p:extLst>
          </p:nvPr>
        </p:nvGraphicFramePr>
        <p:xfrm>
          <a:off x="5173125" y="1673572"/>
          <a:ext cx="8686798" cy="478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D7C0C345-E187-4251-B85A-2BD6E051D1F5}"/>
              </a:ext>
            </a:extLst>
          </p:cNvPr>
          <p:cNvSpPr txBox="1"/>
          <p:nvPr/>
        </p:nvSpPr>
        <p:spPr>
          <a:xfrm>
            <a:off x="1508786" y="1367009"/>
            <a:ext cx="3873943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b">
              <a:buNone/>
            </a:pPr>
            <a:r>
              <a:rPr lang="es-CL" sz="2800" b="1" dirty="0">
                <a:solidFill>
                  <a:schemeClr val="tx2"/>
                </a:solidFill>
                <a:latin typeface="League Spartan" panose="020B0604020202020204" charset="0"/>
              </a:rPr>
              <a:t>82 </a:t>
            </a:r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PERSONAS FUERON TRATADAS DURANTE EL 2025</a:t>
            </a:r>
            <a:endParaRPr lang="es-CL" sz="2800" b="1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BF24486-EEF1-C0F2-9C7A-9B01C7DAA1C6}"/>
              </a:ext>
            </a:extLst>
          </p:cNvPr>
          <p:cNvGrpSpPr/>
          <p:nvPr/>
        </p:nvGrpSpPr>
        <p:grpSpPr>
          <a:xfrm>
            <a:off x="4876800" y="6581608"/>
            <a:ext cx="9831666" cy="2891214"/>
            <a:chOff x="3884334" y="6368687"/>
            <a:chExt cx="11900667" cy="3190027"/>
          </a:xfrm>
        </p:grpSpPr>
        <p:pic>
          <p:nvPicPr>
            <p:cNvPr id="8" name="Gráfico 7" descr="Perfil de mujer con relleno sólido">
              <a:extLst>
                <a:ext uri="{FF2B5EF4-FFF2-40B4-BE49-F238E27FC236}">
                  <a16:creationId xmlns:a16="http://schemas.microsoft.com/office/drawing/2014/main" id="{5ADE9D15-A003-66E3-1EDB-1A0BD595B7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57570" y="7120020"/>
              <a:ext cx="2419192" cy="2419192"/>
            </a:xfrm>
            <a:prstGeom prst="rect">
              <a:avLst/>
            </a:prstGeom>
          </p:spPr>
        </p:pic>
        <p:pic>
          <p:nvPicPr>
            <p:cNvPr id="12" name="Gráfico 11" descr="Perfil de hombre con relleno sólido">
              <a:extLst>
                <a:ext uri="{FF2B5EF4-FFF2-40B4-BE49-F238E27FC236}">
                  <a16:creationId xmlns:a16="http://schemas.microsoft.com/office/drawing/2014/main" id="{F9230BEA-A6DF-05B2-A0E8-3BF4467C67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53428" y="7120020"/>
              <a:ext cx="2419192" cy="2419192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13EF9D47-8B7E-5123-4E82-936887D1911E}"/>
                </a:ext>
              </a:extLst>
            </p:cNvPr>
            <p:cNvSpPr txBox="1"/>
            <p:nvPr/>
          </p:nvSpPr>
          <p:spPr>
            <a:xfrm>
              <a:off x="3884334" y="6379381"/>
              <a:ext cx="5441908" cy="577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">
                <a:buNone/>
              </a:pPr>
              <a:r>
                <a:rPr lang="es-CL" sz="2800" b="1" dirty="0">
                  <a:solidFill>
                    <a:schemeClr val="tx2"/>
                  </a:solidFill>
                  <a:latin typeface="League Spartan" panose="020B0604020202020204" charset="0"/>
                </a:rPr>
                <a:t>PROGRAMA BÁSICO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A47BBE91-9808-0426-F048-108CA94EC799}"/>
                </a:ext>
              </a:extLst>
            </p:cNvPr>
            <p:cNvSpPr txBox="1"/>
            <p:nvPr/>
          </p:nvSpPr>
          <p:spPr>
            <a:xfrm>
              <a:off x="9599703" y="6368687"/>
              <a:ext cx="618529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">
                <a:buNone/>
              </a:pPr>
              <a:r>
                <a:rPr lang="es-CL" sz="2800" b="1" dirty="0">
                  <a:solidFill>
                    <a:schemeClr val="tx2"/>
                  </a:solidFill>
                  <a:latin typeface="League Spartan" panose="020B0604020202020204" charset="0"/>
                </a:rPr>
                <a:t>PROGRAMA INTENSIVO</a:t>
              </a:r>
            </a:p>
          </p:txBody>
        </p:sp>
        <p:pic>
          <p:nvPicPr>
            <p:cNvPr id="21" name="Gráfico 20" descr="Perfil de mujer con relleno sólido">
              <a:extLst>
                <a:ext uri="{FF2B5EF4-FFF2-40B4-BE49-F238E27FC236}">
                  <a16:creationId xmlns:a16="http://schemas.microsoft.com/office/drawing/2014/main" id="{7D501055-4D47-0DA5-E7FD-114BB7B869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459912" y="7139522"/>
              <a:ext cx="2419192" cy="2419192"/>
            </a:xfrm>
            <a:prstGeom prst="rect">
              <a:avLst/>
            </a:prstGeom>
          </p:spPr>
        </p:pic>
        <p:pic>
          <p:nvPicPr>
            <p:cNvPr id="22" name="Gráfico 21" descr="Perfil de hombre con relleno sólido">
              <a:extLst>
                <a:ext uri="{FF2B5EF4-FFF2-40B4-BE49-F238E27FC236}">
                  <a16:creationId xmlns:a16="http://schemas.microsoft.com/office/drawing/2014/main" id="{CB666B60-D2C3-CDC7-4A49-39FBDDC3EA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343604" y="7094690"/>
              <a:ext cx="2419192" cy="2419192"/>
            </a:xfrm>
            <a:prstGeom prst="rect">
              <a:avLst/>
            </a:prstGeom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95D6DFD2-DF36-E09A-8033-A2490EF9AE56}"/>
                </a:ext>
              </a:extLst>
            </p:cNvPr>
            <p:cNvSpPr txBox="1"/>
            <p:nvPr/>
          </p:nvSpPr>
          <p:spPr>
            <a:xfrm>
              <a:off x="6725252" y="8453633"/>
              <a:ext cx="1294695" cy="713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31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31EEC23B-B8D2-9404-EFAF-53953E12D2F2}"/>
                </a:ext>
              </a:extLst>
            </p:cNvPr>
            <p:cNvSpPr txBox="1"/>
            <p:nvPr/>
          </p:nvSpPr>
          <p:spPr>
            <a:xfrm>
              <a:off x="4764058" y="8436395"/>
              <a:ext cx="1294695" cy="713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14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EFC2E08F-33AE-1AEE-F828-9257E43AF151}"/>
                </a:ext>
              </a:extLst>
            </p:cNvPr>
            <p:cNvSpPr txBox="1"/>
            <p:nvPr/>
          </p:nvSpPr>
          <p:spPr>
            <a:xfrm>
              <a:off x="12933996" y="8398171"/>
              <a:ext cx="1294695" cy="713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26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5C57CD60-8603-DB81-93C0-5117FCD686E4}"/>
                </a:ext>
              </a:extLst>
            </p:cNvPr>
            <p:cNvSpPr txBox="1"/>
            <p:nvPr/>
          </p:nvSpPr>
          <p:spPr>
            <a:xfrm>
              <a:off x="11050304" y="8458435"/>
              <a:ext cx="1294695" cy="713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">
                <a:buNone/>
              </a:pPr>
              <a:r>
                <a:rPr lang="es-CL" sz="3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11</a:t>
              </a:r>
            </a:p>
          </p:txBody>
        </p:sp>
      </p:grpSp>
      <p:pic>
        <p:nvPicPr>
          <p:cNvPr id="29" name="Gráfico 28" descr="Atrás con relleno sólido">
            <a:extLst>
              <a:ext uri="{FF2B5EF4-FFF2-40B4-BE49-F238E27FC236}">
                <a16:creationId xmlns:a16="http://schemas.microsoft.com/office/drawing/2014/main" id="{5F12DF94-1F4E-AF93-B61B-93A39B6CA9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1016486" y="4539886"/>
            <a:ext cx="1828800" cy="1828800"/>
          </a:xfrm>
          <a:prstGeom prst="rect">
            <a:avLst/>
          </a:prstGeom>
        </p:spPr>
      </p:pic>
      <p:pic>
        <p:nvPicPr>
          <p:cNvPr id="30" name="Gráfico 29" descr="Atrás con relleno sólido">
            <a:extLst>
              <a:ext uri="{FF2B5EF4-FFF2-40B4-BE49-F238E27FC236}">
                <a16:creationId xmlns:a16="http://schemas.microsoft.com/office/drawing/2014/main" id="{13C4F7E6-25B2-0332-439A-38F058790D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 flipV="1">
            <a:off x="6187180" y="4599136"/>
            <a:ext cx="1828800" cy="18288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2C088A7-2E4F-6F45-3DB8-4DD075B2EA9C}"/>
              </a:ext>
            </a:extLst>
          </p:cNvPr>
          <p:cNvSpPr txBox="1"/>
          <p:nvPr/>
        </p:nvSpPr>
        <p:spPr>
          <a:xfrm>
            <a:off x="1476702" y="571500"/>
            <a:ext cx="86867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1800" b="1" i="0" u="none" strike="noStrike" kern="1200" cap="all" spc="120" normalizeH="0" baseline="0">
                <a:solidFill>
                  <a:srgbClr val="191919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CL" sz="4400" dirty="0">
                <a:solidFill>
                  <a:schemeClr val="tx2"/>
                </a:solidFill>
                <a:latin typeface="League Spartan" panose="020B0604020202020204" charset="0"/>
              </a:rPr>
              <a:t>POBLACIÓN USUARIA CTA</a:t>
            </a:r>
          </a:p>
        </p:txBody>
      </p:sp>
    </p:spTree>
    <p:extLst>
      <p:ext uri="{BB962C8B-B14F-4D97-AF65-F5344CB8AC3E}">
        <p14:creationId xmlns:p14="http://schemas.microsoft.com/office/powerpoint/2010/main" val="4236926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478B3-4584-E096-9541-4347D6A9A6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5F0414-E9E3-BB7A-BCD0-6C85CDA3C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Google Shape;148;p24">
            <a:extLst>
              <a:ext uri="{FF2B5EF4-FFF2-40B4-BE49-F238E27FC236}">
                <a16:creationId xmlns:a16="http://schemas.microsoft.com/office/drawing/2014/main" id="{7B407858-3895-4FC2-C9A8-80229239746D}"/>
              </a:ext>
            </a:extLst>
          </p:cNvPr>
          <p:cNvSpPr txBox="1">
            <a:spLocks/>
          </p:cNvSpPr>
          <p:nvPr/>
        </p:nvSpPr>
        <p:spPr>
          <a:xfrm flipH="1">
            <a:off x="9142280" y="4419970"/>
            <a:ext cx="4436351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3800" b="1">
                <a:solidFill>
                  <a:schemeClr val="tx2"/>
                </a:solidFill>
                <a:latin typeface="League Spartan" panose="020B0604020202020204" charset="0"/>
              </a:rPr>
              <a:t>PROYECTOS Y</a:t>
            </a:r>
            <a:endParaRPr lang="es-ES" sz="3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Google Shape;148;p24">
            <a:extLst>
              <a:ext uri="{FF2B5EF4-FFF2-40B4-BE49-F238E27FC236}">
                <a16:creationId xmlns:a16="http://schemas.microsoft.com/office/drawing/2014/main" id="{5E7EEE92-DAF5-DECE-1F11-E93FAB65D346}"/>
              </a:ext>
            </a:extLst>
          </p:cNvPr>
          <p:cNvSpPr txBox="1">
            <a:spLocks/>
          </p:cNvSpPr>
          <p:nvPr/>
        </p:nvSpPr>
        <p:spPr>
          <a:xfrm flipH="1">
            <a:off x="9139989" y="5097729"/>
            <a:ext cx="4890210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5600" b="1" dirty="0">
                <a:solidFill>
                  <a:schemeClr val="tx2"/>
                </a:solidFill>
                <a:latin typeface="League Spartan" panose="020B0604020202020204" charset="0"/>
              </a:rPr>
              <a:t>DESAFÍOS</a:t>
            </a:r>
            <a:endParaRPr lang="es-ES" sz="56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BF43473D-7BCF-BF4A-C237-183BB9DE7540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9A3F7CEF-841F-FB87-F743-9A461A9EA99A}"/>
              </a:ext>
            </a:extLst>
          </p:cNvPr>
          <p:cNvSpPr/>
          <p:nvPr/>
        </p:nvSpPr>
        <p:spPr>
          <a:xfrm flipV="1">
            <a:off x="10653899" y="5844971"/>
            <a:ext cx="2361897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916F13C7-5FE1-D617-D8F0-F4BD3AF88A8D}"/>
              </a:ext>
            </a:extLst>
          </p:cNvPr>
          <p:cNvGrpSpPr/>
          <p:nvPr/>
        </p:nvGrpSpPr>
        <p:grpSpPr>
          <a:xfrm>
            <a:off x="1066800" y="4419970"/>
            <a:ext cx="7999734" cy="1425002"/>
            <a:chOff x="0" y="0"/>
            <a:chExt cx="1035124" cy="34285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3E90AC3-FA02-6741-B2F0-2EDA4E3F79B5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922CC489-B227-8A05-B5CE-288938B2B147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BDCFA909-4D15-6093-C03A-33A4C45D1EF7}"/>
              </a:ext>
            </a:extLst>
          </p:cNvPr>
          <p:cNvGrpSpPr/>
          <p:nvPr/>
        </p:nvGrpSpPr>
        <p:grpSpPr>
          <a:xfrm>
            <a:off x="13293451" y="4261614"/>
            <a:ext cx="1388879" cy="1568318"/>
            <a:chOff x="0" y="0"/>
            <a:chExt cx="258874" cy="342852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B88A817D-BAFD-15C3-C34D-4B35436A5433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44FCA51D-40A9-72D3-C8D3-BCE5A9AEAD88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2282816E-220F-0016-85AB-6B94C379E4B0}"/>
              </a:ext>
            </a:extLst>
          </p:cNvPr>
          <p:cNvGrpSpPr/>
          <p:nvPr/>
        </p:nvGrpSpPr>
        <p:grpSpPr>
          <a:xfrm>
            <a:off x="14959985" y="4298209"/>
            <a:ext cx="3328015" cy="1568319"/>
            <a:chOff x="0" y="0"/>
            <a:chExt cx="1035124" cy="722776"/>
          </a:xfrm>
          <a:solidFill>
            <a:schemeClr val="tx2"/>
          </a:solidFill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9D4B340-1213-1827-729B-CC6BAA566290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2EB4E9F5-DC51-3868-2F0F-E58E3EBCD578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48547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B038E-84B2-5B01-7E84-C88F43584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8F73EF4D-5EA3-CC23-3B52-A46A86AB9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CFC0023-34A7-DE2C-D6E4-E7EE7D55F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393" y="2040446"/>
            <a:ext cx="3052980" cy="1918269"/>
          </a:xfrm>
          <a:prstGeom prst="roundRect">
            <a:avLst>
              <a:gd name="adj" fmla="val 985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57D778A-81F3-A71A-C4D9-494AD3CC45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677"/>
          <a:stretch>
            <a:fillRect/>
          </a:stretch>
        </p:blipFill>
        <p:spPr>
          <a:xfrm>
            <a:off x="5007664" y="6270497"/>
            <a:ext cx="3185059" cy="2423494"/>
          </a:xfrm>
          <a:prstGeom prst="roundRect">
            <a:avLst>
              <a:gd name="adj" fmla="val 570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5E73860-309A-7DEF-B7E2-BD3DD54EB3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852" t="1351" r="16806" b="-1351"/>
          <a:stretch>
            <a:fillRect/>
          </a:stretch>
        </p:blipFill>
        <p:spPr>
          <a:xfrm flipH="1">
            <a:off x="7752657" y="1861594"/>
            <a:ext cx="3188153" cy="2299225"/>
          </a:xfrm>
          <a:prstGeom prst="rect">
            <a:avLst/>
          </a:prstGeom>
          <a:effectLst>
            <a:reflection stA="45000" endPos="0" dist="50800" dir="5400000" sy="-100000" algn="bl" rotWithShape="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5CE5ABF-05C8-230F-2B70-86B7F9A787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1545" y="6245514"/>
            <a:ext cx="3184681" cy="2362141"/>
          </a:xfrm>
          <a:prstGeom prst="roundRect">
            <a:avLst>
              <a:gd name="adj" fmla="val 32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6000" dist="5000" dir="5400000" sy="-100000" algn="bl" rotWithShape="0"/>
          </a:effectLst>
        </p:spPr>
      </p:pic>
      <p:sp>
        <p:nvSpPr>
          <p:cNvPr id="24" name="Text 1">
            <a:extLst>
              <a:ext uri="{FF2B5EF4-FFF2-40B4-BE49-F238E27FC236}">
                <a16:creationId xmlns:a16="http://schemas.microsoft.com/office/drawing/2014/main" id="{CD7B34B9-3C55-8D33-CA9C-DF2BE1191330}"/>
              </a:ext>
            </a:extLst>
          </p:cNvPr>
          <p:cNvSpPr/>
          <p:nvPr/>
        </p:nvSpPr>
        <p:spPr>
          <a:xfrm>
            <a:off x="3687443" y="1206894"/>
            <a:ext cx="3757425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Cuidado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infantil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78D40668-962B-F056-170C-0D0B4837900B}"/>
              </a:ext>
            </a:extLst>
          </p:cNvPr>
          <p:cNvSpPr/>
          <p:nvPr/>
        </p:nvSpPr>
        <p:spPr>
          <a:xfrm>
            <a:off x="7930349" y="1189599"/>
            <a:ext cx="3757425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Ambulancia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4x4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6503277F-1C14-E940-E71E-AE6F68E6D15C}"/>
              </a:ext>
            </a:extLst>
          </p:cNvPr>
          <p:cNvSpPr/>
          <p:nvPr/>
        </p:nvSpPr>
        <p:spPr>
          <a:xfrm>
            <a:off x="12094717" y="1206894"/>
            <a:ext cx="2439606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Laboratorio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DDC26270-81DD-E63F-FB26-433228C883F4}"/>
              </a:ext>
            </a:extLst>
          </p:cNvPr>
          <p:cNvSpPr/>
          <p:nvPr/>
        </p:nvSpPr>
        <p:spPr>
          <a:xfrm>
            <a:off x="5007664" y="4952508"/>
            <a:ext cx="3560988" cy="1293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Residencia de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alta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intensidad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5" name="Text 1">
            <a:extLst>
              <a:ext uri="{FF2B5EF4-FFF2-40B4-BE49-F238E27FC236}">
                <a16:creationId xmlns:a16="http://schemas.microsoft.com/office/drawing/2014/main" id="{0B94456F-F3D8-3765-5CB8-CE6A6535CB34}"/>
              </a:ext>
            </a:extLst>
          </p:cNvPr>
          <p:cNvSpPr/>
          <p:nvPr/>
        </p:nvSpPr>
        <p:spPr>
          <a:xfrm>
            <a:off x="10513249" y="5180597"/>
            <a:ext cx="2801271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Av. Costanera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9EB834CD-0260-84BC-0CFF-71B136D9C9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61" y="3177226"/>
            <a:ext cx="1185198" cy="1185198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1DD138C6-661F-35D2-0678-01FF186F1B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540" y="3123019"/>
            <a:ext cx="1185198" cy="1185198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C5A654BC-064D-1ED1-4CE4-E568457DEA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124" y="7665322"/>
            <a:ext cx="1185198" cy="1185198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DD79A008-D5AD-B179-BFC6-517A281797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458" y="3155126"/>
            <a:ext cx="1185198" cy="1185198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D043B16-7116-63C6-40B3-13C24F06A5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1921" y="7913844"/>
            <a:ext cx="1185198" cy="118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556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A9158-CAAA-BCE0-A521-3B66B005E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7A60982B-7709-9105-3EC4-4570457B7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4" name="Text 1">
            <a:extLst>
              <a:ext uri="{FF2B5EF4-FFF2-40B4-BE49-F238E27FC236}">
                <a16:creationId xmlns:a16="http://schemas.microsoft.com/office/drawing/2014/main" id="{C734BF5A-C7B6-DD5D-CE73-4657A3F58BF8}"/>
              </a:ext>
            </a:extLst>
          </p:cNvPr>
          <p:cNvSpPr/>
          <p:nvPr/>
        </p:nvSpPr>
        <p:spPr>
          <a:xfrm>
            <a:off x="11690466" y="2115342"/>
            <a:ext cx="2161388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Cuidado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infantil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6F85EB72-6064-9EC0-5C40-166E9FE2784B}"/>
              </a:ext>
            </a:extLst>
          </p:cNvPr>
          <p:cNvSpPr/>
          <p:nvPr/>
        </p:nvSpPr>
        <p:spPr>
          <a:xfrm>
            <a:off x="14682506" y="1811404"/>
            <a:ext cx="2683625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Ambulancia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4x4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9C376140-7463-287B-A10B-1765C56E1D0B}"/>
              </a:ext>
            </a:extLst>
          </p:cNvPr>
          <p:cNvSpPr/>
          <p:nvPr/>
        </p:nvSpPr>
        <p:spPr>
          <a:xfrm>
            <a:off x="8784573" y="1468839"/>
            <a:ext cx="2439606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Laboratorio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09D0D3CB-6DF6-8B78-EE27-9834C8FC255B}"/>
              </a:ext>
            </a:extLst>
          </p:cNvPr>
          <p:cNvSpPr/>
          <p:nvPr/>
        </p:nvSpPr>
        <p:spPr>
          <a:xfrm>
            <a:off x="5562600" y="1442026"/>
            <a:ext cx="2390656" cy="1293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Residencia de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alta</a:t>
            </a:r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intensidad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CBD622-1D4A-267D-315D-07E707F65D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0" r="63900"/>
          <a:stretch>
            <a:fillRect/>
          </a:stretch>
        </p:blipFill>
        <p:spPr>
          <a:xfrm>
            <a:off x="11547532" y="3187019"/>
            <a:ext cx="2726691" cy="5236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DCD44B1-5B46-DA1B-E847-07DC64247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1" r="31977"/>
          <a:stretch>
            <a:fillRect/>
          </a:stretch>
        </p:blipFill>
        <p:spPr>
          <a:xfrm>
            <a:off x="14799310" y="2788099"/>
            <a:ext cx="2726690" cy="4963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7000" dist="5000" dir="5400000" sy="-100000" algn="bl" rotWithShape="0"/>
          </a:effectLst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6F7B3AA0-BCBA-81B3-AE46-951C369F8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6402" y="7158702"/>
            <a:ext cx="1185198" cy="1185198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BCA60EAB-995D-1716-6057-CF3D36B40A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115" y="7965591"/>
            <a:ext cx="1185198" cy="11851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9850235-3834-9B7E-F53E-0042331168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r="25040"/>
          <a:stretch>
            <a:fillRect/>
          </a:stretch>
        </p:blipFill>
        <p:spPr>
          <a:xfrm>
            <a:off x="8560442" y="2409790"/>
            <a:ext cx="2538880" cy="5344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AB81EEA0-BC98-8B12-636E-08FC45C38A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362" y="7238028"/>
            <a:ext cx="1185198" cy="118519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E60F985-82F1-5E34-217C-928AD93AAC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875" y="3189137"/>
            <a:ext cx="2756842" cy="5344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9E7D4F5-1AE0-153E-238C-1D3EF4F495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884" y="7748112"/>
            <a:ext cx="1185198" cy="1185198"/>
          </a:xfrm>
          <a:prstGeom prst="rect">
            <a:avLst/>
          </a:prstGeom>
        </p:spPr>
      </p:pic>
      <p:sp>
        <p:nvSpPr>
          <p:cNvPr id="15" name="Text 1">
            <a:extLst>
              <a:ext uri="{FF2B5EF4-FFF2-40B4-BE49-F238E27FC236}">
                <a16:creationId xmlns:a16="http://schemas.microsoft.com/office/drawing/2014/main" id="{F92B2536-9B80-201C-3A34-4F1755923801}"/>
              </a:ext>
            </a:extLst>
          </p:cNvPr>
          <p:cNvSpPr/>
          <p:nvPr/>
        </p:nvSpPr>
        <p:spPr>
          <a:xfrm>
            <a:off x="1693010" y="1104900"/>
            <a:ext cx="3197026" cy="9409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Av. </a:t>
            </a:r>
            <a:r>
              <a:rPr lang="en-US" sz="2800" dirty="0" err="1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costanera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F43AC90-0504-4AF4-2DBD-E677310F3A3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9" r="39348"/>
          <a:stretch>
            <a:fillRect/>
          </a:stretch>
        </p:blipFill>
        <p:spPr>
          <a:xfrm>
            <a:off x="1985121" y="2132596"/>
            <a:ext cx="2612804" cy="6362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A505088D-074D-B442-FA27-8A10D5C391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924" y="7902697"/>
            <a:ext cx="1185198" cy="118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9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5F99C-8E1F-65BF-F7E6-298A99F79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DB7B052-16B6-F69E-5FBA-B04B481EF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40B4890-FBC4-12C1-01B7-7AD5F7E3D7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6452" y="3340139"/>
            <a:ext cx="13258800" cy="5672999"/>
          </a:xfrm>
          <a:prstGeom prst="rect">
            <a:avLst/>
          </a:prstGeom>
        </p:spPr>
      </p:pic>
      <p:sp>
        <p:nvSpPr>
          <p:cNvPr id="15" name="TextBox 15">
            <a:extLst>
              <a:ext uri="{FF2B5EF4-FFF2-40B4-BE49-F238E27FC236}">
                <a16:creationId xmlns:a16="http://schemas.microsoft.com/office/drawing/2014/main" id="{7AC03D4B-07D7-A425-10C6-540E388F0C8D}"/>
              </a:ext>
            </a:extLst>
          </p:cNvPr>
          <p:cNvSpPr txBox="1"/>
          <p:nvPr/>
        </p:nvSpPr>
        <p:spPr>
          <a:xfrm>
            <a:off x="1696452" y="2086207"/>
            <a:ext cx="5057274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756265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DD11A-E4F8-1A06-FF4E-18E10DDAD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E743A774-C4BE-B393-ADAE-5B3AE9A45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4" name="Text 1">
            <a:extLst>
              <a:ext uri="{FF2B5EF4-FFF2-40B4-BE49-F238E27FC236}">
                <a16:creationId xmlns:a16="http://schemas.microsoft.com/office/drawing/2014/main" id="{E15131C4-7124-9EB4-A33A-B6A571223F4F}"/>
              </a:ext>
            </a:extLst>
          </p:cNvPr>
          <p:cNvSpPr/>
          <p:nvPr/>
        </p:nvSpPr>
        <p:spPr>
          <a:xfrm>
            <a:off x="9747452" y="296431"/>
            <a:ext cx="2351472" cy="1052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A5D5B94D-78DA-7950-AF84-C70126106AA0}"/>
              </a:ext>
            </a:extLst>
          </p:cNvPr>
          <p:cNvSpPr/>
          <p:nvPr/>
        </p:nvSpPr>
        <p:spPr>
          <a:xfrm>
            <a:off x="7924800" y="1555569"/>
            <a:ext cx="3192412" cy="327604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394F87D9-58C6-50DC-B03D-18E7CCD0A6CA}"/>
              </a:ext>
            </a:extLst>
          </p:cNvPr>
          <p:cNvSpPr/>
          <p:nvPr/>
        </p:nvSpPr>
        <p:spPr>
          <a:xfrm>
            <a:off x="7924800" y="1573857"/>
            <a:ext cx="3192412" cy="142039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1FD03A2F-9AB6-3455-B5D5-B774521E170D}"/>
              </a:ext>
            </a:extLst>
          </p:cNvPr>
          <p:cNvSpPr/>
          <p:nvPr/>
        </p:nvSpPr>
        <p:spPr>
          <a:xfrm>
            <a:off x="8081170" y="2884517"/>
            <a:ext cx="3036042" cy="1947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Segundo médico en la urgencia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7771231-B63A-6BC2-3627-557738F030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3281"/>
            <a:ext cx="951348" cy="951348"/>
          </a:xfrm>
          <a:prstGeom prst="rect">
            <a:avLst/>
          </a:prstGeom>
        </p:spPr>
      </p:pic>
      <p:sp>
        <p:nvSpPr>
          <p:cNvPr id="32" name="Text 1">
            <a:extLst>
              <a:ext uri="{FF2B5EF4-FFF2-40B4-BE49-F238E27FC236}">
                <a16:creationId xmlns:a16="http://schemas.microsoft.com/office/drawing/2014/main" id="{540F6142-567B-6237-D2B4-7491EAE7EF02}"/>
              </a:ext>
            </a:extLst>
          </p:cNvPr>
          <p:cNvSpPr/>
          <p:nvPr/>
        </p:nvSpPr>
        <p:spPr>
          <a:xfrm>
            <a:off x="2459661" y="4311489"/>
            <a:ext cx="4150425" cy="150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PROYECTOS REALIZADOS 2025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6" name="Shape 2">
            <a:extLst>
              <a:ext uri="{FF2B5EF4-FFF2-40B4-BE49-F238E27FC236}">
                <a16:creationId xmlns:a16="http://schemas.microsoft.com/office/drawing/2014/main" id="{4FD0F6FC-288E-72F9-E98F-E5ECC4E6369A}"/>
              </a:ext>
            </a:extLst>
          </p:cNvPr>
          <p:cNvSpPr/>
          <p:nvPr/>
        </p:nvSpPr>
        <p:spPr>
          <a:xfrm>
            <a:off x="11532657" y="1567039"/>
            <a:ext cx="4139428" cy="327604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40" name="Shape 3">
            <a:extLst>
              <a:ext uri="{FF2B5EF4-FFF2-40B4-BE49-F238E27FC236}">
                <a16:creationId xmlns:a16="http://schemas.microsoft.com/office/drawing/2014/main" id="{AC2BF5F2-2B6A-4036-FA3D-1C46F6F38FB7}"/>
              </a:ext>
            </a:extLst>
          </p:cNvPr>
          <p:cNvSpPr/>
          <p:nvPr/>
        </p:nvSpPr>
        <p:spPr>
          <a:xfrm>
            <a:off x="11532657" y="1585327"/>
            <a:ext cx="4139428" cy="169817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DF05346A-6722-C80F-8613-6552D5FF3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7694" y="1994751"/>
            <a:ext cx="951348" cy="951348"/>
          </a:xfrm>
          <a:prstGeom prst="rect">
            <a:avLst/>
          </a:prstGeom>
        </p:spPr>
      </p:pic>
      <p:sp>
        <p:nvSpPr>
          <p:cNvPr id="27" name="Text 1">
            <a:extLst>
              <a:ext uri="{FF2B5EF4-FFF2-40B4-BE49-F238E27FC236}">
                <a16:creationId xmlns:a16="http://schemas.microsoft.com/office/drawing/2014/main" id="{892B3A3C-9574-C802-8F55-A803704D3E45}"/>
              </a:ext>
            </a:extLst>
          </p:cNvPr>
          <p:cNvSpPr/>
          <p:nvPr/>
        </p:nvSpPr>
        <p:spPr>
          <a:xfrm>
            <a:off x="11865198" y="3185706"/>
            <a:ext cx="3531605" cy="1511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Extensión de RX desde las 17 a las 20 y fines de semana de contingencia</a:t>
            </a:r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5" name="Shape 2">
            <a:extLst>
              <a:ext uri="{FF2B5EF4-FFF2-40B4-BE49-F238E27FC236}">
                <a16:creationId xmlns:a16="http://schemas.microsoft.com/office/drawing/2014/main" id="{85697C1A-D12B-7390-6AB0-6FE92C6EB159}"/>
              </a:ext>
            </a:extLst>
          </p:cNvPr>
          <p:cNvSpPr/>
          <p:nvPr/>
        </p:nvSpPr>
        <p:spPr>
          <a:xfrm>
            <a:off x="7900736" y="5068076"/>
            <a:ext cx="4287589" cy="327604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48" name="Shape 3">
            <a:extLst>
              <a:ext uri="{FF2B5EF4-FFF2-40B4-BE49-F238E27FC236}">
                <a16:creationId xmlns:a16="http://schemas.microsoft.com/office/drawing/2014/main" id="{9E2FFCCE-E25C-C1E9-2A09-1454A80FA1A7}"/>
              </a:ext>
            </a:extLst>
          </p:cNvPr>
          <p:cNvSpPr/>
          <p:nvPr/>
        </p:nvSpPr>
        <p:spPr>
          <a:xfrm>
            <a:off x="7900736" y="5086364"/>
            <a:ext cx="4287589" cy="169817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EE013217-8548-63A2-6B5B-CF2463D468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773" y="5495787"/>
            <a:ext cx="985399" cy="985399"/>
          </a:xfrm>
          <a:prstGeom prst="rect">
            <a:avLst/>
          </a:prstGeom>
        </p:spPr>
      </p:pic>
      <p:sp>
        <p:nvSpPr>
          <p:cNvPr id="30" name="Text 1">
            <a:extLst>
              <a:ext uri="{FF2B5EF4-FFF2-40B4-BE49-F238E27FC236}">
                <a16:creationId xmlns:a16="http://schemas.microsoft.com/office/drawing/2014/main" id="{63BA2814-F8C5-AF8B-9027-D7B3421822ED}"/>
              </a:ext>
            </a:extLst>
          </p:cNvPr>
          <p:cNvSpPr/>
          <p:nvPr/>
        </p:nvSpPr>
        <p:spPr>
          <a:xfrm>
            <a:off x="8112105" y="6822004"/>
            <a:ext cx="3810353" cy="1131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Educación a los lideres comunitarios sobre primeros auxilios</a:t>
            </a:r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53" name="Shape 2">
            <a:extLst>
              <a:ext uri="{FF2B5EF4-FFF2-40B4-BE49-F238E27FC236}">
                <a16:creationId xmlns:a16="http://schemas.microsoft.com/office/drawing/2014/main" id="{2E525058-51D5-DF38-C19D-4952B888AE66}"/>
              </a:ext>
            </a:extLst>
          </p:cNvPr>
          <p:cNvSpPr/>
          <p:nvPr/>
        </p:nvSpPr>
        <p:spPr>
          <a:xfrm>
            <a:off x="12436061" y="5048720"/>
            <a:ext cx="3236023" cy="327604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55" name="Shape 3">
            <a:extLst>
              <a:ext uri="{FF2B5EF4-FFF2-40B4-BE49-F238E27FC236}">
                <a16:creationId xmlns:a16="http://schemas.microsoft.com/office/drawing/2014/main" id="{5EE327B7-1F3C-A1CC-A49E-669764797FD1}"/>
              </a:ext>
            </a:extLst>
          </p:cNvPr>
          <p:cNvSpPr/>
          <p:nvPr/>
        </p:nvSpPr>
        <p:spPr>
          <a:xfrm>
            <a:off x="12436061" y="5067009"/>
            <a:ext cx="3236023" cy="133143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F0540B4F-6BBC-B025-28FE-2EB987074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120" y="5476431"/>
            <a:ext cx="985399" cy="9853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42D3273-6D56-E6A2-6489-FEC4536F740A}"/>
              </a:ext>
            </a:extLst>
          </p:cNvPr>
          <p:cNvSpPr txBox="1"/>
          <p:nvPr/>
        </p:nvSpPr>
        <p:spPr>
          <a:xfrm>
            <a:off x="12672842" y="6704060"/>
            <a:ext cx="2806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Refuerzo en festividad de lo Vásquez</a:t>
            </a:r>
          </a:p>
        </p:txBody>
      </p:sp>
    </p:spTree>
    <p:extLst>
      <p:ext uri="{BB962C8B-B14F-4D97-AF65-F5344CB8AC3E}">
        <p14:creationId xmlns:p14="http://schemas.microsoft.com/office/powerpoint/2010/main" val="149909249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79F40-9F43-FA92-6887-03F6746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96047F6-B6CF-1EFE-1329-3FAEA6DD7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4" name="Text 1">
            <a:extLst>
              <a:ext uri="{FF2B5EF4-FFF2-40B4-BE49-F238E27FC236}">
                <a16:creationId xmlns:a16="http://schemas.microsoft.com/office/drawing/2014/main" id="{0F5B0942-3807-6950-044C-55CA45D2AFEC}"/>
              </a:ext>
            </a:extLst>
          </p:cNvPr>
          <p:cNvSpPr/>
          <p:nvPr/>
        </p:nvSpPr>
        <p:spPr>
          <a:xfrm>
            <a:off x="9747452" y="296431"/>
            <a:ext cx="2351472" cy="1052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A980C745-1642-6DCA-ED5C-EC48DB76C9DF}"/>
              </a:ext>
            </a:extLst>
          </p:cNvPr>
          <p:cNvSpPr/>
          <p:nvPr/>
        </p:nvSpPr>
        <p:spPr>
          <a:xfrm>
            <a:off x="6555040" y="2033767"/>
            <a:ext cx="3192412" cy="621946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DABADB88-BC63-4B57-61F0-DA6E84FB446C}"/>
              </a:ext>
            </a:extLst>
          </p:cNvPr>
          <p:cNvSpPr/>
          <p:nvPr/>
        </p:nvSpPr>
        <p:spPr>
          <a:xfrm>
            <a:off x="6571996" y="2015479"/>
            <a:ext cx="3192412" cy="142039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00DC4B04-2700-5E20-7767-2C19F2472726}"/>
              </a:ext>
            </a:extLst>
          </p:cNvPr>
          <p:cNvSpPr/>
          <p:nvPr/>
        </p:nvSpPr>
        <p:spPr>
          <a:xfrm>
            <a:off x="6882671" y="4112752"/>
            <a:ext cx="2663030" cy="1568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Cumplimiento Gestión lista de espera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E871E3-B80D-9C71-EA8C-D6E4026024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512" y="2561129"/>
            <a:ext cx="951348" cy="951348"/>
          </a:xfrm>
          <a:prstGeom prst="rect">
            <a:avLst/>
          </a:prstGeom>
        </p:spPr>
      </p:pic>
      <p:sp>
        <p:nvSpPr>
          <p:cNvPr id="32" name="Text 1">
            <a:extLst>
              <a:ext uri="{FF2B5EF4-FFF2-40B4-BE49-F238E27FC236}">
                <a16:creationId xmlns:a16="http://schemas.microsoft.com/office/drawing/2014/main" id="{EF156408-5B25-DEE5-693E-189EF3BED7FB}"/>
              </a:ext>
            </a:extLst>
          </p:cNvPr>
          <p:cNvSpPr/>
          <p:nvPr/>
        </p:nvSpPr>
        <p:spPr>
          <a:xfrm>
            <a:off x="1898438" y="3932648"/>
            <a:ext cx="4150425" cy="2203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PROYECTOS REALIZADOS 2025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795C6B70-B7B4-2726-0A14-2193A409011F}"/>
              </a:ext>
            </a:extLst>
          </p:cNvPr>
          <p:cNvSpPr/>
          <p:nvPr/>
        </p:nvSpPr>
        <p:spPr>
          <a:xfrm>
            <a:off x="7298685" y="6267028"/>
            <a:ext cx="1936369" cy="384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4800" b="1" dirty="0">
              <a:solidFill>
                <a:srgbClr val="00B0F0"/>
              </a:solidFill>
            </a:endParaRPr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30879D24-122D-8FFB-E3E3-5D0CBF570281}"/>
              </a:ext>
            </a:extLst>
          </p:cNvPr>
          <p:cNvSpPr/>
          <p:nvPr/>
        </p:nvSpPr>
        <p:spPr>
          <a:xfrm>
            <a:off x="6756790" y="7185489"/>
            <a:ext cx="2788911" cy="776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 2025</a:t>
            </a:r>
            <a:endParaRPr lang="en-US" sz="4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0CD29D7-92E5-5740-A2D0-4A99B17BB7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880" y="1278980"/>
            <a:ext cx="5633309" cy="7511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3182935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EC232-016F-E39E-00ED-EAD3CEA4E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00DDCFA5-BB91-1BC0-82E2-1CB1649A8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2" name="Text 1">
            <a:extLst>
              <a:ext uri="{FF2B5EF4-FFF2-40B4-BE49-F238E27FC236}">
                <a16:creationId xmlns:a16="http://schemas.microsoft.com/office/drawing/2014/main" id="{50E2EBBF-88EC-7E63-5165-BBE3AA65E2B4}"/>
              </a:ext>
            </a:extLst>
          </p:cNvPr>
          <p:cNvSpPr/>
          <p:nvPr/>
        </p:nvSpPr>
        <p:spPr>
          <a:xfrm>
            <a:off x="1898438" y="3932648"/>
            <a:ext cx="4150425" cy="2203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PROYECTOS REALIZADOS 2025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F630B27C-A113-0634-0355-880752CD20F4}"/>
              </a:ext>
            </a:extLst>
          </p:cNvPr>
          <p:cNvSpPr/>
          <p:nvPr/>
        </p:nvSpPr>
        <p:spPr>
          <a:xfrm>
            <a:off x="6705600" y="1638300"/>
            <a:ext cx="3363398" cy="626397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20E95912-03E9-010E-1716-B1EB8027D590}"/>
              </a:ext>
            </a:extLst>
          </p:cNvPr>
          <p:cNvSpPr/>
          <p:nvPr/>
        </p:nvSpPr>
        <p:spPr>
          <a:xfrm>
            <a:off x="6705600" y="1656588"/>
            <a:ext cx="3363398" cy="142039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B9D899B-29CA-5AD9-7706-10EB3DCB9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29" y="2066013"/>
            <a:ext cx="951348" cy="951348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9AB8D7F3-22EC-0DA5-8B48-42DF863E910D}"/>
              </a:ext>
            </a:extLst>
          </p:cNvPr>
          <p:cNvSpPr/>
          <p:nvPr/>
        </p:nvSpPr>
        <p:spPr>
          <a:xfrm>
            <a:off x="7069345" y="3416660"/>
            <a:ext cx="2615369" cy="4726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Cirugía Maxilofacial</a:t>
            </a:r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1B79A196-F77E-3563-6BDF-964729A8312A}"/>
              </a:ext>
            </a:extLst>
          </p:cNvPr>
          <p:cNvSpPr/>
          <p:nvPr/>
        </p:nvSpPr>
        <p:spPr>
          <a:xfrm>
            <a:off x="7135747" y="5411878"/>
            <a:ext cx="2615369" cy="1120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172 </a:t>
            </a:r>
            <a:r>
              <a:rPr lang="en-US" sz="4000" b="1" dirty="0" err="1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atenciones</a:t>
            </a:r>
            <a:endParaRPr lang="en-US" sz="4000" b="1" dirty="0">
              <a:solidFill>
                <a:srgbClr val="00B0F0"/>
              </a:solidFill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9486BB56-0180-1210-26A2-11EA19C0B4E5}"/>
              </a:ext>
            </a:extLst>
          </p:cNvPr>
          <p:cNvSpPr/>
          <p:nvPr/>
        </p:nvSpPr>
        <p:spPr>
          <a:xfrm>
            <a:off x="7135747" y="4096955"/>
            <a:ext cx="2351472" cy="112077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Resolviendo</a:t>
            </a:r>
            <a:r>
              <a:rPr lang="en-US" sz="24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</a:t>
            </a:r>
            <a:r>
              <a:rPr lang="en-US" sz="24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San Antonio y Cartagena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7D281F9F-F25B-79B8-B415-4F2D83A47060}"/>
              </a:ext>
            </a:extLst>
          </p:cNvPr>
          <p:cNvSpPr/>
          <p:nvPr/>
        </p:nvSpPr>
        <p:spPr>
          <a:xfrm>
            <a:off x="7035697" y="6931949"/>
            <a:ext cx="2788911" cy="776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 2025</a:t>
            </a:r>
            <a:endParaRPr lang="en-US" sz="4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5328D10E-53EA-2EAC-A282-C74F0C1EAD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348" r="8903"/>
          <a:stretch>
            <a:fillRect/>
          </a:stretch>
        </p:blipFill>
        <p:spPr>
          <a:xfrm>
            <a:off x="14356216" y="1445590"/>
            <a:ext cx="2749063" cy="5087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C25FAA3-8132-5AC0-D0BF-DE6C203A83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821"/>
          <a:stretch>
            <a:fillRect/>
          </a:stretch>
        </p:blipFill>
        <p:spPr>
          <a:xfrm>
            <a:off x="11064053" y="3319181"/>
            <a:ext cx="2749063" cy="5306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938073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6E044-C1FC-6096-45B8-5FBB0D624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1EC10D8-40E1-7B8A-7138-C0E0927CC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32" name="Text 1">
            <a:extLst>
              <a:ext uri="{FF2B5EF4-FFF2-40B4-BE49-F238E27FC236}">
                <a16:creationId xmlns:a16="http://schemas.microsoft.com/office/drawing/2014/main" id="{BE8E3AB7-B44B-FCCF-EE17-355F6F250E51}"/>
              </a:ext>
            </a:extLst>
          </p:cNvPr>
          <p:cNvSpPr/>
          <p:nvPr/>
        </p:nvSpPr>
        <p:spPr>
          <a:xfrm>
            <a:off x="1898438" y="3932648"/>
            <a:ext cx="4150425" cy="2203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PROYECTOS REALIZADOS 2025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4DCF431C-A6B4-CF00-11CE-3AD6AF04E785}"/>
              </a:ext>
            </a:extLst>
          </p:cNvPr>
          <p:cNvSpPr/>
          <p:nvPr/>
        </p:nvSpPr>
        <p:spPr>
          <a:xfrm>
            <a:off x="6402261" y="1600233"/>
            <a:ext cx="3363398" cy="626397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2F08E852-6436-1842-717F-BC225ED715C4}"/>
              </a:ext>
            </a:extLst>
          </p:cNvPr>
          <p:cNvSpPr/>
          <p:nvPr/>
        </p:nvSpPr>
        <p:spPr>
          <a:xfrm>
            <a:off x="6402261" y="1618521"/>
            <a:ext cx="3363398" cy="142039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A1E5489-A080-20DE-EBC5-4C84FB88DA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390" y="2027946"/>
            <a:ext cx="951348" cy="951348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F16501C0-543B-F5A6-EF69-9C8BE7594D8F}"/>
              </a:ext>
            </a:extLst>
          </p:cNvPr>
          <p:cNvSpPr/>
          <p:nvPr/>
        </p:nvSpPr>
        <p:spPr>
          <a:xfrm>
            <a:off x="6766006" y="3378593"/>
            <a:ext cx="2615369" cy="4726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Ecografías obstétricas</a:t>
            </a:r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B31EF8B-408C-7795-1E5D-0362F6999D75}"/>
              </a:ext>
            </a:extLst>
          </p:cNvPr>
          <p:cNvSpPr/>
          <p:nvPr/>
        </p:nvSpPr>
        <p:spPr>
          <a:xfrm>
            <a:off x="6832408" y="5373811"/>
            <a:ext cx="2615369" cy="1120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172 </a:t>
            </a:r>
            <a:r>
              <a:rPr lang="en-US" sz="4000" b="1" dirty="0" err="1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atenciones</a:t>
            </a:r>
            <a:endParaRPr lang="en-US" sz="4000" b="1" dirty="0">
              <a:solidFill>
                <a:srgbClr val="00B0F0"/>
              </a:solidFill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D900966A-5713-E8AF-AFB6-57FF1AA8815B}"/>
              </a:ext>
            </a:extLst>
          </p:cNvPr>
          <p:cNvSpPr/>
          <p:nvPr/>
        </p:nvSpPr>
        <p:spPr>
          <a:xfrm>
            <a:off x="6832408" y="4058888"/>
            <a:ext cx="2351472" cy="112077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Resolviendo</a:t>
            </a:r>
            <a:r>
              <a:rPr lang="en-US" sz="24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</a:t>
            </a:r>
            <a:r>
              <a:rPr lang="en-US" sz="2400" b="1" dirty="0">
                <a:solidFill>
                  <a:schemeClr val="tx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San Antonio y Cartagena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A4E918E4-F5B0-6B6E-37FE-D0B7AFCA872D}"/>
              </a:ext>
            </a:extLst>
          </p:cNvPr>
          <p:cNvSpPr/>
          <p:nvPr/>
        </p:nvSpPr>
        <p:spPr>
          <a:xfrm>
            <a:off x="6732358" y="6893882"/>
            <a:ext cx="2788911" cy="776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 2025</a:t>
            </a:r>
            <a:endParaRPr lang="en-US" sz="4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5870FD2-E370-7160-6E5B-A1A384A804E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906"/>
          <a:stretch>
            <a:fillRect/>
          </a:stretch>
        </p:blipFill>
        <p:spPr>
          <a:xfrm>
            <a:off x="10650237" y="3612923"/>
            <a:ext cx="3236497" cy="556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8089369-5DF7-F32E-1067-3DA4A4AC69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86"/>
          <a:stretch>
            <a:fillRect/>
          </a:stretch>
        </p:blipFill>
        <p:spPr>
          <a:xfrm>
            <a:off x="14249400" y="1600233"/>
            <a:ext cx="3236497" cy="5458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64942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745CB-FD64-1957-DACD-5C5BA0689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86C5B682-B354-BEDB-F6AE-6AAD9D428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4" name="Text 1">
            <a:extLst>
              <a:ext uri="{FF2B5EF4-FFF2-40B4-BE49-F238E27FC236}">
                <a16:creationId xmlns:a16="http://schemas.microsoft.com/office/drawing/2014/main" id="{08BEE933-D1FC-890C-68D4-5D37A75D80D4}"/>
              </a:ext>
            </a:extLst>
          </p:cNvPr>
          <p:cNvSpPr/>
          <p:nvPr/>
        </p:nvSpPr>
        <p:spPr>
          <a:xfrm>
            <a:off x="9747452" y="296431"/>
            <a:ext cx="2351472" cy="1052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118351EB-BA4C-358A-0EA1-D1434AA3486B}"/>
              </a:ext>
            </a:extLst>
          </p:cNvPr>
          <p:cNvSpPr/>
          <p:nvPr/>
        </p:nvSpPr>
        <p:spPr>
          <a:xfrm>
            <a:off x="1769752" y="556955"/>
            <a:ext cx="8659772" cy="158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PROYECTOS</a:t>
            </a:r>
            <a:r>
              <a:rPr lang="en-US" sz="4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FUTUROS</a:t>
            </a:r>
            <a:endParaRPr lang="en-US" sz="4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266680C4-507A-CBFB-2208-321C55260F4B}"/>
              </a:ext>
            </a:extLst>
          </p:cNvPr>
          <p:cNvSpPr/>
          <p:nvPr/>
        </p:nvSpPr>
        <p:spPr>
          <a:xfrm>
            <a:off x="2143498" y="2682061"/>
            <a:ext cx="5105400" cy="6192597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48971923-4768-BC70-F9F1-EACA1D104EE3}"/>
              </a:ext>
            </a:extLst>
          </p:cNvPr>
          <p:cNvSpPr/>
          <p:nvPr/>
        </p:nvSpPr>
        <p:spPr>
          <a:xfrm>
            <a:off x="2143498" y="2700350"/>
            <a:ext cx="5105400" cy="252879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86ECE681-43F7-14FE-722A-DB7E575E7E64}"/>
              </a:ext>
            </a:extLst>
          </p:cNvPr>
          <p:cNvSpPr/>
          <p:nvPr/>
        </p:nvSpPr>
        <p:spPr>
          <a:xfrm>
            <a:off x="2444765" y="4489507"/>
            <a:ext cx="4502865" cy="19470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League Spartan" panose="020B0604020202020204" charset="0"/>
              </a:rPr>
              <a:t>Operativo cardiológico</a:t>
            </a:r>
            <a:endParaRPr lang="en-US" sz="2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DBD38CB-B71A-944C-E973-8A051D654D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698" y="3355000"/>
            <a:ext cx="1155335" cy="1155335"/>
          </a:xfrm>
          <a:prstGeom prst="rect">
            <a:avLst/>
          </a:prstGeom>
        </p:spPr>
      </p:pic>
      <p:sp>
        <p:nvSpPr>
          <p:cNvPr id="6" name="Text 10">
            <a:extLst>
              <a:ext uri="{FF2B5EF4-FFF2-40B4-BE49-F238E27FC236}">
                <a16:creationId xmlns:a16="http://schemas.microsoft.com/office/drawing/2014/main" id="{826DFE0C-FF58-496A-8B8D-1FC89CA9AE47}"/>
              </a:ext>
            </a:extLst>
          </p:cNvPr>
          <p:cNvSpPr/>
          <p:nvPr/>
        </p:nvSpPr>
        <p:spPr>
          <a:xfrm>
            <a:off x="3024146" y="6182453"/>
            <a:ext cx="3344101" cy="791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ES" sz="28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pacientes en lista de espera</a:t>
            </a:r>
            <a:endParaRPr lang="en-US" sz="2800" dirty="0"/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BF062818-2D2D-6029-8F75-2F597F7BB051}"/>
              </a:ext>
            </a:extLst>
          </p:cNvPr>
          <p:cNvSpPr/>
          <p:nvPr/>
        </p:nvSpPr>
        <p:spPr>
          <a:xfrm>
            <a:off x="2979096" y="7565055"/>
            <a:ext cx="3344101" cy="6334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Agosto 2026</a:t>
            </a:r>
            <a:endParaRPr lang="en-US"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8E1B41-2508-82B4-2801-B5C6187343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1" r="44544"/>
          <a:stretch>
            <a:fillRect/>
          </a:stretch>
        </p:blipFill>
        <p:spPr>
          <a:xfrm>
            <a:off x="11827809" y="1738958"/>
            <a:ext cx="2800679" cy="5121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124E645-B427-005C-7523-A48C61EA9F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1" r="25968"/>
          <a:stretch>
            <a:fillRect/>
          </a:stretch>
        </p:blipFill>
        <p:spPr>
          <a:xfrm>
            <a:off x="15509139" y="556955"/>
            <a:ext cx="2351471" cy="236400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65AC55C-8852-A5CD-5F40-A85512772A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2" t="-194" r="32546" b="194"/>
          <a:stretch>
            <a:fillRect/>
          </a:stretch>
        </p:blipFill>
        <p:spPr>
          <a:xfrm>
            <a:off x="8526426" y="3586468"/>
            <a:ext cx="2800679" cy="5366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4689534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A02E9-F2D3-D911-AC7A-A9382E6A0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2D775CC9-CDD7-F502-36C5-E0C5873D6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24" name="Text 1">
            <a:extLst>
              <a:ext uri="{FF2B5EF4-FFF2-40B4-BE49-F238E27FC236}">
                <a16:creationId xmlns:a16="http://schemas.microsoft.com/office/drawing/2014/main" id="{C63D3012-3A11-121B-F703-70E7D99F45B4}"/>
              </a:ext>
            </a:extLst>
          </p:cNvPr>
          <p:cNvSpPr/>
          <p:nvPr/>
        </p:nvSpPr>
        <p:spPr>
          <a:xfrm>
            <a:off x="9747452" y="296431"/>
            <a:ext cx="2351472" cy="10528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36" name="Shape 2">
            <a:extLst>
              <a:ext uri="{FF2B5EF4-FFF2-40B4-BE49-F238E27FC236}">
                <a16:creationId xmlns:a16="http://schemas.microsoft.com/office/drawing/2014/main" id="{DD676491-79CE-B3C4-E10B-7CFC4CE47EB4}"/>
              </a:ext>
            </a:extLst>
          </p:cNvPr>
          <p:cNvSpPr/>
          <p:nvPr/>
        </p:nvSpPr>
        <p:spPr>
          <a:xfrm>
            <a:off x="2299511" y="2570890"/>
            <a:ext cx="5029200" cy="619259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D8E6F0"/>
            </a:solidFill>
            <a:prstDash val="solid"/>
          </a:ln>
          <a:effectLst>
            <a:outerShdw blurRad="127000" dist="3810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s-CL" sz="3600">
              <a:solidFill>
                <a:srgbClr val="FFC000"/>
              </a:solidFill>
            </a:endParaRPr>
          </a:p>
        </p:txBody>
      </p:sp>
      <p:sp>
        <p:nvSpPr>
          <p:cNvPr id="40" name="Shape 3">
            <a:extLst>
              <a:ext uri="{FF2B5EF4-FFF2-40B4-BE49-F238E27FC236}">
                <a16:creationId xmlns:a16="http://schemas.microsoft.com/office/drawing/2014/main" id="{FAC0F32D-3CF3-48E5-E6EC-0A15722C6DD0}"/>
              </a:ext>
            </a:extLst>
          </p:cNvPr>
          <p:cNvSpPr/>
          <p:nvPr/>
        </p:nvSpPr>
        <p:spPr>
          <a:xfrm>
            <a:off x="2299511" y="2589178"/>
            <a:ext cx="5029200" cy="251195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s-CL" sz="360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5B3FB3EF-B906-2DF1-10E1-2DBE78FFC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11" y="3365652"/>
            <a:ext cx="951348" cy="951348"/>
          </a:xfrm>
          <a:prstGeom prst="rect">
            <a:avLst/>
          </a:prstGeom>
        </p:spPr>
      </p:pic>
      <p:sp>
        <p:nvSpPr>
          <p:cNvPr id="27" name="Text 1">
            <a:extLst>
              <a:ext uri="{FF2B5EF4-FFF2-40B4-BE49-F238E27FC236}">
                <a16:creationId xmlns:a16="http://schemas.microsoft.com/office/drawing/2014/main" id="{77333D08-BB32-B1B5-FD9D-E087CE41FE43}"/>
              </a:ext>
            </a:extLst>
          </p:cNvPr>
          <p:cNvSpPr/>
          <p:nvPr/>
        </p:nvSpPr>
        <p:spPr>
          <a:xfrm>
            <a:off x="2530285" y="4773487"/>
            <a:ext cx="4567651" cy="1511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ES" sz="32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Camión mamógrafo de FALP</a:t>
            </a:r>
            <a:endParaRPr lang="en-US" sz="3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0C19DBB-6EA4-46F6-13A0-FFBAFE126798}"/>
              </a:ext>
            </a:extLst>
          </p:cNvPr>
          <p:cNvSpPr/>
          <p:nvPr/>
        </p:nvSpPr>
        <p:spPr>
          <a:xfrm>
            <a:off x="2263416" y="749331"/>
            <a:ext cx="8659772" cy="1584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PROYECTOS</a:t>
            </a:r>
            <a:r>
              <a:rPr lang="en-US" sz="4800" b="1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s-ES" sz="4800" b="1" dirty="0">
                <a:solidFill>
                  <a:schemeClr val="tx2"/>
                </a:solidFill>
                <a:latin typeface="League Spartan" panose="020B0604020202020204" charset="0"/>
              </a:rPr>
              <a:t>FUTUROS</a:t>
            </a:r>
            <a:endParaRPr lang="en-US" sz="48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6AEA48BA-CD50-8936-0872-948BC4DBB48E}"/>
              </a:ext>
            </a:extLst>
          </p:cNvPr>
          <p:cNvSpPr/>
          <p:nvPr/>
        </p:nvSpPr>
        <p:spPr>
          <a:xfrm>
            <a:off x="3160534" y="6261741"/>
            <a:ext cx="3344101" cy="6334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ES" sz="36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800 mamografías</a:t>
            </a:r>
            <a:endParaRPr lang="en-US" sz="3600" dirty="0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4B9107BF-74F6-CAF3-6615-A5A9D30FA6F1}"/>
              </a:ext>
            </a:extLst>
          </p:cNvPr>
          <p:cNvSpPr/>
          <p:nvPr/>
        </p:nvSpPr>
        <p:spPr>
          <a:xfrm>
            <a:off x="3073848" y="7349613"/>
            <a:ext cx="3344101" cy="6334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4A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Agosto 2026</a:t>
            </a:r>
            <a:endParaRPr lang="en-US" sz="3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D02F19-5702-9974-3B99-CAC134F9F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r="52148"/>
          <a:stretch>
            <a:fillRect/>
          </a:stretch>
        </p:blipFill>
        <p:spPr>
          <a:xfrm>
            <a:off x="13330391" y="1573259"/>
            <a:ext cx="2822139" cy="5493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4C08BD-85F6-2B38-9BA8-0AFF329481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2" r="43585"/>
          <a:stretch>
            <a:fillRect/>
          </a:stretch>
        </p:blipFill>
        <p:spPr>
          <a:xfrm>
            <a:off x="9735914" y="3365652"/>
            <a:ext cx="2836095" cy="5340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468396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9F680-6FEC-35D0-AD43-06F06BEB7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84635-B826-2619-ED5C-259347D7A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C798BB-512E-EAE5-CEB4-A642EDACB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880"/>
            <a:ext cx="18287336" cy="10285240"/>
          </a:xfrm>
          <a:prstGeom prst="rect">
            <a:avLst/>
          </a:prstGeom>
        </p:spPr>
      </p:pic>
      <p:sp>
        <p:nvSpPr>
          <p:cNvPr id="5" name="Google Shape;148;p24">
            <a:extLst>
              <a:ext uri="{FF2B5EF4-FFF2-40B4-BE49-F238E27FC236}">
                <a16:creationId xmlns:a16="http://schemas.microsoft.com/office/drawing/2014/main" id="{9EE00CA5-A494-373F-FCDC-ADDE44686955}"/>
              </a:ext>
            </a:extLst>
          </p:cNvPr>
          <p:cNvSpPr txBox="1">
            <a:spLocks/>
          </p:cNvSpPr>
          <p:nvPr/>
        </p:nvSpPr>
        <p:spPr>
          <a:xfrm flipH="1">
            <a:off x="9142280" y="4419970"/>
            <a:ext cx="4436351" cy="527954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 kern="1200">
                <a:solidFill>
                  <a:schemeClr val="tx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2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3200" b="1" dirty="0">
                <a:solidFill>
                  <a:schemeClr val="tx2"/>
                </a:solidFill>
                <a:latin typeface="League Spartan" panose="020B0604020202020204" charset="0"/>
              </a:rPr>
              <a:t>PARTICIPACIÓN</a:t>
            </a:r>
            <a:endParaRPr lang="es-ES" sz="3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6" name="Google Shape;148;p24">
            <a:extLst>
              <a:ext uri="{FF2B5EF4-FFF2-40B4-BE49-F238E27FC236}">
                <a16:creationId xmlns:a16="http://schemas.microsoft.com/office/drawing/2014/main" id="{F1701C26-1557-8627-FEB0-E5066E603785}"/>
              </a:ext>
            </a:extLst>
          </p:cNvPr>
          <p:cNvSpPr txBox="1">
            <a:spLocks/>
          </p:cNvSpPr>
          <p:nvPr/>
        </p:nvSpPr>
        <p:spPr>
          <a:xfrm flipH="1">
            <a:off x="9139989" y="5097729"/>
            <a:ext cx="4890210" cy="58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l" fontAlgn="base"/>
            <a:r>
              <a:rPr lang="es-ES" sz="7200" b="1" dirty="0">
                <a:solidFill>
                  <a:schemeClr val="tx2"/>
                </a:solidFill>
                <a:latin typeface="League Spartan" panose="020B0604020202020204" charset="0"/>
              </a:rPr>
              <a:t>SOCIAL</a:t>
            </a:r>
            <a:endParaRPr lang="es-ES" sz="72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A062F285-4911-7C6A-D4D7-4F82B9D0CA33}"/>
              </a:ext>
            </a:extLst>
          </p:cNvPr>
          <p:cNvSpPr/>
          <p:nvPr/>
        </p:nvSpPr>
        <p:spPr>
          <a:xfrm>
            <a:off x="9344188" y="5844972"/>
            <a:ext cx="1309710" cy="0"/>
          </a:xfrm>
          <a:prstGeom prst="line">
            <a:avLst/>
          </a:prstGeom>
          <a:ln w="85725" cap="flat">
            <a:solidFill>
              <a:srgbClr val="2D74B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76E310D8-73C2-08B3-38D5-EE8AE2FF8384}"/>
              </a:ext>
            </a:extLst>
          </p:cNvPr>
          <p:cNvSpPr/>
          <p:nvPr/>
        </p:nvSpPr>
        <p:spPr>
          <a:xfrm flipV="1">
            <a:off x="10653899" y="5844971"/>
            <a:ext cx="2361897" cy="0"/>
          </a:xfrm>
          <a:prstGeom prst="line">
            <a:avLst/>
          </a:prstGeom>
          <a:ln w="85725" cap="flat">
            <a:solidFill>
              <a:srgbClr val="15437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D9EC700B-43DA-772B-FA8F-47C19A82AA45}"/>
              </a:ext>
            </a:extLst>
          </p:cNvPr>
          <p:cNvGrpSpPr/>
          <p:nvPr/>
        </p:nvGrpSpPr>
        <p:grpSpPr>
          <a:xfrm>
            <a:off x="1066800" y="4419970"/>
            <a:ext cx="7999734" cy="1425002"/>
            <a:chOff x="0" y="0"/>
            <a:chExt cx="1035124" cy="34285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D19A6453-4AE8-6D23-50EE-4A4CEFF1E3F3}"/>
                </a:ext>
              </a:extLst>
            </p:cNvPr>
            <p:cNvSpPr/>
            <p:nvPr/>
          </p:nvSpPr>
          <p:spPr>
            <a:xfrm>
              <a:off x="0" y="0"/>
              <a:ext cx="1035124" cy="342852"/>
            </a:xfrm>
            <a:custGeom>
              <a:avLst/>
              <a:gdLst/>
              <a:ahLst/>
              <a:cxnLst/>
              <a:rect l="l" t="t" r="r" b="b"/>
              <a:pathLst>
                <a:path w="1035124" h="342852">
                  <a:moveTo>
                    <a:pt x="0" y="0"/>
                  </a:moveTo>
                  <a:lnTo>
                    <a:pt x="1035124" y="0"/>
                  </a:lnTo>
                  <a:lnTo>
                    <a:pt x="103512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A4AF3E07-48EC-A5E9-6DC1-8E456D63114A}"/>
                </a:ext>
              </a:extLst>
            </p:cNvPr>
            <p:cNvSpPr txBox="1"/>
            <p:nvPr/>
          </p:nvSpPr>
          <p:spPr>
            <a:xfrm>
              <a:off x="0" y="-38100"/>
              <a:ext cx="103512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8FDD049B-6C25-DC26-C32A-E1994BB35CD7}"/>
              </a:ext>
            </a:extLst>
          </p:cNvPr>
          <p:cNvGrpSpPr/>
          <p:nvPr/>
        </p:nvGrpSpPr>
        <p:grpSpPr>
          <a:xfrm>
            <a:off x="13293451" y="4419970"/>
            <a:ext cx="1388879" cy="1409962"/>
            <a:chOff x="0" y="0"/>
            <a:chExt cx="258874" cy="342852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7CE73067-C677-D54E-0725-5FBA7BBE422E}"/>
                </a:ext>
              </a:extLst>
            </p:cNvPr>
            <p:cNvSpPr/>
            <p:nvPr/>
          </p:nvSpPr>
          <p:spPr>
            <a:xfrm>
              <a:off x="0" y="0"/>
              <a:ext cx="258874" cy="342852"/>
            </a:xfrm>
            <a:custGeom>
              <a:avLst/>
              <a:gdLst/>
              <a:ahLst/>
              <a:cxnLst/>
              <a:rect l="l" t="t" r="r" b="b"/>
              <a:pathLst>
                <a:path w="258874" h="342852">
                  <a:moveTo>
                    <a:pt x="0" y="0"/>
                  </a:moveTo>
                  <a:lnTo>
                    <a:pt x="258874" y="0"/>
                  </a:lnTo>
                  <a:lnTo>
                    <a:pt x="258874" y="342852"/>
                  </a:lnTo>
                  <a:lnTo>
                    <a:pt x="0" y="342852"/>
                  </a:lnTo>
                  <a:close/>
                </a:path>
              </a:pathLst>
            </a:custGeom>
            <a:solidFill>
              <a:srgbClr val="2D74B3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92291D9F-9110-2268-3282-AF8E5F1056C2}"/>
                </a:ext>
              </a:extLst>
            </p:cNvPr>
            <p:cNvSpPr txBox="1"/>
            <p:nvPr/>
          </p:nvSpPr>
          <p:spPr>
            <a:xfrm>
              <a:off x="0" y="-38100"/>
              <a:ext cx="258874" cy="380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/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7DAB8F14-12A7-F8E6-049A-E44731CB48B0}"/>
              </a:ext>
            </a:extLst>
          </p:cNvPr>
          <p:cNvGrpSpPr/>
          <p:nvPr/>
        </p:nvGrpSpPr>
        <p:grpSpPr>
          <a:xfrm>
            <a:off x="14959985" y="4456566"/>
            <a:ext cx="3328015" cy="1409962"/>
            <a:chOff x="0" y="0"/>
            <a:chExt cx="1035124" cy="722776"/>
          </a:xfrm>
          <a:solidFill>
            <a:schemeClr val="tx2"/>
          </a:solidFill>
        </p:grpSpPr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4754F31-783B-995D-A187-6647A13619EC}"/>
                </a:ext>
              </a:extLst>
            </p:cNvPr>
            <p:cNvSpPr/>
            <p:nvPr/>
          </p:nvSpPr>
          <p:spPr>
            <a:xfrm>
              <a:off x="0" y="0"/>
              <a:ext cx="1035124" cy="722776"/>
            </a:xfrm>
            <a:custGeom>
              <a:avLst/>
              <a:gdLst/>
              <a:ahLst/>
              <a:cxnLst/>
              <a:rect l="l" t="t" r="r" b="b"/>
              <a:pathLst>
                <a:path w="1035124" h="722776">
                  <a:moveTo>
                    <a:pt x="0" y="0"/>
                  </a:moveTo>
                  <a:lnTo>
                    <a:pt x="1035124" y="0"/>
                  </a:lnTo>
                  <a:lnTo>
                    <a:pt x="1035124" y="722776"/>
                  </a:lnTo>
                  <a:lnTo>
                    <a:pt x="0" y="72277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4BE594E1-3619-75E2-4E5B-0E5405074158}"/>
                </a:ext>
              </a:extLst>
            </p:cNvPr>
            <p:cNvSpPr txBox="1"/>
            <p:nvPr/>
          </p:nvSpPr>
          <p:spPr>
            <a:xfrm>
              <a:off x="0" y="-38100"/>
              <a:ext cx="1035124" cy="76087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35"/>
                </a:lnSpc>
              </a:pPr>
              <a:endParaRPr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503885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020FE-C94D-1466-8D1A-745DA8299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C4A10409-3169-59E5-6020-307C4A032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880"/>
            <a:ext cx="18287336" cy="1028524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C512FD2F-930F-64A1-73C2-B4C4B0F988C5}"/>
              </a:ext>
            </a:extLst>
          </p:cNvPr>
          <p:cNvSpPr/>
          <p:nvPr/>
        </p:nvSpPr>
        <p:spPr>
          <a:xfrm>
            <a:off x="1741207" y="1483042"/>
            <a:ext cx="4150425" cy="150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PUEBLOS ORIGINARIOS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39C658C-0960-8BA9-5A11-4924ED05E6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0" r="20153"/>
          <a:stretch>
            <a:fillRect/>
          </a:stretch>
        </p:blipFill>
        <p:spPr>
          <a:xfrm>
            <a:off x="15196254" y="946484"/>
            <a:ext cx="2522492" cy="5925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9446EE0-C197-63F2-5196-6EFBC7FD0E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1" r="21621"/>
          <a:stretch>
            <a:fillRect/>
          </a:stretch>
        </p:blipFill>
        <p:spPr>
          <a:xfrm>
            <a:off x="9506817" y="952500"/>
            <a:ext cx="2522490" cy="5925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6638A4B-37A8-7211-779D-F2B3365196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4" r="19108"/>
          <a:stretch>
            <a:fillRect/>
          </a:stretch>
        </p:blipFill>
        <p:spPr>
          <a:xfrm>
            <a:off x="6705599" y="2476500"/>
            <a:ext cx="2522490" cy="5925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B7ED90B-6073-C738-9782-F847E99D30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r="25225"/>
          <a:stretch>
            <a:fillRect/>
          </a:stretch>
        </p:blipFill>
        <p:spPr>
          <a:xfrm>
            <a:off x="12308035" y="2010432"/>
            <a:ext cx="2522490" cy="5925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4000" dist="5000" dir="5400000" sy="-100000" algn="bl" rotWithShape="0"/>
          </a:effectLst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14245C36-C20F-38F7-A1C9-9F3ED73E2C6E}"/>
              </a:ext>
            </a:extLst>
          </p:cNvPr>
          <p:cNvSpPr txBox="1"/>
          <p:nvPr/>
        </p:nvSpPr>
        <p:spPr>
          <a:xfrm>
            <a:off x="1741207" y="3228559"/>
            <a:ext cx="374313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Talleres de hierbas medicinales, musicoterapia, cosmovisión con la comunidad </a:t>
            </a:r>
            <a:r>
              <a:rPr lang="es-CL" sz="2800" dirty="0" err="1">
                <a:solidFill>
                  <a:schemeClr val="tx2"/>
                </a:solidFill>
                <a:latin typeface="League Spartan" panose="020B0604020202020204" charset="0"/>
              </a:rPr>
              <a:t>Comunidad</a:t>
            </a:r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 Mapuche </a:t>
            </a:r>
            <a:r>
              <a:rPr lang="es-CL" sz="2800" dirty="0" err="1">
                <a:solidFill>
                  <a:schemeClr val="tx2"/>
                </a:solidFill>
                <a:latin typeface="League Spartan" panose="020B0604020202020204" charset="0"/>
              </a:rPr>
              <a:t>We</a:t>
            </a:r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 </a:t>
            </a:r>
            <a:r>
              <a:rPr lang="es-CL" sz="2800" dirty="0" err="1">
                <a:solidFill>
                  <a:schemeClr val="tx2"/>
                </a:solidFill>
                <a:latin typeface="League Spartan" panose="020B0604020202020204" charset="0"/>
              </a:rPr>
              <a:t>Folilche</a:t>
            </a:r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 Amuleaiñ. estas actividades se realizaron durante abril a noviembre del 2025</a:t>
            </a:r>
          </a:p>
        </p:txBody>
      </p:sp>
    </p:spTree>
    <p:extLst>
      <p:ext uri="{BB962C8B-B14F-4D97-AF65-F5344CB8AC3E}">
        <p14:creationId xmlns:p14="http://schemas.microsoft.com/office/powerpoint/2010/main" val="43660340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D1E72-4430-ED34-2A81-A1FA669B9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71DB6EE5-9C36-8A95-373C-6BE269C14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880"/>
            <a:ext cx="18287336" cy="10285240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E37C6706-CC48-FADE-6334-AAB24E91147A}"/>
              </a:ext>
            </a:extLst>
          </p:cNvPr>
          <p:cNvSpPr/>
          <p:nvPr/>
        </p:nvSpPr>
        <p:spPr>
          <a:xfrm>
            <a:off x="1819902" y="1629937"/>
            <a:ext cx="5342898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SALUDPALOOZA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CCD4D93B-848C-60F3-333A-61984C2285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0" r="41049"/>
          <a:stretch>
            <a:fillRect/>
          </a:stretch>
        </p:blipFill>
        <p:spPr>
          <a:xfrm>
            <a:off x="12719263" y="2705099"/>
            <a:ext cx="2101597" cy="4944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68101E1A-53FF-28C7-0D0A-516BE9F2F8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7" r="43312"/>
          <a:stretch>
            <a:fillRect/>
          </a:stretch>
        </p:blipFill>
        <p:spPr>
          <a:xfrm>
            <a:off x="10295265" y="1591837"/>
            <a:ext cx="2101597" cy="4944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DF712A-CEEF-8436-37A5-75B7D0D6780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812" r="6269"/>
          <a:stretch>
            <a:fillRect/>
          </a:stretch>
        </p:blipFill>
        <p:spPr>
          <a:xfrm>
            <a:off x="15077524" y="1591837"/>
            <a:ext cx="2101597" cy="4944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73FAB3D-3A69-E0C4-9F3C-ADFCD29194D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054" r="11276"/>
          <a:stretch>
            <a:fillRect/>
          </a:stretch>
        </p:blipFill>
        <p:spPr>
          <a:xfrm>
            <a:off x="7924800" y="2705100"/>
            <a:ext cx="2101596" cy="4944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0000" dist="5000" dir="5400000" sy="-100000" algn="bl" rotWithShape="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15C41E6-4049-A2E4-6E15-24951FAE4F04}"/>
              </a:ext>
            </a:extLst>
          </p:cNvPr>
          <p:cNvSpPr txBox="1"/>
          <p:nvPr/>
        </p:nvSpPr>
        <p:spPr>
          <a:xfrm>
            <a:off x="1819902" y="2400300"/>
            <a:ext cx="465709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800" dirty="0">
                <a:solidFill>
                  <a:schemeClr val="tx2"/>
                </a:solidFill>
                <a:latin typeface="League Spartan" panose="020B0604020202020204" charset="0"/>
              </a:rPr>
              <a:t>Jornada de promoción y prevención en salud que reunió a equipos del hospital y la comunidad en un espacio participativo, acercando información, educación y servicios de salud a las personas mediante actividades recreativas, stands informativos y acciones de promoción del bienestar.</a:t>
            </a:r>
          </a:p>
        </p:txBody>
      </p:sp>
    </p:spTree>
    <p:extLst>
      <p:ext uri="{BB962C8B-B14F-4D97-AF65-F5344CB8AC3E}">
        <p14:creationId xmlns:p14="http://schemas.microsoft.com/office/powerpoint/2010/main" val="227417134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68A71-E515-4644-805A-C7E5B22F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553B974A-6E52-2BF5-2EB6-9FF6BED33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" y="880"/>
            <a:ext cx="18287336" cy="10285240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B1509AD7-3351-C9F5-3112-747C0C48E708}"/>
              </a:ext>
            </a:extLst>
          </p:cNvPr>
          <p:cNvSpPr/>
          <p:nvPr/>
        </p:nvSpPr>
        <p:spPr>
          <a:xfrm>
            <a:off x="1882501" y="2049833"/>
            <a:ext cx="4518299" cy="588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tx2"/>
                </a:solidFill>
                <a:latin typeface="League Spartan" panose="020B0604020202020204" charset="0"/>
                <a:ea typeface="Calibri" pitchFamily="34" charset="-122"/>
                <a:cs typeface="Calibri" pitchFamily="34" charset="-120"/>
              </a:rPr>
              <a:t>TERRITORIALES</a:t>
            </a:r>
            <a:endParaRPr lang="en-US" sz="4400" dirty="0">
              <a:solidFill>
                <a:schemeClr val="tx2"/>
              </a:solidFill>
              <a:latin typeface="League Spartan" panose="020B0604020202020204" charset="0"/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72444A57-3F2C-9500-4BD2-072462718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3" t="-273" r="30359" b="273"/>
          <a:stretch>
            <a:fillRect/>
          </a:stretch>
        </p:blipFill>
        <p:spPr>
          <a:xfrm>
            <a:off x="15161393" y="1287142"/>
            <a:ext cx="2488211" cy="5243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2000" dist="5000" dir="5400000" sy="-100000" algn="bl" rotWithShape="0"/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3AF1AC-959D-3AA6-416E-0528DD745156}"/>
              </a:ext>
            </a:extLst>
          </p:cNvPr>
          <p:cNvSpPr txBox="1"/>
          <p:nvPr/>
        </p:nvSpPr>
        <p:spPr>
          <a:xfrm>
            <a:off x="1882501" y="2974188"/>
            <a:ext cx="404796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400" dirty="0">
                <a:solidFill>
                  <a:schemeClr val="tx2"/>
                </a:solidFill>
                <a:latin typeface="League Spartan" panose="020B0604020202020204" charset="0"/>
              </a:rPr>
              <a:t>Durante el año 2025, el Hospital San José de Casablanca fortaleció su presencia en el territorio mediante operativos, ferias de salud y actividades comunitarias desarrolladas en distintos sectores de la comuna, acercando la atención, la prevención y la promoción de la salud a la comunidad.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D6B745-B987-959A-AC7B-60B2FEDE08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7468"/>
          <a:stretch>
            <a:fillRect/>
          </a:stretch>
        </p:blipFill>
        <p:spPr>
          <a:xfrm>
            <a:off x="7137408" y="3080485"/>
            <a:ext cx="2469501" cy="5209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4000" dist="5000" dir="5400000" sy="-100000" algn="bl" rotWithShape="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4B10D57-BDB6-DC08-294F-712D4979B4B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001" r="7471"/>
          <a:stretch>
            <a:fillRect/>
          </a:stretch>
        </p:blipFill>
        <p:spPr>
          <a:xfrm>
            <a:off x="9924053" y="1287142"/>
            <a:ext cx="2281781" cy="5169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8000" dist="50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941AD32-744E-CAB1-FD61-AA68009CC37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533" r="18355"/>
          <a:stretch>
            <a:fillRect/>
          </a:stretch>
        </p:blipFill>
        <p:spPr>
          <a:xfrm>
            <a:off x="12500151" y="2974188"/>
            <a:ext cx="2438672" cy="5421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4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94590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3291</Words>
  <Application>Microsoft Office PowerPoint</Application>
  <PresentationFormat>Personalizado</PresentationFormat>
  <Paragraphs>1217</Paragraphs>
  <Slides>103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103</vt:i4>
      </vt:variant>
    </vt:vector>
  </HeadingPairs>
  <TitlesOfParts>
    <vt:vector size="116" baseType="lpstr">
      <vt:lpstr>gobCL</vt:lpstr>
      <vt:lpstr>Montserrat Bold</vt:lpstr>
      <vt:lpstr>Arial</vt:lpstr>
      <vt:lpstr>Calibri</vt:lpstr>
      <vt:lpstr>Aptos Narrow</vt:lpstr>
      <vt:lpstr>Nunito Sans ExtraBold</vt:lpstr>
      <vt:lpstr>League Spartan</vt:lpstr>
      <vt:lpstr>Montserrat</vt:lpstr>
      <vt:lpstr>Aptos</vt:lpstr>
      <vt:lpstr>Segoe UI</vt:lpstr>
      <vt:lpstr>Verdana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ALIMENTACIÓN</vt:lpstr>
      <vt:lpstr>Presentación de PowerPoint</vt:lpstr>
      <vt:lpstr>Presentación de PowerPoint</vt:lpstr>
      <vt:lpstr>crece</vt:lpstr>
      <vt:lpstr>Presentación de PowerPoint</vt:lpstr>
      <vt:lpstr>REQUERIMIENTOS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LABORATORIO </vt:lpstr>
      <vt:lpstr>Presentación de PowerPoint</vt:lpstr>
      <vt:lpstr>Presentación de PowerPoint</vt:lpstr>
      <vt:lpstr>ATENCIÓN</vt:lpstr>
      <vt:lpstr>Presentación de PowerPoint</vt:lpstr>
      <vt:lpstr>Presentación de PowerPoint</vt:lpstr>
      <vt:lpstr>SAMU </vt:lpstr>
      <vt:lpstr>Presentación de PowerPoint</vt:lpstr>
      <vt:lpstr>Presentación de PowerPoint</vt:lpstr>
      <vt:lpstr>Presentación de PowerPoint</vt:lpstr>
      <vt:lpstr>Presentación de PowerPoint</vt:lpstr>
      <vt:lpstr>REHABILITACIÓN </vt:lpstr>
      <vt:lpstr>Presentación de PowerPoint</vt:lpstr>
      <vt:lpstr>HOSPITALICACIÓN</vt:lpstr>
      <vt:lpstr>Presentación de PowerPoint</vt:lpstr>
      <vt:lpstr>CPU</vt:lpstr>
      <vt:lpstr>Presentación de PowerPoint</vt:lpstr>
      <vt:lpstr>DIÁLISIS</vt:lpstr>
      <vt:lpstr>Presentación de PowerPoint</vt:lpstr>
      <vt:lpstr>RESIDENCIA </vt:lpstr>
      <vt:lpstr>Presentación de PowerPoint</vt:lpstr>
      <vt:lpstr>PROYECTO</vt:lpstr>
      <vt:lpstr>Presentación de PowerPoint</vt:lpstr>
      <vt:lpstr>Presentación de PowerPoint</vt:lpstr>
      <vt:lpstr>TRATAMIENTO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Azul Moderno Tendencias de Marketing Presentación</dc:title>
  <dc:creator>HSJ Vanessa Biso</dc:creator>
  <cp:lastModifiedBy>SSVSA-HSJ-Vanessa Biso Bobadilla</cp:lastModifiedBy>
  <cp:revision>246</cp:revision>
  <dcterms:created xsi:type="dcterms:W3CDTF">2006-08-16T00:00:00Z</dcterms:created>
  <dcterms:modified xsi:type="dcterms:W3CDTF">2026-08-05T20:46:14Z</dcterms:modified>
  <dc:identifier>DAHOPWs_yZo</dc:identifier>
</cp:coreProperties>
</file>