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5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6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56"/>
  </p:notesMasterIdLst>
  <p:handoutMasterIdLst>
    <p:handoutMasterId r:id="rId57"/>
  </p:handoutMasterIdLst>
  <p:sldIdLst>
    <p:sldId id="303" r:id="rId2"/>
    <p:sldId id="331" r:id="rId3"/>
    <p:sldId id="332" r:id="rId4"/>
    <p:sldId id="410" r:id="rId5"/>
    <p:sldId id="389" r:id="rId6"/>
    <p:sldId id="320" r:id="rId7"/>
    <p:sldId id="324" r:id="rId8"/>
    <p:sldId id="346" r:id="rId9"/>
    <p:sldId id="361" r:id="rId10"/>
    <p:sldId id="363" r:id="rId11"/>
    <p:sldId id="304" r:id="rId12"/>
    <p:sldId id="263" r:id="rId13"/>
    <p:sldId id="296" r:id="rId14"/>
    <p:sldId id="395" r:id="rId15"/>
    <p:sldId id="353" r:id="rId16"/>
    <p:sldId id="354" r:id="rId17"/>
    <p:sldId id="372" r:id="rId18"/>
    <p:sldId id="357" r:id="rId19"/>
    <p:sldId id="358" r:id="rId20"/>
    <p:sldId id="411" r:id="rId21"/>
    <p:sldId id="405" r:id="rId22"/>
    <p:sldId id="366" r:id="rId23"/>
    <p:sldId id="367" r:id="rId24"/>
    <p:sldId id="318" r:id="rId25"/>
    <p:sldId id="330" r:id="rId26"/>
    <p:sldId id="394" r:id="rId27"/>
    <p:sldId id="352" r:id="rId28"/>
    <p:sldId id="340" r:id="rId29"/>
    <p:sldId id="341" r:id="rId30"/>
    <p:sldId id="391" r:id="rId31"/>
    <p:sldId id="412" r:id="rId32"/>
    <p:sldId id="401" r:id="rId33"/>
    <p:sldId id="313" r:id="rId34"/>
    <p:sldId id="315" r:id="rId35"/>
    <p:sldId id="343" r:id="rId36"/>
    <p:sldId id="335" r:id="rId37"/>
    <p:sldId id="337" r:id="rId38"/>
    <p:sldId id="409" r:id="rId39"/>
    <p:sldId id="408" r:id="rId40"/>
    <p:sldId id="381" r:id="rId41"/>
    <p:sldId id="384" r:id="rId42"/>
    <p:sldId id="400" r:id="rId43"/>
    <p:sldId id="388" r:id="rId44"/>
    <p:sldId id="309" r:id="rId45"/>
    <p:sldId id="312" r:id="rId46"/>
    <p:sldId id="311" r:id="rId47"/>
    <p:sldId id="347" r:id="rId48"/>
    <p:sldId id="392" r:id="rId49"/>
    <p:sldId id="393" r:id="rId50"/>
    <p:sldId id="407" r:id="rId51"/>
    <p:sldId id="348" r:id="rId52"/>
    <p:sldId id="403" r:id="rId53"/>
    <p:sldId id="378" r:id="rId54"/>
    <p:sldId id="380" r:id="rId55"/>
  </p:sldIdLst>
  <p:sldSz cx="9144000" cy="5143500" type="screen16x9"/>
  <p:notesSz cx="6858000" cy="9144000"/>
  <p:embeddedFontLst>
    <p:embeddedFont>
      <p:font typeface="Abadi" panose="020B0604020104020204" pitchFamily="34" charset="0"/>
      <p:regular r:id="rId58"/>
    </p:embeddedFont>
    <p:embeddedFont>
      <p:font typeface="Assistant Light" pitchFamily="2" charset="-79"/>
      <p:regular r:id="rId59"/>
      <p:bold r:id="rId60"/>
    </p:embeddedFont>
    <p:embeddedFont>
      <p:font typeface="Nunito Sans" pitchFamily="2" charset="0"/>
      <p:regular r:id="rId61"/>
      <p:bold r:id="rId62"/>
      <p:italic r:id="rId63"/>
      <p:boldItalic r:id="rId64"/>
    </p:embeddedFont>
    <p:embeddedFont>
      <p:font typeface="Nunito Sans ExtraBold" pitchFamily="2" charset="0"/>
      <p:bold r:id="rId65"/>
      <p:italic r:id="rId66"/>
      <p:boldItalic r:id="rId67"/>
    </p:embeddedFont>
    <p:embeddedFont>
      <p:font typeface="Raleway" panose="020B0503030101060003" pitchFamily="3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610"/>
    <a:srgbClr val="0070C0"/>
    <a:srgbClr val="0370C0"/>
    <a:srgbClr val="FFAC1F"/>
    <a:srgbClr val="E51F1F"/>
    <a:srgbClr val="969DD1"/>
    <a:srgbClr val="F3F3F3"/>
    <a:srgbClr val="7A7A7A"/>
    <a:srgbClr val="0093D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6247" autoAdjust="0"/>
  </p:normalViewPr>
  <p:slideViewPr>
    <p:cSldViewPr snapToGrid="0">
      <p:cViewPr varScale="1">
        <p:scale>
          <a:sx n="92" d="100"/>
          <a:sy n="92" d="100"/>
        </p:scale>
        <p:origin x="504" y="60"/>
      </p:cViewPr>
      <p:guideLst>
        <p:guide pos="5760"/>
        <p:guide pos="4215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\Downloads\CP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SJ%20Vanessa%20Biso\Downloads\laboratorio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\Downloads\CP%202024%20(2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SJ%20Vanessa%20Biso\Downloads\CP%202024%20(5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\Downloads\CUENTA%20PUBLICA%20CTA%202024%20(%20SE%20PRESENTA%202025)mirian%20rojo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\Downloads\CUENTA%20PUBLICA%20CTA%202024%20(%20SE%20PRESENTA%202025)mirian%20rojo%20(1)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\Downloads\GRAFICO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SJ%20Vanessa%20Biso\Downloads\DATOS%20CUENTA%20PUBLICA%20OIR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SJ%20Vanessa%20Biso\Downloads\DATOS%20CUENTA%20PUBLICA%20OIR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SJ%20Vanessa%20Biso\Downloads\DATOS%20CUENTA%20PUBLICA%20OIR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SJ%20Vanessa%20Biso\Downloads\rrhh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SJ%20Vanessa%20Biso\Downloads\rrhh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SJ%20Vanessa%20Biso\Downloads\c47b5ff24d33510a51ea1547b84bc817204eaebacdd5e978cd70237d3f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\Downloads\Copia%20de%20Copia%20de%20COMPARATIVO%20LICENCIAS%20MEDICAS%20A&#209;O%202023%20Y%20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SJ%20Vanessa%20Biso\Downloads\Copia%20de%20Copia%20de%20COMPARATIVO%20LICENCIAS%20MEDICAS%20A&#209;O%202023%20Y%202024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\Downloads\Cuenta%20P&#250;blica%202024%20Informaci&#243;n%20Financiera%20HSJC%20%202023-2024%20(Regina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SJ%20Vanessa%20Biso\Downloads\CP%202024%20(2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SJ%20Vanessa%20Biso\Downloads\CP%202024%20(3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34184163323305"/>
          <c:y val="0.13859119496855346"/>
          <c:w val="0.84988124777264829"/>
          <c:h val="0.745500916159064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'P 2024'!$I$7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rgbClr val="A1C610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1C610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6D-48D3-B9FA-5D9198C9E516}"/>
              </c:ext>
            </c:extLst>
          </c:dPt>
          <c:dPt>
            <c:idx val="1"/>
            <c:invertIfNegative val="0"/>
            <c:bubble3D val="0"/>
            <c:spPr>
              <a:solidFill>
                <a:srgbClr val="A1C610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6D-48D3-B9FA-5D9198C9E5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 2024'!$G$8:$G$24</c:f>
              <c:strCache>
                <c:ptCount val="17"/>
                <c:pt idx="0">
                  <c:v>0-4</c:v>
                </c:pt>
                <c:pt idx="1">
                  <c:v>5-9
</c:v>
                </c:pt>
                <c:pt idx="2">
                  <c:v>10-14
</c:v>
                </c:pt>
                <c:pt idx="3">
                  <c:v>15-19 
</c:v>
                </c:pt>
                <c:pt idx="4">
                  <c:v>20-24
</c:v>
                </c:pt>
                <c:pt idx="5">
                  <c:v>25-29
</c:v>
                </c:pt>
                <c:pt idx="6">
                  <c:v>30-34
</c:v>
                </c:pt>
                <c:pt idx="7">
                  <c:v>35-39 
</c:v>
                </c:pt>
                <c:pt idx="8">
                  <c:v>40-44
</c:v>
                </c:pt>
                <c:pt idx="9">
                  <c:v>45-49
</c:v>
                </c:pt>
                <c:pt idx="10">
                  <c:v>50-54 
</c:v>
                </c:pt>
                <c:pt idx="11">
                  <c:v>55-59
</c:v>
                </c:pt>
                <c:pt idx="12">
                  <c:v>60-64
</c:v>
                </c:pt>
                <c:pt idx="13">
                  <c:v>65-69
</c:v>
                </c:pt>
                <c:pt idx="14">
                  <c:v>70-74 
</c:v>
                </c:pt>
                <c:pt idx="15">
                  <c:v>75-79 
</c:v>
                </c:pt>
                <c:pt idx="16">
                  <c:v>80 Años y más.</c:v>
                </c:pt>
              </c:strCache>
            </c:strRef>
          </c:cat>
          <c:val>
            <c:numRef>
              <c:f>'P 2024'!$I$8:$I$24</c:f>
              <c:numCache>
                <c:formatCode>General</c:formatCode>
                <c:ptCount val="17"/>
                <c:pt idx="0">
                  <c:v>848</c:v>
                </c:pt>
                <c:pt idx="1">
                  <c:v>962</c:v>
                </c:pt>
                <c:pt idx="2">
                  <c:v>1045</c:v>
                </c:pt>
                <c:pt idx="3">
                  <c:v>1008</c:v>
                </c:pt>
                <c:pt idx="4">
                  <c:v>926</c:v>
                </c:pt>
                <c:pt idx="5">
                  <c:v>1041</c:v>
                </c:pt>
                <c:pt idx="6">
                  <c:v>1154</c:v>
                </c:pt>
                <c:pt idx="7">
                  <c:v>1172</c:v>
                </c:pt>
                <c:pt idx="8">
                  <c:v>1127</c:v>
                </c:pt>
                <c:pt idx="9">
                  <c:v>1092</c:v>
                </c:pt>
                <c:pt idx="10">
                  <c:v>957</c:v>
                </c:pt>
                <c:pt idx="11">
                  <c:v>923</c:v>
                </c:pt>
                <c:pt idx="12">
                  <c:v>855</c:v>
                </c:pt>
                <c:pt idx="13">
                  <c:v>769</c:v>
                </c:pt>
                <c:pt idx="14">
                  <c:v>598</c:v>
                </c:pt>
                <c:pt idx="15">
                  <c:v>476</c:v>
                </c:pt>
                <c:pt idx="16">
                  <c:v>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6D-48D3-B9FA-5D9198C9E516}"/>
            </c:ext>
          </c:extLst>
        </c:ser>
        <c:ser>
          <c:idx val="1"/>
          <c:order val="1"/>
          <c:tx>
            <c:strRef>
              <c:f>'P 2024'!$H$7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66D-48D3-B9FA-5D9198C9E51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66D-48D3-B9FA-5D9198C9E516}"/>
              </c:ext>
            </c:extLst>
          </c:dPt>
          <c:dLbls>
            <c:numFmt formatCode="#,##0;#,##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 2024'!$G$8:$G$24</c:f>
              <c:strCache>
                <c:ptCount val="17"/>
                <c:pt idx="0">
                  <c:v>0-4</c:v>
                </c:pt>
                <c:pt idx="1">
                  <c:v>5-9
</c:v>
                </c:pt>
                <c:pt idx="2">
                  <c:v>10-14
</c:v>
                </c:pt>
                <c:pt idx="3">
                  <c:v>15-19 
</c:v>
                </c:pt>
                <c:pt idx="4">
                  <c:v>20-24
</c:v>
                </c:pt>
                <c:pt idx="5">
                  <c:v>25-29
</c:v>
                </c:pt>
                <c:pt idx="6">
                  <c:v>30-34
</c:v>
                </c:pt>
                <c:pt idx="7">
                  <c:v>35-39 
</c:v>
                </c:pt>
                <c:pt idx="8">
                  <c:v>40-44
</c:v>
                </c:pt>
                <c:pt idx="9">
                  <c:v>45-49
</c:v>
                </c:pt>
                <c:pt idx="10">
                  <c:v>50-54 
</c:v>
                </c:pt>
                <c:pt idx="11">
                  <c:v>55-59
</c:v>
                </c:pt>
                <c:pt idx="12">
                  <c:v>60-64
</c:v>
                </c:pt>
                <c:pt idx="13">
                  <c:v>65-69
</c:v>
                </c:pt>
                <c:pt idx="14">
                  <c:v>70-74 
</c:v>
                </c:pt>
                <c:pt idx="15">
                  <c:v>75-79 
</c:v>
                </c:pt>
                <c:pt idx="16">
                  <c:v>80 Años y más.</c:v>
                </c:pt>
              </c:strCache>
            </c:strRef>
          </c:cat>
          <c:val>
            <c:numRef>
              <c:f>'P 2024'!$J$8:$J$24</c:f>
              <c:numCache>
                <c:formatCode>General</c:formatCode>
                <c:ptCount val="17"/>
                <c:pt idx="0">
                  <c:v>-907</c:v>
                </c:pt>
                <c:pt idx="1">
                  <c:v>-912</c:v>
                </c:pt>
                <c:pt idx="2">
                  <c:v>-1025</c:v>
                </c:pt>
                <c:pt idx="3">
                  <c:v>-950</c:v>
                </c:pt>
                <c:pt idx="4">
                  <c:v>-923</c:v>
                </c:pt>
                <c:pt idx="5">
                  <c:v>-975</c:v>
                </c:pt>
                <c:pt idx="6">
                  <c:v>-1122</c:v>
                </c:pt>
                <c:pt idx="7">
                  <c:v>-1124</c:v>
                </c:pt>
                <c:pt idx="8">
                  <c:v>-1179</c:v>
                </c:pt>
                <c:pt idx="9">
                  <c:v>-1113</c:v>
                </c:pt>
                <c:pt idx="10">
                  <c:v>-995</c:v>
                </c:pt>
                <c:pt idx="11">
                  <c:v>-957</c:v>
                </c:pt>
                <c:pt idx="12">
                  <c:v>-830</c:v>
                </c:pt>
                <c:pt idx="13">
                  <c:v>-708</c:v>
                </c:pt>
                <c:pt idx="14">
                  <c:v>-546</c:v>
                </c:pt>
                <c:pt idx="15">
                  <c:v>-450</c:v>
                </c:pt>
                <c:pt idx="16">
                  <c:v>-521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66D-48D3-B9FA-5D9198C9E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overlap val="100"/>
        <c:axId val="1305541855"/>
        <c:axId val="1305542687"/>
      </c:barChart>
      <c:catAx>
        <c:axId val="13055418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5542687"/>
        <c:crosses val="autoZero"/>
        <c:auto val="1"/>
        <c:lblAlgn val="ctr"/>
        <c:lblOffset val="100"/>
        <c:noMultiLvlLbl val="0"/>
      </c:catAx>
      <c:valAx>
        <c:axId val="1305542687"/>
        <c:scaling>
          <c:orientation val="minMax"/>
        </c:scaling>
        <c:delete val="0"/>
        <c:axPos val="b"/>
        <c:numFmt formatCode="#,##0;#,##0;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5541855"/>
        <c:crosses val="autoZero"/>
        <c:crossBetween val="between"/>
        <c:majorUnit val="4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752054211161972"/>
          <c:y val="3.9806305860327747E-2"/>
          <c:w val="0.37964082213827144"/>
          <c:h val="4.47319234201092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Produccion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74CD-470A-8B60-D296BB210797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CD-470A-8B60-D296BB210797}"/>
              </c:ext>
            </c:extLst>
          </c:dPt>
          <c:dLbls>
            <c:dLbl>
              <c:idx val="0"/>
              <c:layout>
                <c:manualLayout>
                  <c:x val="0"/>
                  <c:y val="3.6450250717452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CD-470A-8B60-D296BB210797}"/>
                </c:ext>
              </c:extLst>
            </c:dLbl>
            <c:dLbl>
              <c:idx val="1"/>
              <c:layout>
                <c:manualLayout>
                  <c:x val="1.0631323125923754E-2"/>
                  <c:y val="4.7385325932688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CD-470A-8B60-D296BB210797}"/>
                </c:ext>
              </c:extLst>
            </c:dLbl>
            <c:dLbl>
              <c:idx val="2"/>
              <c:layout>
                <c:manualLayout>
                  <c:x val="-7.7962135631530608E-17"/>
                  <c:y val="4.0095275789198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CD-470A-8B60-D296BB210797}"/>
                </c:ext>
              </c:extLst>
            </c:dLbl>
            <c:dLbl>
              <c:idx val="3"/>
              <c:layout>
                <c:manualLayout>
                  <c:x val="0"/>
                  <c:y val="4.7385325932688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CD-470A-8B60-D296BB2107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Hoja1!$B$2:$B$5</c:f>
              <c:numCache>
                <c:formatCode>#,##0</c:formatCode>
                <c:ptCount val="4"/>
                <c:pt idx="0">
                  <c:v>110517</c:v>
                </c:pt>
                <c:pt idx="1">
                  <c:v>127962</c:v>
                </c:pt>
                <c:pt idx="2">
                  <c:v>139376</c:v>
                </c:pt>
                <c:pt idx="3">
                  <c:v>156403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CD-470A-8B60-D296BB2107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5242640"/>
        <c:axId val="155256560"/>
      </c:lineChart>
      <c:catAx>
        <c:axId val="155242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200" dirty="0"/>
                  <a:t>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55256560"/>
        <c:crosses val="autoZero"/>
        <c:auto val="1"/>
        <c:lblAlgn val="ctr"/>
        <c:lblOffset val="100"/>
        <c:noMultiLvlLbl val="0"/>
      </c:catAx>
      <c:valAx>
        <c:axId val="15525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5524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Hoja1!$M$4</c:f>
              <c:strCache>
                <c:ptCount val="1"/>
                <c:pt idx="0">
                  <c:v>ATENCIONES REALIZADAS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A9C-4949-9684-B9C2627A10A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A9C-4949-9684-B9C2627A10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Hoja1!$N$3:$O$3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Hoja1!$N$4:$O$4</c:f>
              <c:numCache>
                <c:formatCode>General</c:formatCode>
                <c:ptCount val="2"/>
                <c:pt idx="0">
                  <c:v>11258</c:v>
                </c:pt>
                <c:pt idx="1">
                  <c:v>12239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15-4B22-90E3-1DE9F6712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418928"/>
        <c:axId val="787418568"/>
      </c:barChart>
      <c:catAx>
        <c:axId val="78741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87418568"/>
        <c:crosses val="autoZero"/>
        <c:auto val="1"/>
        <c:lblAlgn val="ctr"/>
        <c:lblOffset val="100"/>
        <c:noMultiLvlLbl val="0"/>
      </c:catAx>
      <c:valAx>
        <c:axId val="787418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8741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178072885092345E-2"/>
          <c:y val="0.14067920128261185"/>
          <c:w val="0.90213656786131258"/>
          <c:h val="0.66000444925168189"/>
        </c:manualLayout>
      </c:layout>
      <c:areaChart>
        <c:grouping val="stacked"/>
        <c:varyColors val="0"/>
        <c:ser>
          <c:idx val="0"/>
          <c:order val="0"/>
          <c:tx>
            <c:strRef>
              <c:f>SU!$C$82</c:f>
              <c:strCache>
                <c:ptCount val="1"/>
                <c:pt idx="0">
                  <c:v>Atenciones 2023</c:v>
                </c:pt>
              </c:strCache>
            </c:strRef>
          </c:tx>
          <c:spPr>
            <a:solidFill>
              <a:srgbClr val="A1C610"/>
            </a:solidFill>
            <a:ln>
              <a:noFill/>
            </a:ln>
            <a:effectLst/>
          </c:spPr>
          <c:cat>
            <c:strRef>
              <c:f>SU!$B$83:$B$94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SU!$C$83:$C$94</c:f>
              <c:numCache>
                <c:formatCode>General</c:formatCode>
                <c:ptCount val="12"/>
                <c:pt idx="0">
                  <c:v>2597</c:v>
                </c:pt>
                <c:pt idx="1">
                  <c:v>2035</c:v>
                </c:pt>
                <c:pt idx="2">
                  <c:v>3067</c:v>
                </c:pt>
                <c:pt idx="3">
                  <c:v>2528</c:v>
                </c:pt>
                <c:pt idx="4">
                  <c:v>3130</c:v>
                </c:pt>
                <c:pt idx="5">
                  <c:v>2253</c:v>
                </c:pt>
                <c:pt idx="6">
                  <c:v>1985</c:v>
                </c:pt>
                <c:pt idx="7">
                  <c:v>2289</c:v>
                </c:pt>
                <c:pt idx="8">
                  <c:v>2353</c:v>
                </c:pt>
                <c:pt idx="9">
                  <c:v>2761</c:v>
                </c:pt>
                <c:pt idx="10">
                  <c:v>2649</c:v>
                </c:pt>
                <c:pt idx="11">
                  <c:v>2408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B7-48D9-8C6E-44BA4A2799FC}"/>
            </c:ext>
          </c:extLst>
        </c:ser>
        <c:ser>
          <c:idx val="1"/>
          <c:order val="1"/>
          <c:tx>
            <c:strRef>
              <c:f>SU!$D$82</c:f>
              <c:strCache>
                <c:ptCount val="1"/>
                <c:pt idx="0">
                  <c:v>Atenciones 2024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strRef>
              <c:f>SU!$B$83:$B$94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SU!$D$83:$D$94</c:f>
              <c:numCache>
                <c:formatCode>General</c:formatCode>
                <c:ptCount val="12"/>
                <c:pt idx="0">
                  <c:v>2304</c:v>
                </c:pt>
                <c:pt idx="1">
                  <c:v>2039</c:v>
                </c:pt>
                <c:pt idx="2">
                  <c:v>2781</c:v>
                </c:pt>
                <c:pt idx="3">
                  <c:v>2784</c:v>
                </c:pt>
                <c:pt idx="4">
                  <c:v>3167</c:v>
                </c:pt>
                <c:pt idx="5">
                  <c:v>2434</c:v>
                </c:pt>
                <c:pt idx="6">
                  <c:v>2579</c:v>
                </c:pt>
                <c:pt idx="7">
                  <c:v>2866</c:v>
                </c:pt>
                <c:pt idx="8">
                  <c:v>3064</c:v>
                </c:pt>
                <c:pt idx="9">
                  <c:v>3244</c:v>
                </c:pt>
                <c:pt idx="10">
                  <c:v>3046</c:v>
                </c:pt>
                <c:pt idx="11">
                  <c:v>2615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B7-48D9-8C6E-44BA4A279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785839"/>
        <c:axId val="148787759"/>
      </c:areaChart>
      <c:catAx>
        <c:axId val="1487858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8787759"/>
        <c:crosses val="autoZero"/>
        <c:auto val="1"/>
        <c:lblAlgn val="ctr"/>
        <c:lblOffset val="100"/>
        <c:noMultiLvlLbl val="0"/>
      </c:catAx>
      <c:valAx>
        <c:axId val="148787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87858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SU!$I$63</c:f>
              <c:strCache>
                <c:ptCount val="1"/>
                <c:pt idx="0">
                  <c:v>2023 </c:v>
                </c:pt>
              </c:strCache>
            </c:strRef>
          </c:tx>
          <c:spPr>
            <a:solidFill>
              <a:srgbClr val="A1C61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SU!$H$75:$H$79</c:f>
              <c:strCache>
                <c:ptCount val="5"/>
                <c:pt idx="0">
                  <c:v> C1 </c:v>
                </c:pt>
                <c:pt idx="1">
                  <c:v> C2 </c:v>
                </c:pt>
                <c:pt idx="2">
                  <c:v> C3 </c:v>
                </c:pt>
                <c:pt idx="3">
                  <c:v> C4 </c:v>
                </c:pt>
                <c:pt idx="4">
                  <c:v> C5 </c:v>
                </c:pt>
              </c:strCache>
            </c:strRef>
          </c:cat>
          <c:val>
            <c:numRef>
              <c:f>SU!$I$75:$I$79</c:f>
              <c:numCache>
                <c:formatCode>_(* #,##0_);_(* \(#,##0\);_(* "-"_);_(@_)</c:formatCode>
                <c:ptCount val="5"/>
                <c:pt idx="0">
                  <c:v>22</c:v>
                </c:pt>
                <c:pt idx="1">
                  <c:v>208</c:v>
                </c:pt>
                <c:pt idx="2">
                  <c:v>8235</c:v>
                </c:pt>
                <c:pt idx="3">
                  <c:v>16318</c:v>
                </c:pt>
                <c:pt idx="4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24-4026-8139-B57714B0AB20}"/>
            </c:ext>
          </c:extLst>
        </c:ser>
        <c:ser>
          <c:idx val="1"/>
          <c:order val="1"/>
          <c:tx>
            <c:strRef>
              <c:f>SU!$J$63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SU!$H$75:$H$79</c:f>
              <c:strCache>
                <c:ptCount val="5"/>
                <c:pt idx="0">
                  <c:v> C1 </c:v>
                </c:pt>
                <c:pt idx="1">
                  <c:v> C2 </c:v>
                </c:pt>
                <c:pt idx="2">
                  <c:v> C3 </c:v>
                </c:pt>
                <c:pt idx="3">
                  <c:v> C4 </c:v>
                </c:pt>
                <c:pt idx="4">
                  <c:v> C5 </c:v>
                </c:pt>
              </c:strCache>
            </c:strRef>
          </c:cat>
          <c:val>
            <c:numRef>
              <c:f>SU!$J$75:$J$79</c:f>
              <c:numCache>
                <c:formatCode>0</c:formatCode>
                <c:ptCount val="5"/>
                <c:pt idx="0">
                  <c:v>35</c:v>
                </c:pt>
                <c:pt idx="1">
                  <c:v>673</c:v>
                </c:pt>
                <c:pt idx="2">
                  <c:v>10793</c:v>
                </c:pt>
                <c:pt idx="3">
                  <c:v>15842</c:v>
                </c:pt>
                <c:pt idx="4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24-4026-8139-B57714B0AB2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24486992"/>
        <c:axId val="724493832"/>
      </c:barChart>
      <c:catAx>
        <c:axId val="724486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24493832"/>
        <c:crosses val="autoZero"/>
        <c:auto val="1"/>
        <c:lblAlgn val="ctr"/>
        <c:lblOffset val="100"/>
        <c:noMultiLvlLbl val="0"/>
      </c:catAx>
      <c:valAx>
        <c:axId val="724493832"/>
        <c:scaling>
          <c:orientation val="minMax"/>
        </c:scaling>
        <c:delete val="1"/>
        <c:axPos val="l"/>
        <c:numFmt formatCode="_(* #,##0_);_(* \(#,##0\);_(* &quot;-&quot;_);_(@_)" sourceLinked="1"/>
        <c:majorTickMark val="none"/>
        <c:minorTickMark val="none"/>
        <c:tickLblPos val="nextTo"/>
        <c:crossAx val="72448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912668090856978E-2"/>
          <c:y val="0.11936541844290907"/>
          <c:w val="0.17994773751137347"/>
          <c:h val="5.89968340329051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600" b="1" dirty="0"/>
              <a:t>TOTAL</a:t>
            </a:r>
            <a:r>
              <a:rPr lang="es-CL" sz="1600" b="1" baseline="0" dirty="0"/>
              <a:t> ATENCIONES PROGRAMA</a:t>
            </a:r>
          </a:p>
          <a:p>
            <a:pPr>
              <a:defRPr b="1"/>
            </a:pPr>
            <a:r>
              <a:rPr lang="es-CL" sz="1600" b="1" baseline="0" dirty="0"/>
              <a:t> BÁSICO E INTENSIVO</a:t>
            </a:r>
            <a:endParaRPr lang="es-CL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'2024'!$N$5</c:f>
              <c:strCache>
                <c:ptCount val="1"/>
                <c:pt idx="0">
                  <c:v>PRODUCCIÓN TOTAL 2024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'2024'!$L$6:$L$7</c:f>
              <c:strCache>
                <c:ptCount val="2"/>
                <c:pt idx="0">
                  <c:v> PROGRAMA  BÁSICO</c:v>
                </c:pt>
                <c:pt idx="1">
                  <c:v>PROGRAMA  INTENSIVO </c:v>
                </c:pt>
              </c:strCache>
            </c:strRef>
          </c:cat>
          <c:val>
            <c:numRef>
              <c:f>'2024'!$N$6:$N$7</c:f>
              <c:numCache>
                <c:formatCode>General</c:formatCode>
                <c:ptCount val="2"/>
                <c:pt idx="0">
                  <c:v>251</c:v>
                </c:pt>
                <c:pt idx="1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95-41A9-9F6D-7E5F12CDFCC4}"/>
            </c:ext>
          </c:extLst>
        </c:ser>
        <c:ser>
          <c:idx val="0"/>
          <c:order val="1"/>
          <c:tx>
            <c:strRef>
              <c:f>'2024'!$M$5</c:f>
              <c:strCache>
                <c:ptCount val="1"/>
                <c:pt idx="0">
                  <c:v>PRODUCCIÓN ASIGNADA </c:v>
                </c:pt>
              </c:strCache>
            </c:strRef>
          </c:tx>
          <c:spPr>
            <a:solidFill>
              <a:srgbClr val="A1C610"/>
            </a:solidFill>
            <a:ln>
              <a:noFill/>
            </a:ln>
            <a:effectLst/>
          </c:spPr>
          <c:invertIfNegative val="0"/>
          <c:cat>
            <c:strRef>
              <c:f>'2024'!$L$6:$L$7</c:f>
              <c:strCache>
                <c:ptCount val="2"/>
                <c:pt idx="0">
                  <c:v> PROGRAMA  BÁSICO</c:v>
                </c:pt>
                <c:pt idx="1">
                  <c:v>PROGRAMA  INTENSIVO </c:v>
                </c:pt>
              </c:strCache>
            </c:strRef>
          </c:cat>
          <c:val>
            <c:numRef>
              <c:f>'2024'!$M$6:$M$7</c:f>
              <c:numCache>
                <c:formatCode>General</c:formatCode>
                <c:ptCount val="2"/>
                <c:pt idx="0">
                  <c:v>216</c:v>
                </c:pt>
                <c:pt idx="1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95-41A9-9F6D-7E5F12CDFC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20641359"/>
        <c:axId val="2120641839"/>
      </c:barChart>
      <c:catAx>
        <c:axId val="2120641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20641839"/>
        <c:crosses val="autoZero"/>
        <c:auto val="1"/>
        <c:lblAlgn val="ctr"/>
        <c:lblOffset val="100"/>
        <c:noMultiLvlLbl val="0"/>
      </c:catAx>
      <c:valAx>
        <c:axId val="2120641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20641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88502563933422"/>
          <c:y val="0.15897435897435896"/>
          <c:w val="0.38348091503052401"/>
          <c:h val="0.66666666666666663"/>
        </c:manualLayout>
      </c:layout>
      <c:pieChart>
        <c:varyColors val="1"/>
        <c:ser>
          <c:idx val="0"/>
          <c:order val="0"/>
          <c:tx>
            <c:strRef>
              <c:f>'2024'!$O$29</c:f>
              <c:strCache>
                <c:ptCount val="1"/>
                <c:pt idx="0">
                  <c:v>PAB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A9-4E77-876D-CEAFEA270ED1}"/>
              </c:ext>
            </c:extLst>
          </c:dPt>
          <c:dPt>
            <c:idx val="1"/>
            <c:bubble3D val="0"/>
            <c:spPr>
              <a:solidFill>
                <a:srgbClr val="A1C61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A9-4E77-876D-CEAFEA270ED1}"/>
              </c:ext>
            </c:extLst>
          </c:dPt>
          <c:dLbls>
            <c:dLbl>
              <c:idx val="0"/>
              <c:layout>
                <c:manualLayout>
                  <c:x val="-0.13192755259187564"/>
                  <c:y val="-0.179369661020489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A9-4E77-876D-CEAFEA270ED1}"/>
                </c:ext>
              </c:extLst>
            </c:dLbl>
            <c:dLbl>
              <c:idx val="1"/>
              <c:layout>
                <c:manualLayout>
                  <c:x val="0.12023141323189511"/>
                  <c:y val="0.1740646212326907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A9-4E77-876D-CEAFEA270E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'2024'!$P$28:$Q$28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'2024'!$P$29:$Q$29</c:f>
              <c:numCache>
                <c:formatCode>General</c:formatCode>
                <c:ptCount val="2"/>
                <c:pt idx="0">
                  <c:v>32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A9-4E77-876D-CEAFEA270ED1}"/>
            </c:ext>
          </c:extLst>
        </c:ser>
        <c:ser>
          <c:idx val="1"/>
          <c:order val="1"/>
          <c:tx>
            <c:strRef>
              <c:f>'2024'!$O$30</c:f>
              <c:strCache>
                <c:ptCount val="1"/>
                <c:pt idx="0">
                  <c:v>PAI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8A9-4E77-876D-CEAFEA270E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08A9-4E77-876D-CEAFEA270E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'2024'!$P$28:$Q$28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'2024'!$P$30:$Q$30</c:f>
              <c:numCache>
                <c:formatCode>General</c:formatCode>
                <c:ptCount val="2"/>
                <c:pt idx="0">
                  <c:v>30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8A9-4E77-876D-CEAFEA270ED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92706748792823"/>
          <c:y val="1.7313644812966017E-2"/>
          <c:w val="0.49751427395917347"/>
          <c:h val="0.102049750412498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Hoja1!$C$12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A1C610"/>
            </a:solidFill>
            <a:ln>
              <a:noFill/>
            </a:ln>
            <a:effectLst/>
          </c:spPr>
          <c:invertIfNegative val="0"/>
          <c:cat>
            <c:strRef>
              <c:f>Hoja1!$B$13:$B$17</c:f>
              <c:strCache>
                <c:ptCount val="5"/>
                <c:pt idx="0">
                  <c:v>RECLAMOS</c:v>
                </c:pt>
                <c:pt idx="1">
                  <c:v>SOLICITUDES</c:v>
                </c:pt>
                <c:pt idx="2">
                  <c:v>FELICITACIONES</c:v>
                </c:pt>
                <c:pt idx="3">
                  <c:v>SUGERENCIAS</c:v>
                </c:pt>
                <c:pt idx="4">
                  <c:v>CONSULTAS</c:v>
                </c:pt>
              </c:strCache>
            </c:strRef>
          </c:cat>
          <c:val>
            <c:numRef>
              <c:f>Hoja1!$C$13:$C$17</c:f>
              <c:numCache>
                <c:formatCode>General</c:formatCode>
                <c:ptCount val="5"/>
                <c:pt idx="0">
                  <c:v>162</c:v>
                </c:pt>
                <c:pt idx="1">
                  <c:v>94</c:v>
                </c:pt>
                <c:pt idx="2">
                  <c:v>57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33-49E3-81A0-14FB2EAEA6DE}"/>
            </c:ext>
          </c:extLst>
        </c:ser>
        <c:ser>
          <c:idx val="1"/>
          <c:order val="1"/>
          <c:tx>
            <c:strRef>
              <c:f>Hoja1!$D$12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Hoja1!$B$13:$B$17</c:f>
              <c:strCache>
                <c:ptCount val="5"/>
                <c:pt idx="0">
                  <c:v>RECLAMOS</c:v>
                </c:pt>
                <c:pt idx="1">
                  <c:v>SOLICITUDES</c:v>
                </c:pt>
                <c:pt idx="2">
                  <c:v>FELICITACIONES</c:v>
                </c:pt>
                <c:pt idx="3">
                  <c:v>SUGERENCIAS</c:v>
                </c:pt>
                <c:pt idx="4">
                  <c:v>CONSULTAS</c:v>
                </c:pt>
              </c:strCache>
            </c:strRef>
          </c:cat>
          <c:val>
            <c:numRef>
              <c:f>Hoja1!$D$13:$D$17</c:f>
              <c:numCache>
                <c:formatCode>General</c:formatCode>
                <c:ptCount val="5"/>
                <c:pt idx="0">
                  <c:v>195</c:v>
                </c:pt>
                <c:pt idx="1">
                  <c:v>239</c:v>
                </c:pt>
                <c:pt idx="2">
                  <c:v>146</c:v>
                </c:pt>
                <c:pt idx="3">
                  <c:v>9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33-49E3-81A0-14FB2EAEA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6561696"/>
        <c:axId val="1441973856"/>
      </c:barChart>
      <c:catAx>
        <c:axId val="195656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41973856"/>
        <c:crosses val="autoZero"/>
        <c:auto val="1"/>
        <c:lblAlgn val="ctr"/>
        <c:lblOffset val="100"/>
        <c:noMultiLvlLbl val="0"/>
      </c:catAx>
      <c:valAx>
        <c:axId val="144197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95656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 w="9525">
          <a:solidFill>
            <a:schemeClr val="tx1">
              <a:lumMod val="15000"/>
              <a:lumOff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rgbClr val="F3F3F3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1C610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88-4D04-A65D-194F587CCEE4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88-4D04-A65D-194F587CCEE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88-4D04-A65D-194F587CCEE4}"/>
              </c:ext>
            </c:extLst>
          </c:dPt>
          <c:dLbls>
            <c:dLbl>
              <c:idx val="0"/>
              <c:layout>
                <c:manualLayout>
                  <c:x val="-7.6618410120118888E-3"/>
                  <c:y val="0.158996740129594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88-4D04-A65D-194F587CCEE4}"/>
                </c:ext>
              </c:extLst>
            </c:dLbl>
            <c:dLbl>
              <c:idx val="1"/>
              <c:layout>
                <c:manualLayout>
                  <c:x val="5.9094185553849798E-3"/>
                  <c:y val="0.136602325650791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88-4D04-A65D-194F587CCEE4}"/>
                </c:ext>
              </c:extLst>
            </c:dLbl>
            <c:dLbl>
              <c:idx val="2"/>
              <c:layout>
                <c:manualLayout>
                  <c:x val="8.6675756767908667E-3"/>
                  <c:y val="0.152158724221180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88-4D04-A65D-194F587CCE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tablas!$B$79:$B$81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tablas!$C$79:$C$81</c:f>
              <c:numCache>
                <c:formatCode>General</c:formatCode>
                <c:ptCount val="3"/>
                <c:pt idx="0">
                  <c:v>37</c:v>
                </c:pt>
                <c:pt idx="1">
                  <c:v>29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88-4D04-A65D-194F587CC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16797632"/>
        <c:axId val="516802912"/>
      </c:barChart>
      <c:catAx>
        <c:axId val="516797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16802912"/>
        <c:crosses val="autoZero"/>
        <c:auto val="1"/>
        <c:lblAlgn val="ctr"/>
        <c:lblOffset val="100"/>
        <c:noMultiLvlLbl val="0"/>
      </c:catAx>
      <c:valAx>
        <c:axId val="516802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1679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3175">
                <a:solidFill>
                  <a:schemeClr val="lt1"/>
                </a:solidFill>
              </a:ln>
              <a:effectLst/>
              <a:sp3d contourW="3175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326-41BB-AF06-9F67D645A0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lt1"/>
                </a:solidFill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326-41BB-AF06-9F67D645A0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0">
                <a:solidFill>
                  <a:schemeClr val="lt1"/>
                </a:solidFill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326-41BB-AF06-9F67D645A00C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6350">
                <a:solidFill>
                  <a:schemeClr val="lt1"/>
                </a:solidFill>
              </a:ln>
              <a:effectLst/>
              <a:sp3d contourW="63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326-41BB-AF06-9F67D645A00C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6350">
                <a:solidFill>
                  <a:schemeClr val="lt1"/>
                </a:solidFill>
              </a:ln>
              <a:effectLst/>
              <a:sp3d contourW="63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326-41BB-AF06-9F67D645A00C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0">
                <a:solidFill>
                  <a:schemeClr val="lt1"/>
                </a:solidFill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326-41BB-AF06-9F67D645A00C}"/>
              </c:ext>
            </c:extLst>
          </c:dPt>
          <c:dLbls>
            <c:dLbl>
              <c:idx val="0"/>
              <c:layout>
                <c:manualLayout>
                  <c:x val="-1.798206474190726E-2"/>
                  <c:y val="-2.61479294254884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26-41BB-AF06-9F67D645A00C}"/>
                </c:ext>
              </c:extLst>
            </c:dLbl>
            <c:dLbl>
              <c:idx val="1"/>
              <c:layout>
                <c:manualLayout>
                  <c:x val="1.612182852143482E-2"/>
                  <c:y val="-5.30355059784193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26-41BB-AF06-9F67D645A00C}"/>
                </c:ext>
              </c:extLst>
            </c:dLbl>
            <c:dLbl>
              <c:idx val="2"/>
              <c:layout>
                <c:manualLayout>
                  <c:x val="2.7102471566054245E-2"/>
                  <c:y val="-9.177128900554097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26-41BB-AF06-9F67D645A00C}"/>
                </c:ext>
              </c:extLst>
            </c:dLbl>
            <c:dLbl>
              <c:idx val="3"/>
              <c:layout>
                <c:manualLayout>
                  <c:x val="-0.1819717847769029"/>
                  <c:y val="-2.938283756197141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26-41BB-AF06-9F67D645A00C}"/>
                </c:ext>
              </c:extLst>
            </c:dLbl>
            <c:dLbl>
              <c:idx val="4"/>
              <c:layout>
                <c:manualLayout>
                  <c:x val="4.1163604549431323E-4"/>
                  <c:y val="-9.83471857684456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26-41BB-AF06-9F67D645A00C}"/>
                </c:ext>
              </c:extLst>
            </c:dLbl>
            <c:dLbl>
              <c:idx val="5"/>
              <c:layout>
                <c:manualLayout>
                  <c:x val="-3.495713035870511E-2"/>
                  <c:y val="-1.63651939340915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26-41BB-AF06-9F67D645A0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tablas!$B$55:$B$60</c:f>
              <c:strCache>
                <c:ptCount val="6"/>
                <c:pt idx="0">
                  <c:v>TRATO</c:v>
                </c:pt>
                <c:pt idx="1">
                  <c:v>INFORMACIÓN </c:v>
                </c:pt>
                <c:pt idx="2">
                  <c:v>COMPETENCIA TECNICA</c:v>
                </c:pt>
                <c:pt idx="3">
                  <c:v>PROCEDIMIENTOS ADMINISTRATIVOS </c:v>
                </c:pt>
                <c:pt idx="4">
                  <c:v>TIEMPO DE ESPERA </c:v>
                </c:pt>
                <c:pt idx="5">
                  <c:v>PROBIDAD ADMINISTRATIVA </c:v>
                </c:pt>
              </c:strCache>
            </c:strRef>
          </c:cat>
          <c:val>
            <c:numRef>
              <c:f>tablas!$C$55:$C$60</c:f>
              <c:numCache>
                <c:formatCode>General</c:formatCode>
                <c:ptCount val="6"/>
                <c:pt idx="0">
                  <c:v>28</c:v>
                </c:pt>
                <c:pt idx="1">
                  <c:v>5</c:v>
                </c:pt>
                <c:pt idx="2">
                  <c:v>31</c:v>
                </c:pt>
                <c:pt idx="3">
                  <c:v>65</c:v>
                </c:pt>
                <c:pt idx="4">
                  <c:v>63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326-41BB-AF06-9F67D645A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tablas!$B$64:$B$73</c:f>
              <c:strCache>
                <c:ptCount val="10"/>
                <c:pt idx="0">
                  <c:v>URGENCIA </c:v>
                </c:pt>
                <c:pt idx="1">
                  <c:v>SOME</c:v>
                </c:pt>
                <c:pt idx="2">
                  <c:v>CONSULTORIO </c:v>
                </c:pt>
                <c:pt idx="3">
                  <c:v>SERV. GENERALES </c:v>
                </c:pt>
                <c:pt idx="4">
                  <c:v>MEDICINA (HOSPITALIZADOS) </c:v>
                </c:pt>
                <c:pt idx="5">
                  <c:v>FARMACIA </c:v>
                </c:pt>
                <c:pt idx="6">
                  <c:v>RECAUDACIÓN </c:v>
                </c:pt>
                <c:pt idx="7">
                  <c:v>CENTRO DE TRATAMIENTO AMBULATORIO </c:v>
                </c:pt>
                <c:pt idx="8">
                  <c:v>C. PALIATIVOS </c:v>
                </c:pt>
                <c:pt idx="9">
                  <c:v>HODOM </c:v>
                </c:pt>
              </c:strCache>
            </c:strRef>
          </c:cat>
          <c:val>
            <c:numRef>
              <c:f>tablas!$C$64:$C$73</c:f>
              <c:numCache>
                <c:formatCode>General</c:formatCode>
                <c:ptCount val="10"/>
                <c:pt idx="0">
                  <c:v>106</c:v>
                </c:pt>
                <c:pt idx="1">
                  <c:v>42</c:v>
                </c:pt>
                <c:pt idx="2">
                  <c:v>24</c:v>
                </c:pt>
                <c:pt idx="3">
                  <c:v>7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59-44A5-9620-B628177A0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51536768"/>
        <c:axId val="451531968"/>
      </c:barChart>
      <c:catAx>
        <c:axId val="451536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51531968"/>
        <c:crosses val="autoZero"/>
        <c:auto val="1"/>
        <c:lblAlgn val="ctr"/>
        <c:lblOffset val="100"/>
        <c:noMultiLvlLbl val="0"/>
      </c:catAx>
      <c:valAx>
        <c:axId val="451531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5153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A1C61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Hoja1!$C$4:$C$5</c:f>
              <c:strCache>
                <c:ptCount val="2"/>
                <c:pt idx="0">
                  <c:v>Ley19.664 (Médica)</c:v>
                </c:pt>
                <c:pt idx="1">
                  <c:v>Ley 18.834 (No Médica)</c:v>
                </c:pt>
              </c:strCache>
            </c:strRef>
          </c:cat>
          <c:val>
            <c:numRef>
              <c:f>Hoja1!$D$4:$D$5</c:f>
              <c:numCache>
                <c:formatCode>General</c:formatCode>
                <c:ptCount val="2"/>
                <c:pt idx="0">
                  <c:v>37</c:v>
                </c:pt>
                <c:pt idx="1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50-438E-89A9-84FD6E4AACA3}"/>
            </c:ext>
          </c:extLst>
        </c:ser>
        <c:ser>
          <c:idx val="1"/>
          <c:order val="1"/>
          <c:tx>
            <c:strRef>
              <c:f>Hoja1!$E$3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Hoja1!$C$4:$C$5</c:f>
              <c:strCache>
                <c:ptCount val="2"/>
                <c:pt idx="0">
                  <c:v>Ley19.664 (Médica)</c:v>
                </c:pt>
                <c:pt idx="1">
                  <c:v>Ley 18.834 (No Médica)</c:v>
                </c:pt>
              </c:strCache>
            </c:strRef>
          </c:cat>
          <c:val>
            <c:numRef>
              <c:f>Hoja1!$E$4:$E$5</c:f>
              <c:numCache>
                <c:formatCode>General</c:formatCode>
                <c:ptCount val="2"/>
                <c:pt idx="0">
                  <c:v>45</c:v>
                </c:pt>
                <c:pt idx="1">
                  <c:v>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50-438E-89A9-84FD6E4AACA3}"/>
            </c:ext>
          </c:extLst>
        </c:ser>
        <c:ser>
          <c:idx val="2"/>
          <c:order val="2"/>
          <c:tx>
            <c:strRef>
              <c:f>Hoja1!$F$3</c:f>
              <c:strCache>
                <c:ptCount val="1"/>
                <c:pt idx="0">
                  <c:v>2025 (Corte a Junio 2025)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Hoja1!$C$4:$C$5</c:f>
              <c:strCache>
                <c:ptCount val="2"/>
                <c:pt idx="0">
                  <c:v>Ley19.664 (Médica)</c:v>
                </c:pt>
                <c:pt idx="1">
                  <c:v>Ley 18.834 (No Médica)</c:v>
                </c:pt>
              </c:strCache>
            </c:strRef>
          </c:cat>
          <c:val>
            <c:numRef>
              <c:f>Hoja1!$F$4:$F$5</c:f>
              <c:numCache>
                <c:formatCode>General</c:formatCode>
                <c:ptCount val="2"/>
                <c:pt idx="0">
                  <c:v>48</c:v>
                </c:pt>
                <c:pt idx="1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50-438E-89A9-84FD6E4AAC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7761919"/>
        <c:axId val="147761439"/>
      </c:barChart>
      <c:catAx>
        <c:axId val="14776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7761439"/>
        <c:crosses val="autoZero"/>
        <c:auto val="1"/>
        <c:lblAlgn val="ctr"/>
        <c:lblOffset val="100"/>
        <c:noMultiLvlLbl val="0"/>
      </c:catAx>
      <c:valAx>
        <c:axId val="147761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776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Hoja1!$D$32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Hoja1!$C$43:$C$49</c:f>
              <c:strCache>
                <c:ptCount val="7"/>
                <c:pt idx="0">
                  <c:v>Dentistas </c:v>
                </c:pt>
                <c:pt idx="1">
                  <c:v>Médicos </c:v>
                </c:pt>
                <c:pt idx="2">
                  <c:v>Químicos</c:v>
                </c:pt>
                <c:pt idx="3">
                  <c:v>Administrativos</c:v>
                </c:pt>
                <c:pt idx="4">
                  <c:v>Auxiliares </c:v>
                </c:pt>
                <c:pt idx="5">
                  <c:v>Profesionales</c:v>
                </c:pt>
                <c:pt idx="6">
                  <c:v>Técnicos</c:v>
                </c:pt>
              </c:strCache>
            </c:strRef>
          </c:cat>
          <c:val>
            <c:numRef>
              <c:f>Hoja1!$D$43:$D$49</c:f>
              <c:numCache>
                <c:formatCode>General</c:formatCode>
                <c:ptCount val="7"/>
                <c:pt idx="0">
                  <c:v>20</c:v>
                </c:pt>
                <c:pt idx="1">
                  <c:v>16</c:v>
                </c:pt>
                <c:pt idx="2">
                  <c:v>1</c:v>
                </c:pt>
                <c:pt idx="3">
                  <c:v>22</c:v>
                </c:pt>
                <c:pt idx="4">
                  <c:v>14</c:v>
                </c:pt>
                <c:pt idx="5">
                  <c:v>54</c:v>
                </c:pt>
                <c:pt idx="6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FE-4BEF-8272-7EB604A3F3E7}"/>
            </c:ext>
          </c:extLst>
        </c:ser>
        <c:ser>
          <c:idx val="1"/>
          <c:order val="1"/>
          <c:tx>
            <c:strRef>
              <c:f>Hoja1!$E$32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A1C610"/>
            </a:solidFill>
            <a:ln>
              <a:noFill/>
            </a:ln>
            <a:effectLst/>
          </c:spPr>
          <c:invertIfNegative val="0"/>
          <c:cat>
            <c:strRef>
              <c:f>Hoja1!$C$43:$C$49</c:f>
              <c:strCache>
                <c:ptCount val="7"/>
                <c:pt idx="0">
                  <c:v>Dentistas </c:v>
                </c:pt>
                <c:pt idx="1">
                  <c:v>Médicos </c:v>
                </c:pt>
                <c:pt idx="2">
                  <c:v>Químicos</c:v>
                </c:pt>
                <c:pt idx="3">
                  <c:v>Administrativos</c:v>
                </c:pt>
                <c:pt idx="4">
                  <c:v>Auxiliares </c:v>
                </c:pt>
                <c:pt idx="5">
                  <c:v>Profesionales</c:v>
                </c:pt>
                <c:pt idx="6">
                  <c:v>Técnicos</c:v>
                </c:pt>
              </c:strCache>
            </c:strRef>
          </c:cat>
          <c:val>
            <c:numRef>
              <c:f>Hoja1!$E$43:$E$49</c:f>
              <c:numCache>
                <c:formatCode>General</c:formatCode>
                <c:ptCount val="7"/>
                <c:pt idx="0">
                  <c:v>22</c:v>
                </c:pt>
                <c:pt idx="1">
                  <c:v>21</c:v>
                </c:pt>
                <c:pt idx="2">
                  <c:v>2</c:v>
                </c:pt>
                <c:pt idx="3">
                  <c:v>25</c:v>
                </c:pt>
                <c:pt idx="4">
                  <c:v>42</c:v>
                </c:pt>
                <c:pt idx="5">
                  <c:v>96</c:v>
                </c:pt>
                <c:pt idx="6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FE-4BEF-8272-7EB604A3F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238991"/>
        <c:axId val="144240911"/>
      </c:barChart>
      <c:catAx>
        <c:axId val="144238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4240911"/>
        <c:crosses val="autoZero"/>
        <c:auto val="1"/>
        <c:lblAlgn val="ctr"/>
        <c:lblOffset val="100"/>
        <c:noMultiLvlLbl val="0"/>
      </c:catAx>
      <c:valAx>
        <c:axId val="144240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4238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5840609057307626"/>
          <c:y val="4.7778132430574917E-2"/>
          <c:w val="0.1167613332328149"/>
          <c:h val="7.3387405606903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Hoja2!$B$9:$B$16</c:f>
              <c:strCache>
                <c:ptCount val="8"/>
                <c:pt idx="0">
                  <c:v>HOSPITAL 1</c:v>
                </c:pt>
                <c:pt idx="1">
                  <c:v>HOSPITAL 2</c:v>
                </c:pt>
                <c:pt idx="2">
                  <c:v>HOSPITAL 3</c:v>
                </c:pt>
                <c:pt idx="3">
                  <c:v>HOSPITAL 4</c:v>
                </c:pt>
                <c:pt idx="4">
                  <c:v>CESFAM 1</c:v>
                </c:pt>
                <c:pt idx="5">
                  <c:v>CESFAM 2</c:v>
                </c:pt>
                <c:pt idx="6">
                  <c:v>CESFAM 3</c:v>
                </c:pt>
                <c:pt idx="7">
                  <c:v>HSJC</c:v>
                </c:pt>
              </c:strCache>
            </c:strRef>
          </c:cat>
          <c:val>
            <c:numRef>
              <c:f>Hoja2!$C$9:$C$16</c:f>
              <c:numCache>
                <c:formatCode>General</c:formatCode>
                <c:ptCount val="8"/>
                <c:pt idx="0">
                  <c:v>13.9</c:v>
                </c:pt>
                <c:pt idx="1">
                  <c:v>11.6</c:v>
                </c:pt>
                <c:pt idx="2">
                  <c:v>17.3</c:v>
                </c:pt>
                <c:pt idx="3">
                  <c:v>12.5</c:v>
                </c:pt>
                <c:pt idx="4">
                  <c:v>23.9</c:v>
                </c:pt>
                <c:pt idx="5">
                  <c:v>16.399999999999999</c:v>
                </c:pt>
                <c:pt idx="6">
                  <c:v>15.1</c:v>
                </c:pt>
                <c:pt idx="7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14-4067-86D0-31D221DE4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0971632"/>
        <c:axId val="780972112"/>
      </c:barChart>
      <c:catAx>
        <c:axId val="78097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80972112"/>
        <c:crosses val="autoZero"/>
        <c:auto val="1"/>
        <c:lblAlgn val="ctr"/>
        <c:lblOffset val="100"/>
        <c:noMultiLvlLbl val="0"/>
      </c:catAx>
      <c:valAx>
        <c:axId val="78097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80971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dirty="0"/>
              <a:t>Índice</a:t>
            </a:r>
            <a:r>
              <a:rPr lang="es-CL" baseline="0" dirty="0"/>
              <a:t> mensual  Junio 2024 - Mayo 2025</a:t>
            </a:r>
            <a:endParaRPr lang="es-CL" dirty="0"/>
          </a:p>
        </c:rich>
      </c:tx>
      <c:layout>
        <c:manualLayout>
          <c:xMode val="edge"/>
          <c:yMode val="edge"/>
          <c:x val="0.28024972011510468"/>
          <c:y val="2.89505428226779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Hoja2!$B$25:$B$36</c:f>
              <c:numCache>
                <c:formatCode>mmm\-yy</c:formatCode>
                <c:ptCount val="12"/>
                <c:pt idx="0">
                  <c:v>45444</c:v>
                </c:pt>
                <c:pt idx="1">
                  <c:v>45474</c:v>
                </c:pt>
                <c:pt idx="2">
                  <c:v>45505</c:v>
                </c:pt>
                <c:pt idx="3">
                  <c:v>45536</c:v>
                </c:pt>
                <c:pt idx="4">
                  <c:v>45566</c:v>
                </c:pt>
                <c:pt idx="5">
                  <c:v>45597</c:v>
                </c:pt>
                <c:pt idx="6">
                  <c:v>45627</c:v>
                </c:pt>
                <c:pt idx="7">
                  <c:v>45658</c:v>
                </c:pt>
                <c:pt idx="8">
                  <c:v>45689</c:v>
                </c:pt>
                <c:pt idx="9">
                  <c:v>45717</c:v>
                </c:pt>
                <c:pt idx="10">
                  <c:v>45748</c:v>
                </c:pt>
                <c:pt idx="11">
                  <c:v>45778</c:v>
                </c:pt>
              </c:numCache>
            </c:numRef>
          </c:cat>
          <c:val>
            <c:numRef>
              <c:f>Hoja2!$C$25:$C$36</c:f>
              <c:numCache>
                <c:formatCode>General</c:formatCode>
                <c:ptCount val="12"/>
                <c:pt idx="0">
                  <c:v>1.9</c:v>
                </c:pt>
                <c:pt idx="1">
                  <c:v>2.2000000000000002</c:v>
                </c:pt>
                <c:pt idx="2">
                  <c:v>2.5</c:v>
                </c:pt>
                <c:pt idx="3">
                  <c:v>1.9</c:v>
                </c:pt>
                <c:pt idx="4">
                  <c:v>2.4</c:v>
                </c:pt>
                <c:pt idx="5">
                  <c:v>1.9</c:v>
                </c:pt>
                <c:pt idx="6" formatCode="0.0">
                  <c:v>2</c:v>
                </c:pt>
                <c:pt idx="7">
                  <c:v>2.2999999999999998</c:v>
                </c:pt>
                <c:pt idx="8">
                  <c:v>2.2999999999999998</c:v>
                </c:pt>
                <c:pt idx="9">
                  <c:v>2.7</c:v>
                </c:pt>
                <c:pt idx="10">
                  <c:v>1.9</c:v>
                </c:pt>
                <c:pt idx="11">
                  <c:v>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50-42A6-B24F-C8465B8C5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0642640"/>
        <c:axId val="900642160"/>
      </c:lineChart>
      <c:dateAx>
        <c:axId val="9006426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00642160"/>
        <c:crosses val="autoZero"/>
        <c:auto val="1"/>
        <c:lblOffset val="100"/>
        <c:baseTimeUnit val="months"/>
      </c:dateAx>
      <c:valAx>
        <c:axId val="90064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0064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408421309685591E-2"/>
          <c:y val="0.16264220834119678"/>
          <c:w val="0.39434466612987429"/>
          <c:h val="0.71610738226634585"/>
        </c:manualLayout>
      </c:layout>
      <c:pieChart>
        <c:varyColors val="1"/>
        <c:ser>
          <c:idx val="0"/>
          <c:order val="0"/>
          <c:tx>
            <c:strRef>
              <c:f>Hoja1!$C$5</c:f>
              <c:strCache>
                <c:ptCount val="1"/>
                <c:pt idx="0">
                  <c:v>DIAS 2024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B8-4C05-B5BA-85D04397FE9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B8-4C05-B5BA-85D04397FE9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B8-4C05-B5BA-85D04397FE9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0B8-4C05-B5BA-85D04397FE9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0B8-4C05-B5BA-85D04397FE94}"/>
              </c:ext>
            </c:extLst>
          </c:dPt>
          <c:dLbls>
            <c:dLbl>
              <c:idx val="0"/>
              <c:layout>
                <c:manualLayout>
                  <c:x val="-9.0311095384994808E-2"/>
                  <c:y val="-0.201873671516709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B8-4C05-B5BA-85D04397FE94}"/>
                </c:ext>
              </c:extLst>
            </c:dLbl>
            <c:dLbl>
              <c:idx val="1"/>
              <c:layout>
                <c:manualLayout>
                  <c:x val="-3.919234551679851E-2"/>
                  <c:y val="7.71126310211884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B8-4C05-B5BA-85D04397FE94}"/>
                </c:ext>
              </c:extLst>
            </c:dLbl>
            <c:dLbl>
              <c:idx val="2"/>
              <c:layout>
                <c:manualLayout>
                  <c:x val="-1.0273686474436359E-2"/>
                  <c:y val="-5.6404065996309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B8-4C05-B5BA-85D04397FE94}"/>
                </c:ext>
              </c:extLst>
            </c:dLbl>
            <c:dLbl>
              <c:idx val="3"/>
              <c:layout>
                <c:manualLayout>
                  <c:x val="1.5418417811393623E-2"/>
                  <c:y val="-6.6084255531667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B8-4C05-B5BA-85D04397FE94}"/>
                </c:ext>
              </c:extLst>
            </c:dLbl>
            <c:dLbl>
              <c:idx val="4"/>
              <c:layout>
                <c:manualLayout>
                  <c:x val="1.1064025773802461E-2"/>
                  <c:y val="-6.1893039204341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0B8-4C05-B5BA-85D04397F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Hoja1!$A$6:$A$10</c:f>
              <c:strCache>
                <c:ptCount val="5"/>
                <c:pt idx="0">
                  <c:v>LICENCIAS MEDICAS POR ENFERMEDAD</c:v>
                </c:pt>
                <c:pt idx="1">
                  <c:v>LICENCIAS MEDICAS POR ENFERMEDAD GRAVE HIJO MENOR 2 AÑOS</c:v>
                </c:pt>
                <c:pt idx="2">
                  <c:v>LICENCIAS MEDICAS POR ENFERMEDAD PROFESIONAL</c:v>
                </c:pt>
                <c:pt idx="3">
                  <c:v>LICENCIAS MEDICAS MATERNALES </c:v>
                </c:pt>
                <c:pt idx="4">
                  <c:v>LICENCIAS MEDICAS PATOLOGIA DEL EMBARAZO</c:v>
                </c:pt>
              </c:strCache>
            </c:strRef>
          </c:cat>
          <c:val>
            <c:numRef>
              <c:f>Hoja1!$C$6:$C$10</c:f>
              <c:numCache>
                <c:formatCode>General</c:formatCode>
                <c:ptCount val="5"/>
                <c:pt idx="0">
                  <c:v>7781</c:v>
                </c:pt>
                <c:pt idx="1">
                  <c:v>187</c:v>
                </c:pt>
                <c:pt idx="2">
                  <c:v>16</c:v>
                </c:pt>
                <c:pt idx="3">
                  <c:v>624</c:v>
                </c:pt>
                <c:pt idx="4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0B8-4C05-B5BA-85D04397F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2294134869719888"/>
          <c:y val="0.1233758650134687"/>
          <c:w val="0.45035753214521379"/>
          <c:h val="0.860502323487321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Vane!$D$24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A1C61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Vane!$B$25:$B$27</c:f>
              <c:strCache>
                <c:ptCount val="3"/>
                <c:pt idx="0">
                  <c:v>Remuneraciones</c:v>
                </c:pt>
                <c:pt idx="1">
                  <c:v>Bienes y Servicios</c:v>
                </c:pt>
                <c:pt idx="2">
                  <c:v>Inversión</c:v>
                </c:pt>
              </c:strCache>
            </c:strRef>
          </c:cat>
          <c:val>
            <c:numRef>
              <c:f>Vane!$D$25:$D$27</c:f>
              <c:numCache>
                <c:formatCode>#,##0</c:formatCode>
                <c:ptCount val="3"/>
                <c:pt idx="0">
                  <c:v>4436159</c:v>
                </c:pt>
                <c:pt idx="1">
                  <c:v>1949862</c:v>
                </c:pt>
                <c:pt idx="2">
                  <c:v>33389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E5-4C79-B1EE-5B7C8FB8BFBA}"/>
            </c:ext>
          </c:extLst>
        </c:ser>
        <c:ser>
          <c:idx val="2"/>
          <c:order val="2"/>
          <c:tx>
            <c:strRef>
              <c:f>Vane!$E$24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Vane!$B$25:$B$27</c:f>
              <c:strCache>
                <c:ptCount val="3"/>
                <c:pt idx="0">
                  <c:v>Remuneraciones</c:v>
                </c:pt>
                <c:pt idx="1">
                  <c:v>Bienes y Servicios</c:v>
                </c:pt>
                <c:pt idx="2">
                  <c:v>Inversión</c:v>
                </c:pt>
              </c:strCache>
            </c:strRef>
          </c:cat>
          <c:val>
            <c:numRef>
              <c:f>Vane!$E$25:$E$27</c:f>
              <c:numCache>
                <c:formatCode>#,##0</c:formatCode>
                <c:ptCount val="3"/>
                <c:pt idx="0">
                  <c:v>6227895</c:v>
                </c:pt>
                <c:pt idx="1">
                  <c:v>3541101</c:v>
                </c:pt>
                <c:pt idx="2">
                  <c:v>23819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E5-4C79-B1EE-5B7C8FB8BF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36002024"/>
        <c:axId val="73600238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Vane!$C$24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L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Vane!$B$25:$B$27</c15:sqref>
                        </c15:formulaRef>
                      </c:ext>
                    </c:extLst>
                    <c:strCache>
                      <c:ptCount val="3"/>
                      <c:pt idx="0">
                        <c:v>Remuneraciones</c:v>
                      </c:pt>
                      <c:pt idx="1">
                        <c:v>Bienes y Servicios</c:v>
                      </c:pt>
                      <c:pt idx="2">
                        <c:v>Inversión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Vane!$C$25:$C$27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D6E5-4C79-B1EE-5B7C8FB8BFBA}"/>
                  </c:ext>
                </c:extLst>
              </c15:ser>
            </c15:filteredBarSeries>
          </c:ext>
        </c:extLst>
      </c:barChart>
      <c:catAx>
        <c:axId val="736002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36002384"/>
        <c:crosses val="autoZero"/>
        <c:auto val="1"/>
        <c:lblAlgn val="ctr"/>
        <c:lblOffset val="100"/>
        <c:noMultiLvlLbl val="0"/>
      </c:catAx>
      <c:valAx>
        <c:axId val="7360023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36002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3187107844736743"/>
          <c:y val="0.44605540157052759"/>
          <c:w val="0.17004005765846"/>
          <c:h val="7.2744099388696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078069015424764E-2"/>
          <c:y val="0.205482661179784"/>
          <c:w val="0.93229589322427076"/>
          <c:h val="0.64204058041712397"/>
        </c:manualLayout>
      </c:layout>
      <c:barChart>
        <c:barDir val="col"/>
        <c:grouping val="clustered"/>
        <c:varyColors val="0"/>
        <c:ser>
          <c:idx val="0"/>
          <c:order val="0"/>
          <c:tx>
            <c:v>2023</c:v>
          </c:tx>
          <c:spPr>
            <a:solidFill>
              <a:srgbClr val="A1C61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'atención total salud presencial'!$G$2:$I$2</c:f>
              <c:strCache>
                <c:ptCount val="3"/>
                <c:pt idx="0">
                  <c:v>Médicos </c:v>
                </c:pt>
                <c:pt idx="1">
                  <c:v>Profesionales no médicos</c:v>
                </c:pt>
                <c:pt idx="2">
                  <c:v>Odontólogos</c:v>
                </c:pt>
              </c:strCache>
            </c:strRef>
          </c:cat>
          <c:val>
            <c:numRef>
              <c:f>'atención total salud presencial'!$G$6:$I$6</c:f>
              <c:numCache>
                <c:formatCode>#,##0</c:formatCode>
                <c:ptCount val="3"/>
                <c:pt idx="0">
                  <c:v>19624</c:v>
                </c:pt>
                <c:pt idx="1">
                  <c:v>43603</c:v>
                </c:pt>
                <c:pt idx="2">
                  <c:v>9441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5-468D-913B-CA1BEF4ADDDC}"/>
            </c:ext>
          </c:extLst>
        </c:ser>
        <c:ser>
          <c:idx val="1"/>
          <c:order val="1"/>
          <c:tx>
            <c:v>2024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'atención total salud presencial'!$G$2:$I$2</c:f>
              <c:strCache>
                <c:ptCount val="3"/>
                <c:pt idx="0">
                  <c:v>Médicos </c:v>
                </c:pt>
                <c:pt idx="1">
                  <c:v>Profesionales no médicos</c:v>
                </c:pt>
                <c:pt idx="2">
                  <c:v>Odontólogos</c:v>
                </c:pt>
              </c:strCache>
            </c:strRef>
          </c:cat>
          <c:val>
            <c:numRef>
              <c:f>'atención total salud presencial'!$G$7:$I$7</c:f>
              <c:numCache>
                <c:formatCode>#,##0</c:formatCode>
                <c:ptCount val="3"/>
                <c:pt idx="0">
                  <c:v>20740</c:v>
                </c:pt>
                <c:pt idx="1">
                  <c:v>48466</c:v>
                </c:pt>
                <c:pt idx="2">
                  <c:v>12907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25-468D-913B-CA1BEF4AD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1213648"/>
        <c:axId val="1131205968"/>
      </c:barChart>
      <c:catAx>
        <c:axId val="113121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131205968"/>
        <c:crosses val="autoZero"/>
        <c:auto val="1"/>
        <c:lblAlgn val="ctr"/>
        <c:lblOffset val="100"/>
        <c:noMultiLvlLbl val="0"/>
      </c:catAx>
      <c:valAx>
        <c:axId val="113120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13121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487532269635278"/>
          <c:y val="0.93815973505678751"/>
          <c:w val="0.14292304933657929"/>
          <c:h val="6.1840264943212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'atención total salud presencial'!$Q$80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A1C610"/>
            </a:solidFill>
            <a:ln>
              <a:noFill/>
            </a:ln>
            <a:effectLst/>
          </c:spPr>
          <c:invertIfNegative val="0"/>
          <c:cat>
            <c:strRef>
              <c:f>'atención total salud presencial'!$R$79:$X$79</c:f>
              <c:strCache>
                <c:ptCount val="7"/>
                <c:pt idx="0">
                  <c:v>Exámenes de medicina preventiva</c:v>
                </c:pt>
                <c:pt idx="1">
                  <c:v>Salas IRA, ERA y Mixtas</c:v>
                </c:pt>
                <c:pt idx="2">
                  <c:v>Programa Salud Mental</c:v>
                </c:pt>
                <c:pt idx="3">
                  <c:v>Rehabilitación integral</c:v>
                </c:pt>
                <c:pt idx="4">
                  <c:v>Consultas y otras atenciones</c:v>
                </c:pt>
                <c:pt idx="5">
                  <c:v>Programa odontológico</c:v>
                </c:pt>
                <c:pt idx="6">
                  <c:v>Controles de Salud</c:v>
                </c:pt>
              </c:strCache>
            </c:strRef>
          </c:cat>
          <c:val>
            <c:numRef>
              <c:f>'atención total salud presencial'!$R$80:$X$80</c:f>
              <c:numCache>
                <c:formatCode>#,##0</c:formatCode>
                <c:ptCount val="7"/>
                <c:pt idx="0">
                  <c:v>1041</c:v>
                </c:pt>
                <c:pt idx="1">
                  <c:v>1531</c:v>
                </c:pt>
                <c:pt idx="2">
                  <c:v>8553</c:v>
                </c:pt>
                <c:pt idx="3">
                  <c:v>3305</c:v>
                </c:pt>
                <c:pt idx="4">
                  <c:v>21606</c:v>
                </c:pt>
                <c:pt idx="5">
                  <c:v>11406</c:v>
                </c:pt>
                <c:pt idx="6">
                  <c:v>21878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0A-4D87-8FEC-5DB810170141}"/>
            </c:ext>
          </c:extLst>
        </c:ser>
        <c:ser>
          <c:idx val="1"/>
          <c:order val="1"/>
          <c:tx>
            <c:strRef>
              <c:f>'atención total salud presencial'!$Q$81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'atención total salud presencial'!$R$79:$X$79</c:f>
              <c:strCache>
                <c:ptCount val="7"/>
                <c:pt idx="0">
                  <c:v>Exámenes de medicina preventiva</c:v>
                </c:pt>
                <c:pt idx="1">
                  <c:v>Salas IRA, ERA y Mixtas</c:v>
                </c:pt>
                <c:pt idx="2">
                  <c:v>Programa Salud Mental</c:v>
                </c:pt>
                <c:pt idx="3">
                  <c:v>Rehabilitación integral</c:v>
                </c:pt>
                <c:pt idx="4">
                  <c:v>Consultas y otras atenciones</c:v>
                </c:pt>
                <c:pt idx="5">
                  <c:v>Programa odontológico</c:v>
                </c:pt>
                <c:pt idx="6">
                  <c:v>Controles de Salud</c:v>
                </c:pt>
              </c:strCache>
            </c:strRef>
          </c:cat>
          <c:val>
            <c:numRef>
              <c:f>'atención total salud presencial'!$R$81:$X$81</c:f>
              <c:numCache>
                <c:formatCode>#,##0</c:formatCode>
                <c:ptCount val="7"/>
                <c:pt idx="0">
                  <c:v>1303</c:v>
                </c:pt>
                <c:pt idx="1">
                  <c:v>3570</c:v>
                </c:pt>
                <c:pt idx="2">
                  <c:v>7633</c:v>
                </c:pt>
                <c:pt idx="3">
                  <c:v>10664</c:v>
                </c:pt>
                <c:pt idx="4">
                  <c:v>23731</c:v>
                </c:pt>
                <c:pt idx="5">
                  <c:v>12907</c:v>
                </c:pt>
                <c:pt idx="6">
                  <c:v>22305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0A-4D87-8FEC-5DB810170141}"/>
            </c:ext>
          </c:extLst>
        </c:ser>
        <c:ser>
          <c:idx val="2"/>
          <c:order val="2"/>
          <c:tx>
            <c:strRef>
              <c:f>'atención total salud presencial'!$Q$82</c:f>
              <c:strCache>
                <c:ptCount val="1"/>
                <c:pt idx="0">
                  <c:v>Proyectado 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04993981447361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0A-4D87-8FEC-5DB8101701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'atención total salud presencial'!$R$79:$X$79</c:f>
              <c:strCache>
                <c:ptCount val="7"/>
                <c:pt idx="0">
                  <c:v>Exámenes de medicina preventiva</c:v>
                </c:pt>
                <c:pt idx="1">
                  <c:v>Salas IRA, ERA y Mixtas</c:v>
                </c:pt>
                <c:pt idx="2">
                  <c:v>Programa Salud Mental</c:v>
                </c:pt>
                <c:pt idx="3">
                  <c:v>Rehabilitación integral</c:v>
                </c:pt>
                <c:pt idx="4">
                  <c:v>Consultas y otras atenciones</c:v>
                </c:pt>
                <c:pt idx="5">
                  <c:v>Programa odontológico</c:v>
                </c:pt>
                <c:pt idx="6">
                  <c:v>Controles de Salud</c:v>
                </c:pt>
              </c:strCache>
            </c:strRef>
          </c:cat>
          <c:val>
            <c:numRef>
              <c:f>'atención total salud presencial'!$R$82:$X$82</c:f>
              <c:numCache>
                <c:formatCode>#,##0</c:formatCode>
                <c:ptCount val="7"/>
                <c:pt idx="0">
                  <c:v>2264</c:v>
                </c:pt>
                <c:pt idx="1">
                  <c:v>3038</c:v>
                </c:pt>
                <c:pt idx="2">
                  <c:v>9626</c:v>
                </c:pt>
                <c:pt idx="3">
                  <c:v>13400</c:v>
                </c:pt>
                <c:pt idx="4">
                  <c:v>19404</c:v>
                </c:pt>
                <c:pt idx="5">
                  <c:v>20218</c:v>
                </c:pt>
                <c:pt idx="6">
                  <c:v>27284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0A-4D87-8FEC-5DB810170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3778488"/>
        <c:axId val="946739600"/>
      </c:barChart>
      <c:catAx>
        <c:axId val="943778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6739600"/>
        <c:crosses val="autoZero"/>
        <c:auto val="1"/>
        <c:lblAlgn val="ctr"/>
        <c:lblOffset val="100"/>
        <c:noMultiLvlLbl val="0"/>
      </c:catAx>
      <c:valAx>
        <c:axId val="946739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3778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0.68831</cdr:x>
      <cdr:y>0.37897</cdr:y>
    </cdr:from>
    <cdr:to>
      <cdr:x>0.85108</cdr:x>
      <cdr:y>0.41028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379F9344-0369-754F-8352-E93399DC7752}"/>
            </a:ext>
          </a:extLst>
        </cdr:cNvPr>
        <cdr:cNvSpPr/>
      </cdr:nvSpPr>
      <cdr:spPr>
        <a:xfrm xmlns:a="http://schemas.openxmlformats.org/drawingml/2006/main">
          <a:off x="4275689" y="1555603"/>
          <a:ext cx="1011115" cy="12851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CL" kern="12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0.67248</cdr:x>
      <cdr:y>0.36015</cdr:y>
    </cdr:from>
    <cdr:to>
      <cdr:x>0.82864</cdr:x>
      <cdr:y>0.46084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A8D4A991-91AD-25EC-28F2-1D202B1BF8E0}"/>
            </a:ext>
          </a:extLst>
        </cdr:cNvPr>
        <cdr:cNvSpPr txBox="1"/>
      </cdr:nvSpPr>
      <cdr:spPr>
        <a:xfrm xmlns:a="http://schemas.openxmlformats.org/drawingml/2006/main">
          <a:off x="3169107" y="1325548"/>
          <a:ext cx="735913" cy="3705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L" sz="1000" dirty="0">
              <a:solidFill>
                <a:schemeClr val="accent5">
                  <a:lumMod val="50000"/>
                </a:schemeClr>
              </a:solidFill>
            </a:rPr>
            <a:t>93.89%</a:t>
          </a:r>
        </a:p>
        <a:p xmlns:a="http://schemas.openxmlformats.org/drawingml/2006/main">
          <a:endParaRPr lang="es-CL" sz="1100" dirty="0"/>
        </a:p>
      </cdr:txBody>
    </cdr:sp>
  </cdr:relSizeAnchor>
  <cdr:relSizeAnchor xmlns:cdr="http://schemas.openxmlformats.org/drawingml/2006/chartDrawing">
    <cdr:from>
      <cdr:x>0.84659</cdr:x>
      <cdr:y>0.6881</cdr:y>
    </cdr:from>
    <cdr:to>
      <cdr:x>1</cdr:x>
      <cdr:y>0.75827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CED0560A-906C-5FC1-C4FF-756E2F73E1A5}"/>
            </a:ext>
          </a:extLst>
        </cdr:cNvPr>
        <cdr:cNvSpPr txBox="1"/>
      </cdr:nvSpPr>
      <cdr:spPr>
        <a:xfrm xmlns:a="http://schemas.openxmlformats.org/drawingml/2006/main">
          <a:off x="3989605" y="2532592"/>
          <a:ext cx="722954" cy="2582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L" sz="1000" dirty="0">
              <a:solidFill>
                <a:schemeClr val="accent5">
                  <a:lumMod val="50000"/>
                </a:schemeClr>
              </a:solidFill>
            </a:rPr>
            <a:t>116%</a:t>
          </a:r>
        </a:p>
        <a:p xmlns:a="http://schemas.openxmlformats.org/drawingml/2006/main">
          <a:endParaRPr lang="es-CL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B18AFB8-955D-EDB7-6EB2-656372FEF3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664B38-C2BB-FC12-EE66-E95188D259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78DC2-50C3-4E25-ABEF-C2881A75E69F}" type="datetimeFigureOut">
              <a:rPr lang="es-CL" smtClean="0"/>
              <a:t>28-08-2025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E10989E-1005-0583-9A0C-3D2C293F32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074D3C-57EA-C4E8-83AE-116EC5ABE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AE25C-3656-4CE8-9243-059B2560130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26395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61277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94616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8646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4D860-F2E8-AFB3-8D72-6ED39F008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668BFB6-5CA4-2FF4-565B-B91680597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D4109CA-3EF0-3084-8D6B-4643E699A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1855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105A7-59C6-E467-AC9F-F1BB56756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E9982EE-91A7-4805-7694-E1867133DA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5871DE9-E0DC-4404-993F-4DB4B6408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01397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68177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>
          <a:extLst>
            <a:ext uri="{FF2B5EF4-FFF2-40B4-BE49-F238E27FC236}">
              <a16:creationId xmlns:a16="http://schemas.microsoft.com/office/drawing/2014/main" id="{9EAE04BE-D476-DEBC-E90E-49BB310F0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8d3b44f08_0_64:notes">
            <a:extLst>
              <a:ext uri="{FF2B5EF4-FFF2-40B4-BE49-F238E27FC236}">
                <a16:creationId xmlns:a16="http://schemas.microsoft.com/office/drawing/2014/main" id="{39B28F2E-2FB8-49D9-73C0-26BA66AB35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8d3b44f08_0_64:notes">
            <a:extLst>
              <a:ext uri="{FF2B5EF4-FFF2-40B4-BE49-F238E27FC236}">
                <a16:creationId xmlns:a16="http://schemas.microsoft.com/office/drawing/2014/main" id="{04849722-44A7-FA4E-E0A2-A33FD361DB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0675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>
          <a:extLst>
            <a:ext uri="{FF2B5EF4-FFF2-40B4-BE49-F238E27FC236}">
              <a16:creationId xmlns:a16="http://schemas.microsoft.com/office/drawing/2014/main" id="{8F72E186-B42A-2BFA-08E9-095304E5E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8d3b44f08_0_64:notes">
            <a:extLst>
              <a:ext uri="{FF2B5EF4-FFF2-40B4-BE49-F238E27FC236}">
                <a16:creationId xmlns:a16="http://schemas.microsoft.com/office/drawing/2014/main" id="{0972988A-14F4-5E3F-49E7-76AB978E4D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8d3b44f08_0_64:notes">
            <a:extLst>
              <a:ext uri="{FF2B5EF4-FFF2-40B4-BE49-F238E27FC236}">
                <a16:creationId xmlns:a16="http://schemas.microsoft.com/office/drawing/2014/main" id="{30884AD3-120E-9AE8-9080-061CB48DC8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5677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>
          <a:extLst>
            <a:ext uri="{FF2B5EF4-FFF2-40B4-BE49-F238E27FC236}">
              <a16:creationId xmlns:a16="http://schemas.microsoft.com/office/drawing/2014/main" id="{109D9663-5522-74C3-63A2-B9C6C2CE0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8d3b44f08_0_64:notes">
            <a:extLst>
              <a:ext uri="{FF2B5EF4-FFF2-40B4-BE49-F238E27FC236}">
                <a16:creationId xmlns:a16="http://schemas.microsoft.com/office/drawing/2014/main" id="{F80C2A13-5B45-C186-8BAD-BA72B34E7D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8d3b44f08_0_64:notes">
            <a:extLst>
              <a:ext uri="{FF2B5EF4-FFF2-40B4-BE49-F238E27FC236}">
                <a16:creationId xmlns:a16="http://schemas.microsoft.com/office/drawing/2014/main" id="{FE4CD665-65D0-35D3-8F31-1BB2220BCE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7450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>
          <a:extLst>
            <a:ext uri="{FF2B5EF4-FFF2-40B4-BE49-F238E27FC236}">
              <a16:creationId xmlns:a16="http://schemas.microsoft.com/office/drawing/2014/main" id="{B8CBB6AB-37DA-2EC0-F06B-321CCEB9E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8d3b44f08_0_64:notes">
            <a:extLst>
              <a:ext uri="{FF2B5EF4-FFF2-40B4-BE49-F238E27FC236}">
                <a16:creationId xmlns:a16="http://schemas.microsoft.com/office/drawing/2014/main" id="{C12098A9-265D-C241-6F7A-AB03FF6B43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8d3b44f08_0_64:notes">
            <a:extLst>
              <a:ext uri="{FF2B5EF4-FFF2-40B4-BE49-F238E27FC236}">
                <a16:creationId xmlns:a16="http://schemas.microsoft.com/office/drawing/2014/main" id="{90D09E58-2090-D379-2625-82D5C5ECD7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1067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75C5D-4066-091F-4518-4C7414200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A0C877C-A475-D335-64BD-CCB68E140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46CA33D-8A37-9663-D8F1-04856CEA0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2359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C70AD-F8C9-328C-018A-661E018EC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86DCF7F-698E-EAD8-6736-DF91A3BBE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97F6B90-F241-7C1E-2D75-937E98781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83747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02576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29951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s-ES" sz="1100" dirty="0">
                <a:latin typeface="Assistant Light" pitchFamily="2" charset="-79"/>
                <a:cs typeface="Assistant Light" pitchFamily="2" charset="-79"/>
              </a:rPr>
              <a:t>El índice de ausentismo mide la ausencia del personal de su puesto de trabajo en un periodo de tiempo determinado, a causa de una Licencia Médica Curativa. </a:t>
            </a:r>
            <a:endParaRPr lang="es-CL" sz="1100" dirty="0">
              <a:latin typeface="Assistant Light" pitchFamily="2" charset="-79"/>
              <a:cs typeface="Assistant Light" pitchFamily="2" charset="-79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99392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31870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>
          <a:extLst>
            <a:ext uri="{FF2B5EF4-FFF2-40B4-BE49-F238E27FC236}">
              <a16:creationId xmlns:a16="http://schemas.microsoft.com/office/drawing/2014/main" id="{D3E2E794-0640-46D2-6206-E2A9C1889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8d3b44f08_0_64:notes">
            <a:extLst>
              <a:ext uri="{FF2B5EF4-FFF2-40B4-BE49-F238E27FC236}">
                <a16:creationId xmlns:a16="http://schemas.microsoft.com/office/drawing/2014/main" id="{E12FCF24-B476-2AB7-9FCF-CB7C89FADF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8d3b44f08_0_64:notes">
            <a:extLst>
              <a:ext uri="{FF2B5EF4-FFF2-40B4-BE49-F238E27FC236}">
                <a16:creationId xmlns:a16="http://schemas.microsoft.com/office/drawing/2014/main" id="{B7DF4283-395B-D140-3148-A6F1567E7E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168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>
          <a:extLst>
            <a:ext uri="{FF2B5EF4-FFF2-40B4-BE49-F238E27FC236}">
              <a16:creationId xmlns:a16="http://schemas.microsoft.com/office/drawing/2014/main" id="{0EE5F96C-A17F-21E9-822F-95B5DEE27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8d3b44f08_0_64:notes">
            <a:extLst>
              <a:ext uri="{FF2B5EF4-FFF2-40B4-BE49-F238E27FC236}">
                <a16:creationId xmlns:a16="http://schemas.microsoft.com/office/drawing/2014/main" id="{15DD68BF-A489-F9F5-9900-DB70A64E38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8d3b44f08_0_64:notes">
            <a:extLst>
              <a:ext uri="{FF2B5EF4-FFF2-40B4-BE49-F238E27FC236}">
                <a16:creationId xmlns:a16="http://schemas.microsoft.com/office/drawing/2014/main" id="{BA67EB15-6707-275A-92AA-8F527ECE21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9726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1641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CUSTOM_15_1_1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 flipH="1">
            <a:off x="6795803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720000" y="1982325"/>
            <a:ext cx="26715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1264200" y="2513497"/>
            <a:ext cx="21273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74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USTOM_15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g"/><Relationship Id="rId7" Type="http://schemas.openxmlformats.org/officeDocument/2006/relationships/image" Target="../media/image3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image" Target="../media/image35.png"/><Relationship Id="rId4" Type="http://schemas.openxmlformats.org/officeDocument/2006/relationships/chart" Target="../charts/char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chart" Target="../charts/char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chart" Target="../charts/chart1.xml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3.jp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hart" Target="../charts/chart15.xml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0.svg"/><Relationship Id="rId5" Type="http://schemas.openxmlformats.org/officeDocument/2006/relationships/image" Target="../media/image3.jpg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4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3.jp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svg"/><Relationship Id="rId5" Type="http://schemas.openxmlformats.org/officeDocument/2006/relationships/image" Target="../media/image56.jpeg"/><Relationship Id="rId15" Type="http://schemas.openxmlformats.org/officeDocument/2006/relationships/image" Target="../media/image53.sv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svg"/><Relationship Id="rId1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3.jpg"/><Relationship Id="rId9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image" Target="../media/image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chart" Target="../charts/chart19.xml"/><Relationship Id="rId4" Type="http://schemas.openxmlformats.org/officeDocument/2006/relationships/image" Target="../media/image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3.jpg"/><Relationship Id="rId10" Type="http://schemas.openxmlformats.org/officeDocument/2006/relationships/image" Target="../media/image77.jpeg"/><Relationship Id="rId4" Type="http://schemas.openxmlformats.org/officeDocument/2006/relationships/image" Target="../media/image2.png"/><Relationship Id="rId9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5.pn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86.png"/><Relationship Id="rId9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.jp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C6F894A-6C93-D8AC-5A6F-59B58AFB8EC2}"/>
              </a:ext>
            </a:extLst>
          </p:cNvPr>
          <p:cNvSpPr/>
          <p:nvPr/>
        </p:nvSpPr>
        <p:spPr>
          <a:xfrm>
            <a:off x="303012" y="-7556"/>
            <a:ext cx="4148075" cy="4930378"/>
          </a:xfrm>
          <a:prstGeom prst="rect">
            <a:avLst/>
          </a:prstGeom>
          <a:solidFill>
            <a:srgbClr val="A1C610"/>
          </a:solidFill>
          <a:ln>
            <a:solidFill>
              <a:srgbClr val="A1C610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36" name="Imagen 835">
            <a:extLst>
              <a:ext uri="{FF2B5EF4-FFF2-40B4-BE49-F238E27FC236}">
                <a16:creationId xmlns:a16="http://schemas.microsoft.com/office/drawing/2014/main" id="{47897A14-0B96-E1E2-E40F-E3630F02E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06" r="55021" b="83959"/>
          <a:stretch>
            <a:fillRect/>
          </a:stretch>
        </p:blipFill>
        <p:spPr>
          <a:xfrm>
            <a:off x="524382" y="283703"/>
            <a:ext cx="1707889" cy="715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829C58B-9693-9EEE-2EF2-CBEE49B69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528" y="242404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C7BB40-A728-519D-E4A0-1722879E6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324" y="220677"/>
            <a:ext cx="600588" cy="53255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1E290A-99AB-0AF6-99B7-47035FEC39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9962"/>
          <a:stretch>
            <a:fillRect/>
          </a:stretch>
        </p:blipFill>
        <p:spPr>
          <a:xfrm>
            <a:off x="786371" y="1382935"/>
            <a:ext cx="3029928" cy="29670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1CDD1E5-557A-DD49-17DE-B6DE5C5A1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13" y="2875601"/>
            <a:ext cx="2047222" cy="204722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F364FD8-C470-E006-EA3C-9EF0274195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1236"/>
          <a:stretch>
            <a:fillRect/>
          </a:stretch>
        </p:blipFill>
        <p:spPr>
          <a:xfrm>
            <a:off x="4451086" y="999103"/>
            <a:ext cx="4692913" cy="373084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49510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2C159-C58C-DB39-F6F8-5812DF457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58F045A0-304D-9241-EB43-10FEAD41DA1A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5FB78B4-79A5-290F-0C5B-99B8AFCD80BF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1B9FF2-DD22-CB81-40BD-2CAFCC92A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42" y="258107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21E8B5-07CD-40DF-19E9-61DA7CD5D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223" y="258107"/>
            <a:ext cx="600588" cy="532552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5D842065-CD84-289A-CA81-F3C7D6C228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342870"/>
              </p:ext>
            </p:extLst>
          </p:nvPr>
        </p:nvGraphicFramePr>
        <p:xfrm>
          <a:off x="1466055" y="790659"/>
          <a:ext cx="6211889" cy="410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746A18E3-99F1-70A1-130F-88D7D13A0675}"/>
              </a:ext>
            </a:extLst>
          </p:cNvPr>
          <p:cNvSpPr txBox="1"/>
          <p:nvPr/>
        </p:nvSpPr>
        <p:spPr>
          <a:xfrm>
            <a:off x="3564979" y="258107"/>
            <a:ext cx="54062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1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000" b="1" dirty="0"/>
              <a:t>DÍAS Y TIPO DE LICENCIAS MÉDICAS</a:t>
            </a:r>
          </a:p>
          <a:p>
            <a:pPr algn="ctr" rtl="0">
              <a:defRPr sz="1400" b="1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000" b="1" dirty="0"/>
              <a:t>2024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03609-79B7-8A3A-0DC2-9F3AAEB24984}"/>
              </a:ext>
            </a:extLst>
          </p:cNvPr>
          <p:cNvSpPr txBox="1"/>
          <p:nvPr/>
        </p:nvSpPr>
        <p:spPr>
          <a:xfrm>
            <a:off x="407302" y="4459172"/>
            <a:ext cx="2580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CL" sz="1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CL" sz="1000" dirty="0">
                <a:solidFill>
                  <a:schemeClr val="bg2">
                    <a:lumMod val="50000"/>
                  </a:schemeClr>
                </a:solidFill>
              </a:rPr>
              <a:t>Fuente: SIRH</a:t>
            </a:r>
          </a:p>
        </p:txBody>
      </p:sp>
    </p:spTree>
    <p:extLst>
      <p:ext uri="{BB962C8B-B14F-4D97-AF65-F5344CB8AC3E}">
        <p14:creationId xmlns:p14="http://schemas.microsoft.com/office/powerpoint/2010/main" val="1654030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5B5F1-1643-5866-BEAC-3B656C3A6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41795C0F-73E0-BA74-70C2-005B8C288931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15D1228-B24D-1A22-52E7-A34A3A68DFFC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1034704-604B-011F-DB56-8549073BF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514" y="332360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B546F3-201F-CE39-3F5E-1FCF17595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695" y="332360"/>
            <a:ext cx="600588" cy="532552"/>
          </a:xfrm>
          <a:prstGeom prst="rect">
            <a:avLst/>
          </a:prstGeom>
        </p:spPr>
      </p:pic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3F66C577-7408-BBC4-D43D-9A171070E94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1390649" y="3118514"/>
            <a:ext cx="1866599" cy="3684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FINANZAS</a:t>
            </a:r>
            <a:endParaRPr lang="es-CL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E2B32A1A-4997-AF4B-EDA0-CDC839DED2CD}"/>
              </a:ext>
            </a:extLst>
          </p:cNvPr>
          <p:cNvCxnSpPr>
            <a:cxnSpLocks/>
          </p:cNvCxnSpPr>
          <p:nvPr/>
        </p:nvCxnSpPr>
        <p:spPr>
          <a:xfrm>
            <a:off x="3569325" y="1118862"/>
            <a:ext cx="0" cy="3648854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" name="Google Shape;8571;p58">
            <a:extLst>
              <a:ext uri="{FF2B5EF4-FFF2-40B4-BE49-F238E27FC236}">
                <a16:creationId xmlns:a16="http://schemas.microsoft.com/office/drawing/2014/main" id="{E0DF7584-FAFC-9AC7-F664-493B27C44BFC}"/>
              </a:ext>
            </a:extLst>
          </p:cNvPr>
          <p:cNvGrpSpPr/>
          <p:nvPr/>
        </p:nvGrpSpPr>
        <p:grpSpPr>
          <a:xfrm>
            <a:off x="2084769" y="2280075"/>
            <a:ext cx="722291" cy="710921"/>
            <a:chOff x="2404875" y="3592725"/>
            <a:chExt cx="298525" cy="293825"/>
          </a:xfrm>
          <a:solidFill>
            <a:srgbClr val="8E8E8E"/>
          </a:solidFill>
        </p:grpSpPr>
        <p:sp>
          <p:nvSpPr>
            <p:cNvPr id="17" name="Google Shape;8572;p58">
              <a:extLst>
                <a:ext uri="{FF2B5EF4-FFF2-40B4-BE49-F238E27FC236}">
                  <a16:creationId xmlns:a16="http://schemas.microsoft.com/office/drawing/2014/main" id="{FD62A671-B99B-09D8-6376-2BFBF966CB70}"/>
                </a:ext>
              </a:extLst>
            </p:cNvPr>
            <p:cNvSpPr/>
            <p:nvPr/>
          </p:nvSpPr>
          <p:spPr>
            <a:xfrm>
              <a:off x="2404875" y="3747900"/>
              <a:ext cx="52775" cy="138650"/>
            </a:xfrm>
            <a:custGeom>
              <a:avLst/>
              <a:gdLst/>
              <a:ahLst/>
              <a:cxnLst/>
              <a:rect l="l" t="t" r="r" b="b"/>
              <a:pathLst>
                <a:path w="2111" h="554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98"/>
                  </a:lnTo>
                  <a:cubicBezTo>
                    <a:pt x="0" y="5419"/>
                    <a:pt x="158" y="5545"/>
                    <a:pt x="378" y="5545"/>
                  </a:cubicBezTo>
                  <a:lnTo>
                    <a:pt x="1071" y="5545"/>
                  </a:lnTo>
                  <a:cubicBezTo>
                    <a:pt x="1670" y="5545"/>
                    <a:pt x="2111" y="5072"/>
                    <a:pt x="2111" y="4537"/>
                  </a:cubicBezTo>
                  <a:lnTo>
                    <a:pt x="2111" y="1040"/>
                  </a:lnTo>
                  <a:cubicBezTo>
                    <a:pt x="2111" y="441"/>
                    <a:pt x="1638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8573;p58">
              <a:extLst>
                <a:ext uri="{FF2B5EF4-FFF2-40B4-BE49-F238E27FC236}">
                  <a16:creationId xmlns:a16="http://schemas.microsoft.com/office/drawing/2014/main" id="{4AEEB902-CE31-B1C1-98C8-0A0F3FCD0C32}"/>
                </a:ext>
              </a:extLst>
            </p:cNvPr>
            <p:cNvSpPr/>
            <p:nvPr/>
          </p:nvSpPr>
          <p:spPr>
            <a:xfrm>
              <a:off x="2458425" y="3592725"/>
              <a:ext cx="190625" cy="160700"/>
            </a:xfrm>
            <a:custGeom>
              <a:avLst/>
              <a:gdLst/>
              <a:ahLst/>
              <a:cxnLst/>
              <a:rect l="l" t="t" r="r" b="b"/>
              <a:pathLst>
                <a:path w="7625" h="6428" extrusionOk="0">
                  <a:moveTo>
                    <a:pt x="3781" y="631"/>
                  </a:moveTo>
                  <a:cubicBezTo>
                    <a:pt x="3970" y="631"/>
                    <a:pt x="4128" y="788"/>
                    <a:pt x="4128" y="977"/>
                  </a:cubicBezTo>
                  <a:lnTo>
                    <a:pt x="4128" y="1418"/>
                  </a:lnTo>
                  <a:cubicBezTo>
                    <a:pt x="4380" y="1481"/>
                    <a:pt x="4569" y="1639"/>
                    <a:pt x="4758" y="1860"/>
                  </a:cubicBezTo>
                  <a:cubicBezTo>
                    <a:pt x="4884" y="2017"/>
                    <a:pt x="4884" y="2206"/>
                    <a:pt x="4726" y="2332"/>
                  </a:cubicBezTo>
                  <a:cubicBezTo>
                    <a:pt x="4657" y="2373"/>
                    <a:pt x="4583" y="2397"/>
                    <a:pt x="4510" y="2397"/>
                  </a:cubicBezTo>
                  <a:cubicBezTo>
                    <a:pt x="4416" y="2397"/>
                    <a:pt x="4325" y="2358"/>
                    <a:pt x="4254" y="2269"/>
                  </a:cubicBezTo>
                  <a:cubicBezTo>
                    <a:pt x="4114" y="2106"/>
                    <a:pt x="3957" y="2012"/>
                    <a:pt x="3821" y="2012"/>
                  </a:cubicBezTo>
                  <a:cubicBezTo>
                    <a:pt x="3773" y="2012"/>
                    <a:pt x="3728" y="2024"/>
                    <a:pt x="3687" y="2049"/>
                  </a:cubicBezTo>
                  <a:cubicBezTo>
                    <a:pt x="3592" y="2080"/>
                    <a:pt x="3466" y="2238"/>
                    <a:pt x="3466" y="2364"/>
                  </a:cubicBezTo>
                  <a:cubicBezTo>
                    <a:pt x="3466" y="2553"/>
                    <a:pt x="3624" y="2710"/>
                    <a:pt x="3813" y="2710"/>
                  </a:cubicBezTo>
                  <a:cubicBezTo>
                    <a:pt x="4411" y="2710"/>
                    <a:pt x="4852" y="3183"/>
                    <a:pt x="4852" y="3750"/>
                  </a:cubicBezTo>
                  <a:cubicBezTo>
                    <a:pt x="4852" y="4159"/>
                    <a:pt x="4600" y="4537"/>
                    <a:pt x="4222" y="4663"/>
                  </a:cubicBezTo>
                  <a:lnTo>
                    <a:pt x="4159" y="4663"/>
                  </a:lnTo>
                  <a:lnTo>
                    <a:pt x="4159" y="5073"/>
                  </a:lnTo>
                  <a:cubicBezTo>
                    <a:pt x="4159" y="5262"/>
                    <a:pt x="4002" y="5420"/>
                    <a:pt x="3813" y="5420"/>
                  </a:cubicBezTo>
                  <a:cubicBezTo>
                    <a:pt x="3624" y="5420"/>
                    <a:pt x="3466" y="5262"/>
                    <a:pt x="3466" y="5073"/>
                  </a:cubicBezTo>
                  <a:lnTo>
                    <a:pt x="3466" y="4663"/>
                  </a:lnTo>
                  <a:cubicBezTo>
                    <a:pt x="3277" y="4600"/>
                    <a:pt x="3119" y="4537"/>
                    <a:pt x="2962" y="4348"/>
                  </a:cubicBezTo>
                  <a:cubicBezTo>
                    <a:pt x="2836" y="4254"/>
                    <a:pt x="2804" y="4002"/>
                    <a:pt x="2962" y="3876"/>
                  </a:cubicBezTo>
                  <a:cubicBezTo>
                    <a:pt x="3013" y="3825"/>
                    <a:pt x="3108" y="3793"/>
                    <a:pt x="3206" y="3793"/>
                  </a:cubicBezTo>
                  <a:cubicBezTo>
                    <a:pt x="3290" y="3793"/>
                    <a:pt x="3376" y="3817"/>
                    <a:pt x="3435" y="3876"/>
                  </a:cubicBezTo>
                  <a:cubicBezTo>
                    <a:pt x="3549" y="3990"/>
                    <a:pt x="3679" y="4071"/>
                    <a:pt x="3803" y="4071"/>
                  </a:cubicBezTo>
                  <a:cubicBezTo>
                    <a:pt x="3850" y="4071"/>
                    <a:pt x="3895" y="4059"/>
                    <a:pt x="3939" y="4033"/>
                  </a:cubicBezTo>
                  <a:cubicBezTo>
                    <a:pt x="4065" y="4002"/>
                    <a:pt x="4128" y="3844"/>
                    <a:pt x="4128" y="3718"/>
                  </a:cubicBezTo>
                  <a:cubicBezTo>
                    <a:pt x="4128" y="3529"/>
                    <a:pt x="3970" y="3372"/>
                    <a:pt x="3781" y="3372"/>
                  </a:cubicBezTo>
                  <a:cubicBezTo>
                    <a:pt x="3182" y="3372"/>
                    <a:pt x="2741" y="2899"/>
                    <a:pt x="2741" y="2364"/>
                  </a:cubicBezTo>
                  <a:cubicBezTo>
                    <a:pt x="2741" y="1954"/>
                    <a:pt x="3025" y="1576"/>
                    <a:pt x="3435" y="1418"/>
                  </a:cubicBezTo>
                  <a:lnTo>
                    <a:pt x="3435" y="977"/>
                  </a:lnTo>
                  <a:cubicBezTo>
                    <a:pt x="3435" y="788"/>
                    <a:pt x="3592" y="631"/>
                    <a:pt x="3781" y="631"/>
                  </a:cubicBezTo>
                  <a:close/>
                  <a:moveTo>
                    <a:pt x="3813" y="1"/>
                  </a:moveTo>
                  <a:cubicBezTo>
                    <a:pt x="1733" y="1"/>
                    <a:pt x="0" y="1734"/>
                    <a:pt x="0" y="3813"/>
                  </a:cubicBezTo>
                  <a:cubicBezTo>
                    <a:pt x="0" y="4537"/>
                    <a:pt x="190" y="5231"/>
                    <a:pt x="536" y="5829"/>
                  </a:cubicBezTo>
                  <a:cubicBezTo>
                    <a:pt x="1009" y="5546"/>
                    <a:pt x="1544" y="5420"/>
                    <a:pt x="2080" y="5420"/>
                  </a:cubicBezTo>
                  <a:cubicBezTo>
                    <a:pt x="2146" y="5414"/>
                    <a:pt x="2213" y="5411"/>
                    <a:pt x="2279" y="5411"/>
                  </a:cubicBezTo>
                  <a:cubicBezTo>
                    <a:pt x="2936" y="5411"/>
                    <a:pt x="3587" y="5692"/>
                    <a:pt x="4159" y="6207"/>
                  </a:cubicBezTo>
                  <a:lnTo>
                    <a:pt x="5892" y="6207"/>
                  </a:lnTo>
                  <a:cubicBezTo>
                    <a:pt x="6144" y="6207"/>
                    <a:pt x="6364" y="6302"/>
                    <a:pt x="6585" y="6428"/>
                  </a:cubicBezTo>
                  <a:cubicBezTo>
                    <a:pt x="7215" y="5735"/>
                    <a:pt x="7625" y="4789"/>
                    <a:pt x="7625" y="3813"/>
                  </a:cubicBezTo>
                  <a:cubicBezTo>
                    <a:pt x="7625" y="1734"/>
                    <a:pt x="5892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8574;p58">
              <a:extLst>
                <a:ext uri="{FF2B5EF4-FFF2-40B4-BE49-F238E27FC236}">
                  <a16:creationId xmlns:a16="http://schemas.microsoft.com/office/drawing/2014/main" id="{0842BEA9-EE4A-269F-776C-F7C6FAD93506}"/>
                </a:ext>
              </a:extLst>
            </p:cNvPr>
            <p:cNvSpPr/>
            <p:nvPr/>
          </p:nvSpPr>
          <p:spPr>
            <a:xfrm>
              <a:off x="2474975" y="3742775"/>
              <a:ext cx="228425" cy="125650"/>
            </a:xfrm>
            <a:custGeom>
              <a:avLst/>
              <a:gdLst/>
              <a:ahLst/>
              <a:cxnLst/>
              <a:rect l="l" t="t" r="r" b="b"/>
              <a:pathLst>
                <a:path w="9137" h="5026" extrusionOk="0">
                  <a:moveTo>
                    <a:pt x="1422" y="0"/>
                  </a:moveTo>
                  <a:cubicBezTo>
                    <a:pt x="918" y="0"/>
                    <a:pt x="416" y="160"/>
                    <a:pt x="0" y="457"/>
                  </a:cubicBezTo>
                  <a:lnTo>
                    <a:pt x="0" y="5025"/>
                  </a:lnTo>
                  <a:lnTo>
                    <a:pt x="5230" y="5025"/>
                  </a:lnTo>
                  <a:cubicBezTo>
                    <a:pt x="5923" y="5025"/>
                    <a:pt x="6490" y="4679"/>
                    <a:pt x="6900" y="4143"/>
                  </a:cubicBezTo>
                  <a:lnTo>
                    <a:pt x="8916" y="1245"/>
                  </a:lnTo>
                  <a:cubicBezTo>
                    <a:pt x="9137" y="930"/>
                    <a:pt x="9074" y="489"/>
                    <a:pt x="8727" y="268"/>
                  </a:cubicBezTo>
                  <a:cubicBezTo>
                    <a:pt x="8633" y="221"/>
                    <a:pt x="8517" y="196"/>
                    <a:pt x="8398" y="196"/>
                  </a:cubicBezTo>
                  <a:cubicBezTo>
                    <a:pt x="8196" y="196"/>
                    <a:pt x="7983" y="268"/>
                    <a:pt x="7845" y="426"/>
                  </a:cubicBezTo>
                  <a:lnTo>
                    <a:pt x="5955" y="2726"/>
                  </a:lnTo>
                  <a:cubicBezTo>
                    <a:pt x="5829" y="2883"/>
                    <a:pt x="5545" y="2978"/>
                    <a:pt x="5419" y="2978"/>
                  </a:cubicBezTo>
                  <a:lnTo>
                    <a:pt x="3119" y="2978"/>
                  </a:lnTo>
                  <a:cubicBezTo>
                    <a:pt x="2899" y="2978"/>
                    <a:pt x="2741" y="2820"/>
                    <a:pt x="2741" y="2631"/>
                  </a:cubicBezTo>
                  <a:cubicBezTo>
                    <a:pt x="2741" y="2411"/>
                    <a:pt x="2899" y="2253"/>
                    <a:pt x="3119" y="2253"/>
                  </a:cubicBezTo>
                  <a:lnTo>
                    <a:pt x="5198" y="2253"/>
                  </a:lnTo>
                  <a:cubicBezTo>
                    <a:pt x="5576" y="2253"/>
                    <a:pt x="5923" y="1938"/>
                    <a:pt x="5923" y="1560"/>
                  </a:cubicBezTo>
                  <a:cubicBezTo>
                    <a:pt x="5923" y="1150"/>
                    <a:pt x="5576" y="835"/>
                    <a:pt x="5198" y="835"/>
                  </a:cubicBezTo>
                  <a:lnTo>
                    <a:pt x="3340" y="835"/>
                  </a:lnTo>
                  <a:cubicBezTo>
                    <a:pt x="3182" y="835"/>
                    <a:pt x="3088" y="741"/>
                    <a:pt x="2962" y="615"/>
                  </a:cubicBezTo>
                  <a:cubicBezTo>
                    <a:pt x="2773" y="426"/>
                    <a:pt x="2520" y="300"/>
                    <a:pt x="2300" y="174"/>
                  </a:cubicBezTo>
                  <a:cubicBezTo>
                    <a:pt x="2019" y="56"/>
                    <a:pt x="1720" y="0"/>
                    <a:pt x="1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8E9F3AC0-F079-7114-4CD9-E80ABC91D9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097"/>
          <a:stretch>
            <a:fillRect/>
          </a:stretch>
        </p:blipFill>
        <p:spPr>
          <a:xfrm>
            <a:off x="4124991" y="1389627"/>
            <a:ext cx="3810880" cy="2621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3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9726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25E25873-745C-D492-9A78-3CB477262FC8}"/>
              </a:ext>
            </a:extLst>
          </p:cNvPr>
          <p:cNvSpPr/>
          <p:nvPr/>
        </p:nvSpPr>
        <p:spPr>
          <a:xfrm>
            <a:off x="94934" y="89600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1831FD54-886A-24F3-1392-077F45CB31C5}"/>
              </a:ext>
            </a:extLst>
          </p:cNvPr>
          <p:cNvSpPr/>
          <p:nvPr/>
        </p:nvSpPr>
        <p:spPr>
          <a:xfrm>
            <a:off x="2842729" y="1939307"/>
            <a:ext cx="1221111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FE2EFAD8-0611-EB42-A3CA-E61D4F9DA9B6}"/>
              </a:ext>
            </a:extLst>
          </p:cNvPr>
          <p:cNvSpPr/>
          <p:nvPr/>
        </p:nvSpPr>
        <p:spPr>
          <a:xfrm>
            <a:off x="524541" y="2491075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4C387F6D-2936-8AE0-4FB7-97E1EF7C7267}"/>
              </a:ext>
            </a:extLst>
          </p:cNvPr>
          <p:cNvSpPr/>
          <p:nvPr/>
        </p:nvSpPr>
        <p:spPr>
          <a:xfrm>
            <a:off x="110836" y="108002"/>
            <a:ext cx="3178169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30" name="Imagen 229">
            <a:extLst>
              <a:ext uri="{FF2B5EF4-FFF2-40B4-BE49-F238E27FC236}">
                <a16:creationId xmlns:a16="http://schemas.microsoft.com/office/drawing/2014/main" id="{B396583B-9A2A-2FA7-200C-26A14B8A3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99" y="304799"/>
            <a:ext cx="1342794" cy="408806"/>
          </a:xfrm>
          <a:prstGeom prst="rect">
            <a:avLst/>
          </a:prstGeom>
        </p:spPr>
      </p:pic>
      <p:pic>
        <p:nvPicPr>
          <p:cNvPr id="231" name="Imagen 230">
            <a:extLst>
              <a:ext uri="{FF2B5EF4-FFF2-40B4-BE49-F238E27FC236}">
                <a16:creationId xmlns:a16="http://schemas.microsoft.com/office/drawing/2014/main" id="{3BB81194-8A63-641E-3688-97E70E1A1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289" y="278173"/>
            <a:ext cx="491059" cy="435431"/>
          </a:xfrm>
          <a:prstGeom prst="rect">
            <a:avLst/>
          </a:prstGeom>
        </p:spPr>
      </p:pic>
      <p:sp>
        <p:nvSpPr>
          <p:cNvPr id="5" name="Google Shape;226;p29">
            <a:extLst>
              <a:ext uri="{FF2B5EF4-FFF2-40B4-BE49-F238E27FC236}">
                <a16:creationId xmlns:a16="http://schemas.microsoft.com/office/drawing/2014/main" id="{F1E3B71B-704F-53F6-FBA2-B738B6727B39}"/>
              </a:ext>
            </a:extLst>
          </p:cNvPr>
          <p:cNvSpPr txBox="1">
            <a:spLocks/>
          </p:cNvSpPr>
          <p:nvPr/>
        </p:nvSpPr>
        <p:spPr>
          <a:xfrm flipH="1">
            <a:off x="4868815" y="3696375"/>
            <a:ext cx="3996951" cy="86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pPr algn="l" fontAlgn="ctr"/>
            <a:r>
              <a:rPr lang="es-ES" sz="1000" b="1" dirty="0">
                <a:latin typeface="Assistant Light" pitchFamily="2" charset="-79"/>
                <a:cs typeface="Assistant Light" pitchFamily="2" charset="-79"/>
              </a:rPr>
              <a:t>Ingresos de Operación;  </a:t>
            </a:r>
            <a:r>
              <a:rPr lang="es-ES" sz="1000" dirty="0">
                <a:latin typeface="Assistant Light" pitchFamily="2" charset="-79"/>
                <a:cs typeface="Assistant Light" pitchFamily="2" charset="-79"/>
              </a:rPr>
              <a:t>Recaudación de los ingresos por accidentes de tránsito, atenciones pacientes convencionales, y recuperación por licencias médicas, aumentó en un 40.81% respecto año anterior, por 4to. Turno Recaudadores Urgencias</a:t>
            </a:r>
            <a:r>
              <a:rPr lang="es-ES" sz="1000" b="1" dirty="0">
                <a:solidFill>
                  <a:srgbClr val="000000"/>
                </a:solidFill>
                <a:latin typeface="Assistant Light" pitchFamily="2" charset="-79"/>
                <a:cs typeface="Assistant Light" pitchFamily="2" charset="-79"/>
              </a:rPr>
              <a:t>.</a:t>
            </a:r>
            <a:endParaRPr lang="es-ES" sz="1400" dirty="0">
              <a:latin typeface="Assistant Light" pitchFamily="2" charset="-79"/>
              <a:cs typeface="Assistant Light" pitchFamily="2" charset="-79"/>
            </a:endParaRPr>
          </a:p>
          <a:p>
            <a:pPr marL="0" indent="0" algn="l"/>
            <a:endParaRPr lang="es-ES" sz="12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4EEA88A-5D4B-ECA3-5FCD-BDC47F044563}"/>
              </a:ext>
            </a:extLst>
          </p:cNvPr>
          <p:cNvSpPr txBox="1"/>
          <p:nvPr/>
        </p:nvSpPr>
        <p:spPr>
          <a:xfrm>
            <a:off x="1946297" y="2946971"/>
            <a:ext cx="822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b="1" kern="1200" dirty="0"/>
              <a:t>32,58%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8A79D8B-D3B1-10E6-4048-DD5BF63580A9}"/>
              </a:ext>
            </a:extLst>
          </p:cNvPr>
          <p:cNvSpPr txBox="1"/>
          <p:nvPr/>
        </p:nvSpPr>
        <p:spPr>
          <a:xfrm>
            <a:off x="502186" y="2777187"/>
            <a:ext cx="12351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$6.799.646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73E6FB6-B686-12E1-992D-4FC8FC8AEA86}"/>
              </a:ext>
            </a:extLst>
          </p:cNvPr>
          <p:cNvSpPr txBox="1"/>
          <p:nvPr/>
        </p:nvSpPr>
        <p:spPr>
          <a:xfrm>
            <a:off x="2892345" y="2241277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$9.434.691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AC008E6-D3B9-5B89-C781-6F8703BC21BF}"/>
              </a:ext>
            </a:extLst>
          </p:cNvPr>
          <p:cNvSpPr txBox="1"/>
          <p:nvPr/>
        </p:nvSpPr>
        <p:spPr>
          <a:xfrm>
            <a:off x="2018708" y="930103"/>
            <a:ext cx="4833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INGRESOS PRESUPUESTARIOS  2023 AL 2024 M$</a:t>
            </a:r>
            <a:endParaRPr lang="es-CL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FC0B9A-6A9F-47B8-EBFA-D6C51AB6E21C}"/>
              </a:ext>
            </a:extLst>
          </p:cNvPr>
          <p:cNvSpPr txBox="1"/>
          <p:nvPr/>
        </p:nvSpPr>
        <p:spPr>
          <a:xfrm>
            <a:off x="344103" y="2012065"/>
            <a:ext cx="1915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TRANSFERENCIAS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D0692E0-13F9-B81B-FFA6-1AA973BAAF52}"/>
              </a:ext>
            </a:extLst>
          </p:cNvPr>
          <p:cNvSpPr txBox="1"/>
          <p:nvPr/>
        </p:nvSpPr>
        <p:spPr>
          <a:xfrm>
            <a:off x="841526" y="2572190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E70ABBF-E2D5-5D18-F873-BE1CE8762FD2}"/>
              </a:ext>
            </a:extLst>
          </p:cNvPr>
          <p:cNvSpPr txBox="1"/>
          <p:nvPr/>
        </p:nvSpPr>
        <p:spPr>
          <a:xfrm>
            <a:off x="3145356" y="2010520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EB1A2BAB-6A3E-651E-8FE8-920E5386C32A}"/>
              </a:ext>
            </a:extLst>
          </p:cNvPr>
          <p:cNvSpPr/>
          <p:nvPr/>
        </p:nvSpPr>
        <p:spPr>
          <a:xfrm>
            <a:off x="7504719" y="1894558"/>
            <a:ext cx="1221111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Flecha: pentágono 31">
            <a:extLst>
              <a:ext uri="{FF2B5EF4-FFF2-40B4-BE49-F238E27FC236}">
                <a16:creationId xmlns:a16="http://schemas.microsoft.com/office/drawing/2014/main" id="{5147F7BB-CE1C-436F-C320-A26CBB6A654D}"/>
              </a:ext>
            </a:extLst>
          </p:cNvPr>
          <p:cNvSpPr/>
          <p:nvPr/>
        </p:nvSpPr>
        <p:spPr>
          <a:xfrm>
            <a:off x="5172290" y="2410296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DDC7422-B9A9-B599-3938-7B4F9BEE01AE}"/>
              </a:ext>
            </a:extLst>
          </p:cNvPr>
          <p:cNvSpPr txBox="1"/>
          <p:nvPr/>
        </p:nvSpPr>
        <p:spPr>
          <a:xfrm>
            <a:off x="6731375" y="2793083"/>
            <a:ext cx="822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kern="1200" dirty="0"/>
              <a:t>40,81%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A1AB741-F98E-EAF5-0FB5-62B9B05F069E}"/>
              </a:ext>
            </a:extLst>
          </p:cNvPr>
          <p:cNvSpPr txBox="1"/>
          <p:nvPr/>
        </p:nvSpPr>
        <p:spPr>
          <a:xfrm>
            <a:off x="5149935" y="2696408"/>
            <a:ext cx="12351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$102.199</a:t>
            </a:r>
          </a:p>
          <a:p>
            <a:pPr algn="ctr" fontAlgn="ctr">
              <a:buNone/>
            </a:pP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CF8E682-CA8F-E3E7-BDE7-CA8B533343F5}"/>
              </a:ext>
            </a:extLst>
          </p:cNvPr>
          <p:cNvSpPr txBox="1"/>
          <p:nvPr/>
        </p:nvSpPr>
        <p:spPr>
          <a:xfrm>
            <a:off x="7554335" y="2196528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$</a:t>
            </a: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143.911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3277E67-2246-E8F2-AF08-9DED71C2EF91}"/>
              </a:ext>
            </a:extLst>
          </p:cNvPr>
          <p:cNvSpPr txBox="1"/>
          <p:nvPr/>
        </p:nvSpPr>
        <p:spPr>
          <a:xfrm>
            <a:off x="5489275" y="2491411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C9912C1-7B96-B3C9-8219-23AAC8BE8614}"/>
              </a:ext>
            </a:extLst>
          </p:cNvPr>
          <p:cNvSpPr txBox="1"/>
          <p:nvPr/>
        </p:nvSpPr>
        <p:spPr>
          <a:xfrm>
            <a:off x="7807346" y="1965771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5FA6F97-5B4B-1743-99BB-BA224E398B09}"/>
              </a:ext>
            </a:extLst>
          </p:cNvPr>
          <p:cNvSpPr txBox="1"/>
          <p:nvPr/>
        </p:nvSpPr>
        <p:spPr>
          <a:xfrm>
            <a:off x="5073419" y="1846519"/>
            <a:ext cx="1949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ES" b="1" kern="1200" dirty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cs typeface="Assistant Light" pitchFamily="2" charset="-79"/>
              </a:rPr>
              <a:t>INGRESOS DE OPERACIÓN</a:t>
            </a:r>
            <a:r>
              <a:rPr lang="en-US" b="1" dirty="0">
                <a:latin typeface="+mn-lt"/>
              </a:rPr>
              <a:t> </a:t>
            </a:r>
          </a:p>
        </p:txBody>
      </p:sp>
      <p:sp>
        <p:nvSpPr>
          <p:cNvPr id="40" name="Google Shape;226;p29">
            <a:extLst>
              <a:ext uri="{FF2B5EF4-FFF2-40B4-BE49-F238E27FC236}">
                <a16:creationId xmlns:a16="http://schemas.microsoft.com/office/drawing/2014/main" id="{357889C8-8AE9-A627-3A74-246DBBC6FEE7}"/>
              </a:ext>
            </a:extLst>
          </p:cNvPr>
          <p:cNvSpPr txBox="1">
            <a:spLocks/>
          </p:cNvSpPr>
          <p:nvPr/>
        </p:nvSpPr>
        <p:spPr>
          <a:xfrm flipH="1">
            <a:off x="359301" y="3739800"/>
            <a:ext cx="3996951" cy="86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pPr algn="l"/>
            <a:r>
              <a:rPr lang="es-ES" sz="1000" b="1" dirty="0">
                <a:latin typeface="Assistant Light" pitchFamily="2" charset="-79"/>
                <a:cs typeface="Assistant Light" pitchFamily="2" charset="-79"/>
              </a:rPr>
              <a:t>Transferencias; </a:t>
            </a:r>
            <a:r>
              <a:rPr lang="es-ES" sz="1000" dirty="0">
                <a:latin typeface="Assistant Light" pitchFamily="2" charset="-79"/>
                <a:cs typeface="Assistant Light" pitchFamily="2" charset="-79"/>
              </a:rPr>
              <a:t>Programa de prestaciones Institucionales presupuesto operacional, y Reforzamiento Programas atención Primaria de Salud, aumentó en un 32.58% respecto año anterior, por normalización NHSJC.</a:t>
            </a:r>
            <a:endParaRPr lang="es-ES" sz="1000" b="1" dirty="0">
              <a:solidFill>
                <a:srgbClr val="000000"/>
              </a:solidFill>
              <a:latin typeface="Assistant Light" pitchFamily="2" charset="-79"/>
              <a:cs typeface="Assistant Light" pitchFamily="2" charset="-79"/>
            </a:endParaRPr>
          </a:p>
        </p:txBody>
      </p:sp>
      <p:cxnSp>
        <p:nvCxnSpPr>
          <p:cNvPr id="41" name="Google Shape;211;p29">
            <a:extLst>
              <a:ext uri="{FF2B5EF4-FFF2-40B4-BE49-F238E27FC236}">
                <a16:creationId xmlns:a16="http://schemas.microsoft.com/office/drawing/2014/main" id="{1F409A73-5721-592E-6AB9-7A80C49F1549}"/>
              </a:ext>
            </a:extLst>
          </p:cNvPr>
          <p:cNvCxnSpPr>
            <a:cxnSpLocks/>
          </p:cNvCxnSpPr>
          <p:nvPr/>
        </p:nvCxnSpPr>
        <p:spPr>
          <a:xfrm>
            <a:off x="4581076" y="1691123"/>
            <a:ext cx="0" cy="2942257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Conector: curvado 44">
            <a:extLst>
              <a:ext uri="{FF2B5EF4-FFF2-40B4-BE49-F238E27FC236}">
                <a16:creationId xmlns:a16="http://schemas.microsoft.com/office/drawing/2014/main" id="{B5788982-45E3-42BD-1220-8D3CB62AFE38}"/>
              </a:ext>
            </a:extLst>
          </p:cNvPr>
          <p:cNvCxnSpPr/>
          <p:nvPr/>
        </p:nvCxnSpPr>
        <p:spPr>
          <a:xfrm flipV="1">
            <a:off x="6852591" y="2273548"/>
            <a:ext cx="483874" cy="42286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onector: curvado 45">
            <a:extLst>
              <a:ext uri="{FF2B5EF4-FFF2-40B4-BE49-F238E27FC236}">
                <a16:creationId xmlns:a16="http://schemas.microsoft.com/office/drawing/2014/main" id="{E4B85742-3892-39AE-243E-5A0580BEA4C9}"/>
              </a:ext>
            </a:extLst>
          </p:cNvPr>
          <p:cNvCxnSpPr/>
          <p:nvPr/>
        </p:nvCxnSpPr>
        <p:spPr>
          <a:xfrm flipV="1">
            <a:off x="2183777" y="2376328"/>
            <a:ext cx="483874" cy="42286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>
          <a:extLst>
            <a:ext uri="{FF2B5EF4-FFF2-40B4-BE49-F238E27FC236}">
              <a16:creationId xmlns:a16="http://schemas.microsoft.com/office/drawing/2014/main" id="{325C440C-C271-6C7E-C740-7C6E3E111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ángulo 52">
            <a:extLst>
              <a:ext uri="{FF2B5EF4-FFF2-40B4-BE49-F238E27FC236}">
                <a16:creationId xmlns:a16="http://schemas.microsoft.com/office/drawing/2014/main" id="{AEBA40A0-A285-56FF-375F-9243B0409622}"/>
              </a:ext>
            </a:extLst>
          </p:cNvPr>
          <p:cNvSpPr/>
          <p:nvPr/>
        </p:nvSpPr>
        <p:spPr>
          <a:xfrm>
            <a:off x="122240" y="102591"/>
            <a:ext cx="3178169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EDAFB30F-883C-03DE-2251-942CCC9A4617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211" name="Google Shape;211;p29">
            <a:extLst>
              <a:ext uri="{FF2B5EF4-FFF2-40B4-BE49-F238E27FC236}">
                <a16:creationId xmlns:a16="http://schemas.microsoft.com/office/drawing/2014/main" id="{035933DB-CA10-ACBF-2354-C2B6BF131244}"/>
              </a:ext>
            </a:extLst>
          </p:cNvPr>
          <p:cNvCxnSpPr>
            <a:cxnSpLocks/>
          </p:cNvCxnSpPr>
          <p:nvPr/>
        </p:nvCxnSpPr>
        <p:spPr>
          <a:xfrm>
            <a:off x="3161793" y="1556315"/>
            <a:ext cx="0" cy="1370997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D5DEEA6D-5405-9F2B-37B5-AE4F3EEAE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99" y="304799"/>
            <a:ext cx="1342794" cy="4088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48AB36D-328F-CEE1-6429-01926B6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289" y="278173"/>
            <a:ext cx="491059" cy="435431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9315EC8-0C93-525F-8F19-F311EB7B3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507090"/>
              </p:ext>
            </p:extLst>
          </p:nvPr>
        </p:nvGraphicFramePr>
        <p:xfrm>
          <a:off x="587156" y="3638572"/>
          <a:ext cx="3289402" cy="75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039">
                  <a:extLst>
                    <a:ext uri="{9D8B030D-6E8A-4147-A177-3AD203B41FA5}">
                      <a16:colId xmlns:a16="http://schemas.microsoft.com/office/drawing/2014/main" val="1912534206"/>
                    </a:ext>
                  </a:extLst>
                </a:gridCol>
                <a:gridCol w="1134139">
                  <a:extLst>
                    <a:ext uri="{9D8B030D-6E8A-4147-A177-3AD203B41FA5}">
                      <a16:colId xmlns:a16="http://schemas.microsoft.com/office/drawing/2014/main" val="1651263784"/>
                    </a:ext>
                  </a:extLst>
                </a:gridCol>
                <a:gridCol w="900224">
                  <a:extLst>
                    <a:ext uri="{9D8B030D-6E8A-4147-A177-3AD203B41FA5}">
                      <a16:colId xmlns:a16="http://schemas.microsoft.com/office/drawing/2014/main" val="1975247242"/>
                    </a:ext>
                  </a:extLst>
                </a:gridCol>
              </a:tblGrid>
              <a:tr h="3795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GASTOS REMUNERACIONES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6350" marR="6350" marT="635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712227"/>
                  </a:ext>
                </a:extLst>
              </a:tr>
              <a:tr h="37338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M$4.436.159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M$6.227.895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18004"/>
                  </a:ext>
                </a:extLst>
              </a:tr>
            </a:tbl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D9D97C1-F861-9CA1-0598-57E9AE9E8A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2914050"/>
              </p:ext>
            </p:extLst>
          </p:nvPr>
        </p:nvGraphicFramePr>
        <p:xfrm>
          <a:off x="4173608" y="3345855"/>
          <a:ext cx="4478065" cy="1489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94E955D0-6106-F6C8-E3C8-91CE02981558}"/>
              </a:ext>
            </a:extLst>
          </p:cNvPr>
          <p:cNvSpPr txBox="1"/>
          <p:nvPr/>
        </p:nvSpPr>
        <p:spPr>
          <a:xfrm>
            <a:off x="2346348" y="451994"/>
            <a:ext cx="5235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1" i="0" u="none" strike="noStrike" kern="1200" cap="all" spc="120" normalizeH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1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Gastos presupuestarios  2023 - 2024  M$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F042391-0E2E-648D-C86E-65407AA46BC8}"/>
              </a:ext>
            </a:extLst>
          </p:cNvPr>
          <p:cNvSpPr/>
          <p:nvPr/>
        </p:nvSpPr>
        <p:spPr>
          <a:xfrm>
            <a:off x="2170493" y="2137464"/>
            <a:ext cx="776307" cy="49236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Flecha: pentágono 8">
            <a:extLst>
              <a:ext uri="{FF2B5EF4-FFF2-40B4-BE49-F238E27FC236}">
                <a16:creationId xmlns:a16="http://schemas.microsoft.com/office/drawing/2014/main" id="{57A65C2C-1350-1E98-FDF0-92E6E2361993}"/>
              </a:ext>
            </a:extLst>
          </p:cNvPr>
          <p:cNvSpPr/>
          <p:nvPr/>
        </p:nvSpPr>
        <p:spPr>
          <a:xfrm>
            <a:off x="765545" y="2443393"/>
            <a:ext cx="919859" cy="523220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E06D405-7ED8-D7F6-1BA7-14077DCB7C9A}"/>
              </a:ext>
            </a:extLst>
          </p:cNvPr>
          <p:cNvSpPr txBox="1"/>
          <p:nvPr/>
        </p:nvSpPr>
        <p:spPr>
          <a:xfrm>
            <a:off x="1754057" y="2802578"/>
            <a:ext cx="4772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kern="1200" dirty="0"/>
              <a:t>27%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8453A65-06A1-C6FE-7CEC-66F8D10EADB0}"/>
              </a:ext>
            </a:extLst>
          </p:cNvPr>
          <p:cNvSpPr txBox="1"/>
          <p:nvPr/>
        </p:nvSpPr>
        <p:spPr>
          <a:xfrm>
            <a:off x="731696" y="2679467"/>
            <a:ext cx="82296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05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$</a:t>
            </a:r>
            <a:r>
              <a:rPr lang="es-CL" sz="1050" b="1" dirty="0">
                <a:solidFill>
                  <a:schemeClr val="bg1"/>
                </a:solidFill>
                <a:latin typeface="Calibri" panose="020F0502020204030204" pitchFamily="34" charset="0"/>
              </a:rPr>
              <a:t>1.054.873</a:t>
            </a:r>
            <a:endParaRPr lang="es-CL" sz="105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A462CFF-3C60-5AF3-EE57-30CED5E25E1D}"/>
              </a:ext>
            </a:extLst>
          </p:cNvPr>
          <p:cNvSpPr txBox="1"/>
          <p:nvPr/>
        </p:nvSpPr>
        <p:spPr>
          <a:xfrm>
            <a:off x="2139138" y="2351725"/>
            <a:ext cx="8229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0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$</a:t>
            </a:r>
            <a:r>
              <a:rPr lang="es-CL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1.335.807</a:t>
            </a:r>
            <a:endParaRPr lang="es-CL" sz="1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D7D7DF-584C-3DC6-EAE9-C485AF7B1F1E}"/>
              </a:ext>
            </a:extLst>
          </p:cNvPr>
          <p:cNvSpPr txBox="1"/>
          <p:nvPr/>
        </p:nvSpPr>
        <p:spPr>
          <a:xfrm>
            <a:off x="712547" y="1595616"/>
            <a:ext cx="1915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REMUNERACIONES LEY MÉDICA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F450D7E-A70E-5C5E-248D-E9FA01FB2B39}"/>
              </a:ext>
            </a:extLst>
          </p:cNvPr>
          <p:cNvSpPr txBox="1"/>
          <p:nvPr/>
        </p:nvSpPr>
        <p:spPr>
          <a:xfrm>
            <a:off x="898012" y="2512656"/>
            <a:ext cx="4913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0F1008-13DC-F689-D7AC-FBC5B406BC9C}"/>
              </a:ext>
            </a:extLst>
          </p:cNvPr>
          <p:cNvSpPr txBox="1"/>
          <p:nvPr/>
        </p:nvSpPr>
        <p:spPr>
          <a:xfrm>
            <a:off x="2320822" y="2189814"/>
            <a:ext cx="4659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00" b="1" dirty="0">
                <a:solidFill>
                  <a:schemeClr val="bg1"/>
                </a:solidFill>
              </a:rPr>
              <a:t>2024</a:t>
            </a:r>
          </a:p>
        </p:txBody>
      </p:sp>
      <p:cxnSp>
        <p:nvCxnSpPr>
          <p:cNvPr id="16" name="Conector: curvado 15">
            <a:extLst>
              <a:ext uri="{FF2B5EF4-FFF2-40B4-BE49-F238E27FC236}">
                <a16:creationId xmlns:a16="http://schemas.microsoft.com/office/drawing/2014/main" id="{6AEDA722-BEF8-277A-DED0-FE6C3E7FAC78}"/>
              </a:ext>
            </a:extLst>
          </p:cNvPr>
          <p:cNvCxnSpPr>
            <a:cxnSpLocks/>
          </p:cNvCxnSpPr>
          <p:nvPr/>
        </p:nvCxnSpPr>
        <p:spPr>
          <a:xfrm flipV="1">
            <a:off x="1759450" y="2405479"/>
            <a:ext cx="345796" cy="32322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A93B3814-2D74-97C7-645D-C819F74EAFFF}"/>
              </a:ext>
            </a:extLst>
          </p:cNvPr>
          <p:cNvSpPr/>
          <p:nvPr/>
        </p:nvSpPr>
        <p:spPr>
          <a:xfrm>
            <a:off x="4821730" y="2098163"/>
            <a:ext cx="776307" cy="49236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Flecha: pentágono 38">
            <a:extLst>
              <a:ext uri="{FF2B5EF4-FFF2-40B4-BE49-F238E27FC236}">
                <a16:creationId xmlns:a16="http://schemas.microsoft.com/office/drawing/2014/main" id="{F51B412D-B36C-9C49-7209-9F0FB4B49CE5}"/>
              </a:ext>
            </a:extLst>
          </p:cNvPr>
          <p:cNvSpPr/>
          <p:nvPr/>
        </p:nvSpPr>
        <p:spPr>
          <a:xfrm>
            <a:off x="3416782" y="2404092"/>
            <a:ext cx="919859" cy="523220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05A213F-DD5B-83D0-D01F-2EA7A0256B0D}"/>
              </a:ext>
            </a:extLst>
          </p:cNvPr>
          <p:cNvSpPr txBox="1"/>
          <p:nvPr/>
        </p:nvSpPr>
        <p:spPr>
          <a:xfrm>
            <a:off x="4405294" y="2763277"/>
            <a:ext cx="4772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kern="1200" dirty="0"/>
              <a:t>83%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F1D1826-4F73-0B13-D7BA-F3E4EE21965C}"/>
              </a:ext>
            </a:extLst>
          </p:cNvPr>
          <p:cNvSpPr txBox="1"/>
          <p:nvPr/>
        </p:nvSpPr>
        <p:spPr>
          <a:xfrm>
            <a:off x="3382933" y="2640166"/>
            <a:ext cx="82296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05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$</a:t>
            </a:r>
            <a:r>
              <a:rPr lang="es-CL" sz="1050" b="1" dirty="0">
                <a:solidFill>
                  <a:schemeClr val="bg1"/>
                </a:solidFill>
                <a:latin typeface="Calibri" panose="020F0502020204030204" pitchFamily="34" charset="0"/>
              </a:rPr>
              <a:t>1.676.619</a:t>
            </a:r>
            <a:endParaRPr lang="es-CL" sz="105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CCCAFBC-3A1B-668F-AF77-851D210ACDD5}"/>
              </a:ext>
            </a:extLst>
          </p:cNvPr>
          <p:cNvSpPr txBox="1"/>
          <p:nvPr/>
        </p:nvSpPr>
        <p:spPr>
          <a:xfrm>
            <a:off x="4790375" y="2312424"/>
            <a:ext cx="8229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0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$</a:t>
            </a:r>
            <a:r>
              <a:rPr lang="es-CL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3.073.073</a:t>
            </a:r>
            <a:endParaRPr lang="es-CL" sz="1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4FD8974-B22C-651B-4BCC-75795C3500F6}"/>
              </a:ext>
            </a:extLst>
          </p:cNvPr>
          <p:cNvSpPr txBox="1"/>
          <p:nvPr/>
        </p:nvSpPr>
        <p:spPr>
          <a:xfrm>
            <a:off x="3363784" y="1556315"/>
            <a:ext cx="1915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buNone/>
            </a:pPr>
            <a:r>
              <a:rPr lang="es-CL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REMUNERACIONES  </a:t>
            </a:r>
          </a:p>
          <a:p>
            <a:pPr fontAlgn="ctr">
              <a:buNone/>
            </a:pPr>
            <a:r>
              <a:rPr lang="es-CL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NO MÉDICOS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2EE5870-3039-1C20-2618-E1271E89DFC8}"/>
              </a:ext>
            </a:extLst>
          </p:cNvPr>
          <p:cNvSpPr txBox="1"/>
          <p:nvPr/>
        </p:nvSpPr>
        <p:spPr>
          <a:xfrm>
            <a:off x="3549249" y="2473355"/>
            <a:ext cx="4913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8D4F6DAA-736E-5693-5D5F-DA7391F756EF}"/>
              </a:ext>
            </a:extLst>
          </p:cNvPr>
          <p:cNvSpPr txBox="1"/>
          <p:nvPr/>
        </p:nvSpPr>
        <p:spPr>
          <a:xfrm>
            <a:off x="4972059" y="2150513"/>
            <a:ext cx="4659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00" b="1" dirty="0">
                <a:solidFill>
                  <a:schemeClr val="bg1"/>
                </a:solidFill>
              </a:rPr>
              <a:t>2024</a:t>
            </a:r>
          </a:p>
        </p:txBody>
      </p:sp>
      <p:cxnSp>
        <p:nvCxnSpPr>
          <p:cNvPr id="46" name="Conector: curvado 45">
            <a:extLst>
              <a:ext uri="{FF2B5EF4-FFF2-40B4-BE49-F238E27FC236}">
                <a16:creationId xmlns:a16="http://schemas.microsoft.com/office/drawing/2014/main" id="{586960B8-E18C-5E47-3A80-6562DC23CD25}"/>
              </a:ext>
            </a:extLst>
          </p:cNvPr>
          <p:cNvCxnSpPr>
            <a:cxnSpLocks/>
          </p:cNvCxnSpPr>
          <p:nvPr/>
        </p:nvCxnSpPr>
        <p:spPr>
          <a:xfrm flipV="1">
            <a:off x="4410687" y="2366178"/>
            <a:ext cx="345796" cy="32322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Google Shape;211;p29">
            <a:extLst>
              <a:ext uri="{FF2B5EF4-FFF2-40B4-BE49-F238E27FC236}">
                <a16:creationId xmlns:a16="http://schemas.microsoft.com/office/drawing/2014/main" id="{DFE342EB-125C-5EF6-F245-7ECDC05CEF41}"/>
              </a:ext>
            </a:extLst>
          </p:cNvPr>
          <p:cNvCxnSpPr>
            <a:cxnSpLocks/>
          </p:cNvCxnSpPr>
          <p:nvPr/>
        </p:nvCxnSpPr>
        <p:spPr>
          <a:xfrm>
            <a:off x="5987360" y="1556815"/>
            <a:ext cx="0" cy="1370997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B5AE1A34-CA3F-1633-BFFD-68C46D3E2EF7}"/>
              </a:ext>
            </a:extLst>
          </p:cNvPr>
          <p:cNvSpPr/>
          <p:nvPr/>
        </p:nvSpPr>
        <p:spPr>
          <a:xfrm>
            <a:off x="7647297" y="2098663"/>
            <a:ext cx="776307" cy="49236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2" name="Flecha: pentágono 61">
            <a:extLst>
              <a:ext uri="{FF2B5EF4-FFF2-40B4-BE49-F238E27FC236}">
                <a16:creationId xmlns:a16="http://schemas.microsoft.com/office/drawing/2014/main" id="{7E3CC8A9-6653-857A-3945-C5521F831FD8}"/>
              </a:ext>
            </a:extLst>
          </p:cNvPr>
          <p:cNvSpPr/>
          <p:nvPr/>
        </p:nvSpPr>
        <p:spPr>
          <a:xfrm>
            <a:off x="6242349" y="2404592"/>
            <a:ext cx="919859" cy="523220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BD1D5750-8309-B412-205D-BDA6412A74FD}"/>
              </a:ext>
            </a:extLst>
          </p:cNvPr>
          <p:cNvSpPr txBox="1"/>
          <p:nvPr/>
        </p:nvSpPr>
        <p:spPr>
          <a:xfrm>
            <a:off x="7230861" y="2763777"/>
            <a:ext cx="4772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kern="1200" dirty="0"/>
              <a:t>7%</a:t>
            </a:r>
          </a:p>
        </p:txBody>
      </p:sp>
      <p:sp>
        <p:nvSpPr>
          <p:cNvPr id="192" name="CuadroTexto 191">
            <a:extLst>
              <a:ext uri="{FF2B5EF4-FFF2-40B4-BE49-F238E27FC236}">
                <a16:creationId xmlns:a16="http://schemas.microsoft.com/office/drawing/2014/main" id="{A6675FED-A237-6194-3D6B-D5FE4BDDE125}"/>
              </a:ext>
            </a:extLst>
          </p:cNvPr>
          <p:cNvSpPr txBox="1"/>
          <p:nvPr/>
        </p:nvSpPr>
        <p:spPr>
          <a:xfrm>
            <a:off x="6208500" y="2640666"/>
            <a:ext cx="82296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05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$</a:t>
            </a:r>
            <a:r>
              <a:rPr lang="es-CL" sz="1050" b="1" dirty="0">
                <a:solidFill>
                  <a:schemeClr val="bg1"/>
                </a:solidFill>
                <a:latin typeface="Calibri" panose="020F0502020204030204" pitchFamily="34" charset="0"/>
              </a:rPr>
              <a:t>1.704.667</a:t>
            </a:r>
            <a:endParaRPr lang="es-CL" sz="105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3" name="CuadroTexto 192">
            <a:extLst>
              <a:ext uri="{FF2B5EF4-FFF2-40B4-BE49-F238E27FC236}">
                <a16:creationId xmlns:a16="http://schemas.microsoft.com/office/drawing/2014/main" id="{1920300B-220D-C074-E611-292C714F54BC}"/>
              </a:ext>
            </a:extLst>
          </p:cNvPr>
          <p:cNvSpPr txBox="1"/>
          <p:nvPr/>
        </p:nvSpPr>
        <p:spPr>
          <a:xfrm>
            <a:off x="7615942" y="2312924"/>
            <a:ext cx="8229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0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$</a:t>
            </a:r>
            <a:r>
              <a:rPr lang="es-CL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1.819.015</a:t>
            </a:r>
            <a:endParaRPr lang="es-CL" sz="1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4" name="CuadroTexto 193">
            <a:extLst>
              <a:ext uri="{FF2B5EF4-FFF2-40B4-BE49-F238E27FC236}">
                <a16:creationId xmlns:a16="http://schemas.microsoft.com/office/drawing/2014/main" id="{8C51235A-DC8A-0DF8-804A-23915AC386EA}"/>
              </a:ext>
            </a:extLst>
          </p:cNvPr>
          <p:cNvSpPr txBox="1"/>
          <p:nvPr/>
        </p:nvSpPr>
        <p:spPr>
          <a:xfrm>
            <a:off x="6189351" y="1556815"/>
            <a:ext cx="1915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buNone/>
            </a:pPr>
            <a:r>
              <a:rPr lang="es-CL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REMUNERACIONES VARIABLES</a:t>
            </a:r>
          </a:p>
        </p:txBody>
      </p:sp>
      <p:sp>
        <p:nvSpPr>
          <p:cNvPr id="195" name="CuadroTexto 194">
            <a:extLst>
              <a:ext uri="{FF2B5EF4-FFF2-40B4-BE49-F238E27FC236}">
                <a16:creationId xmlns:a16="http://schemas.microsoft.com/office/drawing/2014/main" id="{9C58102C-7A15-0916-F365-F31B94C72AA0}"/>
              </a:ext>
            </a:extLst>
          </p:cNvPr>
          <p:cNvSpPr txBox="1"/>
          <p:nvPr/>
        </p:nvSpPr>
        <p:spPr>
          <a:xfrm>
            <a:off x="6374816" y="2473855"/>
            <a:ext cx="4913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96" name="CuadroTexto 195">
            <a:extLst>
              <a:ext uri="{FF2B5EF4-FFF2-40B4-BE49-F238E27FC236}">
                <a16:creationId xmlns:a16="http://schemas.microsoft.com/office/drawing/2014/main" id="{B528B82C-D56D-9EA0-F2B9-A7F8F311C473}"/>
              </a:ext>
            </a:extLst>
          </p:cNvPr>
          <p:cNvSpPr txBox="1"/>
          <p:nvPr/>
        </p:nvSpPr>
        <p:spPr>
          <a:xfrm>
            <a:off x="7797626" y="2151013"/>
            <a:ext cx="4659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00" b="1" dirty="0">
                <a:solidFill>
                  <a:schemeClr val="bg1"/>
                </a:solidFill>
              </a:rPr>
              <a:t>2024</a:t>
            </a:r>
          </a:p>
        </p:txBody>
      </p:sp>
      <p:cxnSp>
        <p:nvCxnSpPr>
          <p:cNvPr id="197" name="Conector: curvado 196">
            <a:extLst>
              <a:ext uri="{FF2B5EF4-FFF2-40B4-BE49-F238E27FC236}">
                <a16:creationId xmlns:a16="http://schemas.microsoft.com/office/drawing/2014/main" id="{A9FCF2AE-66CC-45CA-A2DA-7F5520504D22}"/>
              </a:ext>
            </a:extLst>
          </p:cNvPr>
          <p:cNvCxnSpPr>
            <a:cxnSpLocks/>
          </p:cNvCxnSpPr>
          <p:nvPr/>
        </p:nvCxnSpPr>
        <p:spPr>
          <a:xfrm flipV="1">
            <a:off x="7236254" y="2366678"/>
            <a:ext cx="345796" cy="32322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93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>
          <a:extLst>
            <a:ext uri="{FF2B5EF4-FFF2-40B4-BE49-F238E27FC236}">
              <a16:creationId xmlns:a16="http://schemas.microsoft.com/office/drawing/2014/main" id="{5F79A1D4-A51E-1658-4F59-01199F676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ángulo 52">
            <a:extLst>
              <a:ext uri="{FF2B5EF4-FFF2-40B4-BE49-F238E27FC236}">
                <a16:creationId xmlns:a16="http://schemas.microsoft.com/office/drawing/2014/main" id="{45EAED18-CCE0-5CD7-F8E6-43AFF6902CC6}"/>
              </a:ext>
            </a:extLst>
          </p:cNvPr>
          <p:cNvSpPr/>
          <p:nvPr/>
        </p:nvSpPr>
        <p:spPr>
          <a:xfrm>
            <a:off x="107492" y="102591"/>
            <a:ext cx="3178169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EA96FCAC-CDDE-1E2D-6F08-CC8CF3F7CF6E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ACD4D5BC-14C8-1C42-C881-67DB617D5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65" y="973754"/>
            <a:ext cx="2828348" cy="295213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C0E96AFD-7A83-8DB4-1CFF-B1787D75F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585" y="946776"/>
            <a:ext cx="2880043" cy="3006095"/>
          </a:xfrm>
          <a:prstGeom prst="rect">
            <a:avLst/>
          </a:prstGeom>
        </p:spPr>
      </p:pic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414A8B04-4DDC-324B-2C85-C8B458A5E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785998"/>
              </p:ext>
            </p:extLst>
          </p:nvPr>
        </p:nvGraphicFramePr>
        <p:xfrm>
          <a:off x="282497" y="3363433"/>
          <a:ext cx="3714316" cy="74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005">
                  <a:extLst>
                    <a:ext uri="{9D8B030D-6E8A-4147-A177-3AD203B41FA5}">
                      <a16:colId xmlns:a16="http://schemas.microsoft.com/office/drawing/2014/main" val="1912534206"/>
                    </a:ext>
                  </a:extLst>
                </a:gridCol>
                <a:gridCol w="1073941">
                  <a:extLst>
                    <a:ext uri="{9D8B030D-6E8A-4147-A177-3AD203B41FA5}">
                      <a16:colId xmlns:a16="http://schemas.microsoft.com/office/drawing/2014/main" val="1651263784"/>
                    </a:ext>
                  </a:extLst>
                </a:gridCol>
                <a:gridCol w="967370">
                  <a:extLst>
                    <a:ext uri="{9D8B030D-6E8A-4147-A177-3AD203B41FA5}">
                      <a16:colId xmlns:a16="http://schemas.microsoft.com/office/drawing/2014/main" val="1975247242"/>
                    </a:ext>
                  </a:extLst>
                </a:gridCol>
              </a:tblGrid>
              <a:tr h="4503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GASTOS BIENES Y SERVICIOS DE CONSUMO</a:t>
                      </a:r>
                    </a:p>
                  </a:txBody>
                  <a:tcPr marL="7200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2023</a:t>
                      </a:r>
                    </a:p>
                  </a:txBody>
                  <a:tcPr marL="72000" marR="6350" marT="635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2024</a:t>
                      </a:r>
                    </a:p>
                  </a:txBody>
                  <a:tcPr marL="72000" marR="6350" marT="635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712227"/>
                  </a:ext>
                </a:extLst>
              </a:tr>
              <a:tr h="1535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Gastos Directos</a:t>
                      </a:r>
                    </a:p>
                  </a:txBody>
                  <a:tcPr marL="7200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M$ 526.478</a:t>
                      </a:r>
                    </a:p>
                  </a:txBody>
                  <a:tcPr marL="7200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M$ 555.873</a:t>
                      </a:r>
                    </a:p>
                  </a:txBody>
                  <a:tcPr marL="7200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260114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F8222A0-559B-9515-F9CB-267B11B3594E}"/>
              </a:ext>
            </a:extLst>
          </p:cNvPr>
          <p:cNvSpPr txBox="1"/>
          <p:nvPr/>
        </p:nvSpPr>
        <p:spPr>
          <a:xfrm>
            <a:off x="4599390" y="4247998"/>
            <a:ext cx="4187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900" dirty="0"/>
              <a:t> </a:t>
            </a:r>
            <a:r>
              <a:rPr lang="es-ES" sz="900" b="1" dirty="0"/>
              <a:t>Gastos Indirectos;</a:t>
            </a:r>
            <a:r>
              <a:rPr lang="es-ES" sz="900" dirty="0"/>
              <a:t> Corresponde a los gastos por Servicios básicos, Servicio de Aseo, Guardias de Seguridad, Servicio de Mantención de Jardines, Mantenimientos de equipos y vehículos, combustibles, aumentó en un 109.73% por normalización NHSJC. </a:t>
            </a:r>
            <a:endParaRPr lang="es-CL" sz="900" dirty="0">
              <a:latin typeface="Assistant Light" pitchFamily="2" charset="-79"/>
              <a:cs typeface="Assistant Light" pitchFamily="2" charset="-79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51C6EBE-C105-3DE2-012B-A7B4C73525EC}"/>
              </a:ext>
            </a:extLst>
          </p:cNvPr>
          <p:cNvSpPr txBox="1"/>
          <p:nvPr/>
        </p:nvSpPr>
        <p:spPr>
          <a:xfrm>
            <a:off x="1068245" y="1378550"/>
            <a:ext cx="736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b="1" kern="1200" dirty="0">
                <a:solidFill>
                  <a:srgbClr val="0070C0"/>
                </a:solidFill>
              </a:rPr>
              <a:t>5,6%</a:t>
            </a:r>
            <a:endParaRPr lang="es-CL" dirty="0">
              <a:solidFill>
                <a:srgbClr val="0070C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0CC93D2-268E-AB44-D149-8807914E41B7}"/>
              </a:ext>
            </a:extLst>
          </p:cNvPr>
          <p:cNvSpPr txBox="1"/>
          <p:nvPr/>
        </p:nvSpPr>
        <p:spPr>
          <a:xfrm>
            <a:off x="5560967" y="1332846"/>
            <a:ext cx="8906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kern="1200" dirty="0">
                <a:solidFill>
                  <a:srgbClr val="0070C0"/>
                </a:solidFill>
              </a:rPr>
              <a:t>110%</a:t>
            </a:r>
          </a:p>
        </p:txBody>
      </p:sp>
      <p:cxnSp>
        <p:nvCxnSpPr>
          <p:cNvPr id="19" name="Google Shape;211;p29">
            <a:extLst>
              <a:ext uri="{FF2B5EF4-FFF2-40B4-BE49-F238E27FC236}">
                <a16:creationId xmlns:a16="http://schemas.microsoft.com/office/drawing/2014/main" id="{72660668-8AD2-3BF8-9573-96A192F4F08B}"/>
              </a:ext>
            </a:extLst>
          </p:cNvPr>
          <p:cNvCxnSpPr>
            <a:cxnSpLocks/>
          </p:cNvCxnSpPr>
          <p:nvPr/>
        </p:nvCxnSpPr>
        <p:spPr>
          <a:xfrm>
            <a:off x="4312966" y="946776"/>
            <a:ext cx="0" cy="3848633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F4BB273-1EFE-ED5D-95CC-7C5DD028186D}"/>
              </a:ext>
            </a:extLst>
          </p:cNvPr>
          <p:cNvSpPr txBox="1"/>
          <p:nvPr/>
        </p:nvSpPr>
        <p:spPr>
          <a:xfrm>
            <a:off x="4629120" y="876007"/>
            <a:ext cx="1727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050" b="1" dirty="0"/>
              <a:t>GASTOS INDIRECTOS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5A81ABD-E972-CA40-C400-44D86B3E6B8F}"/>
              </a:ext>
            </a:extLst>
          </p:cNvPr>
          <p:cNvSpPr txBox="1"/>
          <p:nvPr/>
        </p:nvSpPr>
        <p:spPr>
          <a:xfrm>
            <a:off x="294578" y="874919"/>
            <a:ext cx="15726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050" b="1" dirty="0"/>
              <a:t>GASTOS DIRECTOS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E32C265-24ED-C01D-2F2C-8454C570B481}"/>
              </a:ext>
            </a:extLst>
          </p:cNvPr>
          <p:cNvSpPr txBox="1"/>
          <p:nvPr/>
        </p:nvSpPr>
        <p:spPr>
          <a:xfrm>
            <a:off x="-142930" y="4247998"/>
            <a:ext cx="41874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900" b="1" dirty="0"/>
              <a:t>Gastos Directos</a:t>
            </a:r>
            <a:r>
              <a:rPr lang="es-CL" sz="900" dirty="0"/>
              <a:t>; Corresponde a los gastos por medicamentos, insumos clínicos, compra de exámenes, aumentó 5.58% por insumos clínicos normalización NHSJC. </a:t>
            </a:r>
          </a:p>
        </p:txBody>
      </p:sp>
      <p:graphicFrame>
        <p:nvGraphicFramePr>
          <p:cNvPr id="27" name="Tabla 26">
            <a:extLst>
              <a:ext uri="{FF2B5EF4-FFF2-40B4-BE49-F238E27FC236}">
                <a16:creationId xmlns:a16="http://schemas.microsoft.com/office/drawing/2014/main" id="{75D3F749-9CB5-0683-90FB-E0BC91AF5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362318"/>
              </p:ext>
            </p:extLst>
          </p:nvPr>
        </p:nvGraphicFramePr>
        <p:xfrm>
          <a:off x="4631705" y="3357619"/>
          <a:ext cx="4087176" cy="74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949">
                  <a:extLst>
                    <a:ext uri="{9D8B030D-6E8A-4147-A177-3AD203B41FA5}">
                      <a16:colId xmlns:a16="http://schemas.microsoft.com/office/drawing/2014/main" val="1912534206"/>
                    </a:ext>
                  </a:extLst>
                </a:gridCol>
                <a:gridCol w="1181748">
                  <a:extLst>
                    <a:ext uri="{9D8B030D-6E8A-4147-A177-3AD203B41FA5}">
                      <a16:colId xmlns:a16="http://schemas.microsoft.com/office/drawing/2014/main" val="1651263784"/>
                    </a:ext>
                  </a:extLst>
                </a:gridCol>
                <a:gridCol w="1064479">
                  <a:extLst>
                    <a:ext uri="{9D8B030D-6E8A-4147-A177-3AD203B41FA5}">
                      <a16:colId xmlns:a16="http://schemas.microsoft.com/office/drawing/2014/main" val="1975247242"/>
                    </a:ext>
                  </a:extLst>
                </a:gridCol>
              </a:tblGrid>
              <a:tr h="53478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GASTOS BIENES Y SERVICIOS DE CONSUMO</a:t>
                      </a:r>
                    </a:p>
                  </a:txBody>
                  <a:tcPr marL="7200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2023</a:t>
                      </a:r>
                    </a:p>
                  </a:txBody>
                  <a:tcPr marL="72000" marR="6350" marT="635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2024</a:t>
                      </a:r>
                    </a:p>
                  </a:txBody>
                  <a:tcPr marL="72000" marR="6350" marT="635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712227"/>
                  </a:ext>
                </a:extLst>
              </a:tr>
              <a:tr h="18234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Gastos Indirectos</a:t>
                      </a:r>
                    </a:p>
                  </a:txBody>
                  <a:tcPr marL="7200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M$ 1.423.384</a:t>
                      </a:r>
                    </a:p>
                  </a:txBody>
                  <a:tcPr marL="7200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M$ 2.985.228</a:t>
                      </a:r>
                    </a:p>
                  </a:txBody>
                  <a:tcPr marL="7200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0578"/>
                  </a:ext>
                </a:extLst>
              </a:tr>
            </a:tbl>
          </a:graphicData>
        </a:graphic>
      </p:graphicFrame>
      <p:sp>
        <p:nvSpPr>
          <p:cNvPr id="42" name="CuadroTexto 41">
            <a:extLst>
              <a:ext uri="{FF2B5EF4-FFF2-40B4-BE49-F238E27FC236}">
                <a16:creationId xmlns:a16="http://schemas.microsoft.com/office/drawing/2014/main" id="{3FF7C3C4-2636-D029-0D61-44B25A9F9F7C}"/>
              </a:ext>
            </a:extLst>
          </p:cNvPr>
          <p:cNvSpPr txBox="1"/>
          <p:nvPr/>
        </p:nvSpPr>
        <p:spPr>
          <a:xfrm>
            <a:off x="2353511" y="1878671"/>
            <a:ext cx="10393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$526.478</a:t>
            </a:r>
            <a:endParaRPr lang="es-CL" sz="1200" b="1" dirty="0">
              <a:solidFill>
                <a:schemeClr val="bg1"/>
              </a:solidFill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B05380E-AAD3-5C4B-DF88-31562A80CB44}"/>
              </a:ext>
            </a:extLst>
          </p:cNvPr>
          <p:cNvSpPr txBox="1"/>
          <p:nvPr/>
        </p:nvSpPr>
        <p:spPr>
          <a:xfrm>
            <a:off x="1492467" y="2190392"/>
            <a:ext cx="9678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2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$ 555.873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A4E89B65-6E8F-C8C5-6AF0-96E40962295A}"/>
              </a:ext>
            </a:extLst>
          </p:cNvPr>
          <p:cNvSpPr txBox="1"/>
          <p:nvPr/>
        </p:nvSpPr>
        <p:spPr>
          <a:xfrm>
            <a:off x="6675293" y="1830180"/>
            <a:ext cx="1279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1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$ 1.423.384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CE3F0A3-6A81-A060-2C9D-1CAD47A30BB1}"/>
              </a:ext>
            </a:extLst>
          </p:cNvPr>
          <p:cNvSpPr txBox="1"/>
          <p:nvPr/>
        </p:nvSpPr>
        <p:spPr>
          <a:xfrm>
            <a:off x="6263107" y="2287019"/>
            <a:ext cx="11047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4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$ 2.985.228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801811-C9AF-DDB8-B477-6BB250FB5551}"/>
              </a:ext>
            </a:extLst>
          </p:cNvPr>
          <p:cNvSpPr txBox="1"/>
          <p:nvPr/>
        </p:nvSpPr>
        <p:spPr>
          <a:xfrm>
            <a:off x="1976399" y="301704"/>
            <a:ext cx="48390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1" i="0" u="none" strike="noStrike" kern="1200" cap="all" spc="120" normalizeH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1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Gastos presupuestarios  2023 - 2024  M$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C242B9-1323-0DF1-B767-2081E7732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35" y="130241"/>
            <a:ext cx="864010" cy="2630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B1595D-715D-9384-7AB5-5CE6F22E9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388" y="155956"/>
            <a:ext cx="338768" cy="30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7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CB8B7-BA9A-FB65-FE54-9E2637EE4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D2C3EF1-5C1E-DC4D-C487-987F6754934F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Rectángulo 52">
            <a:extLst>
              <a:ext uri="{FF2B5EF4-FFF2-40B4-BE49-F238E27FC236}">
                <a16:creationId xmlns:a16="http://schemas.microsoft.com/office/drawing/2014/main" id="{DAA0B78C-4EC6-DD16-2B6B-52D691DC69BF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78E32A44-5559-DFE8-E37D-0B66B9B2F38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360612" y="3035201"/>
            <a:ext cx="1973637" cy="711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base"/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ATENCIÓN PRIMARIA</a:t>
            </a:r>
            <a:endParaRPr lang="es-ES" sz="1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392FE9B2-D655-626C-D147-79E781038F13}"/>
              </a:ext>
            </a:extLst>
          </p:cNvPr>
          <p:cNvCxnSpPr>
            <a:cxnSpLocks/>
          </p:cNvCxnSpPr>
          <p:nvPr/>
        </p:nvCxnSpPr>
        <p:spPr>
          <a:xfrm>
            <a:off x="5079715" y="842839"/>
            <a:ext cx="0" cy="3850932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C3C19681-116D-6CFD-8ADE-093A02105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5F4AC79-7BD8-D37E-598F-D3D0E396F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3" name="Google Shape;6695;p54">
            <a:extLst>
              <a:ext uri="{FF2B5EF4-FFF2-40B4-BE49-F238E27FC236}">
                <a16:creationId xmlns:a16="http://schemas.microsoft.com/office/drawing/2014/main" id="{4A425F67-369A-C836-CF8F-ABF2FDB774F0}"/>
              </a:ext>
            </a:extLst>
          </p:cNvPr>
          <p:cNvSpPr/>
          <p:nvPr/>
        </p:nvSpPr>
        <p:spPr>
          <a:xfrm>
            <a:off x="5916965" y="2175439"/>
            <a:ext cx="558737" cy="725081"/>
          </a:xfrm>
          <a:custGeom>
            <a:avLst/>
            <a:gdLst/>
            <a:ahLst/>
            <a:cxnLst/>
            <a:rect l="l" t="t" r="r" b="b"/>
            <a:pathLst>
              <a:path w="9106" h="11817" extrusionOk="0">
                <a:moveTo>
                  <a:pt x="4649" y="623"/>
                </a:moveTo>
                <a:cubicBezTo>
                  <a:pt x="5216" y="623"/>
                  <a:pt x="5756" y="897"/>
                  <a:pt x="6270" y="1325"/>
                </a:cubicBezTo>
                <a:lnTo>
                  <a:pt x="5987" y="2365"/>
                </a:lnTo>
                <a:cubicBezTo>
                  <a:pt x="5546" y="2144"/>
                  <a:pt x="5042" y="2050"/>
                  <a:pt x="4569" y="2050"/>
                </a:cubicBezTo>
                <a:cubicBezTo>
                  <a:pt x="4097" y="2050"/>
                  <a:pt x="3593" y="2144"/>
                  <a:pt x="3151" y="2365"/>
                </a:cubicBezTo>
                <a:lnTo>
                  <a:pt x="2868" y="1325"/>
                </a:lnTo>
                <a:cubicBezTo>
                  <a:pt x="3340" y="916"/>
                  <a:pt x="3939" y="664"/>
                  <a:pt x="4475" y="632"/>
                </a:cubicBezTo>
                <a:cubicBezTo>
                  <a:pt x="4533" y="626"/>
                  <a:pt x="4591" y="623"/>
                  <a:pt x="4649" y="623"/>
                </a:cubicBezTo>
                <a:close/>
                <a:moveTo>
                  <a:pt x="4601" y="4791"/>
                </a:moveTo>
                <a:cubicBezTo>
                  <a:pt x="4853" y="5074"/>
                  <a:pt x="5199" y="5358"/>
                  <a:pt x="5640" y="5610"/>
                </a:cubicBezTo>
                <a:lnTo>
                  <a:pt x="5640" y="6555"/>
                </a:lnTo>
                <a:cubicBezTo>
                  <a:pt x="5640" y="7154"/>
                  <a:pt x="5168" y="7595"/>
                  <a:pt x="4601" y="7595"/>
                </a:cubicBezTo>
                <a:cubicBezTo>
                  <a:pt x="4065" y="7595"/>
                  <a:pt x="3593" y="7122"/>
                  <a:pt x="3593" y="6555"/>
                </a:cubicBezTo>
                <a:lnTo>
                  <a:pt x="3593" y="5641"/>
                </a:lnTo>
                <a:cubicBezTo>
                  <a:pt x="3939" y="5358"/>
                  <a:pt x="4254" y="5169"/>
                  <a:pt x="4475" y="4917"/>
                </a:cubicBezTo>
                <a:lnTo>
                  <a:pt x="4601" y="4791"/>
                </a:lnTo>
                <a:close/>
                <a:moveTo>
                  <a:pt x="4569" y="2806"/>
                </a:moveTo>
                <a:cubicBezTo>
                  <a:pt x="5073" y="2806"/>
                  <a:pt x="5577" y="2964"/>
                  <a:pt x="6018" y="3216"/>
                </a:cubicBezTo>
                <a:cubicBezTo>
                  <a:pt x="6491" y="3499"/>
                  <a:pt x="6901" y="3972"/>
                  <a:pt x="7121" y="4476"/>
                </a:cubicBezTo>
                <a:lnTo>
                  <a:pt x="7877" y="6902"/>
                </a:lnTo>
                <a:lnTo>
                  <a:pt x="7877" y="6933"/>
                </a:lnTo>
                <a:cubicBezTo>
                  <a:pt x="8003" y="7217"/>
                  <a:pt x="7909" y="7469"/>
                  <a:pt x="7783" y="7626"/>
                </a:cubicBezTo>
                <a:cubicBezTo>
                  <a:pt x="7562" y="8036"/>
                  <a:pt x="7090" y="8319"/>
                  <a:pt x="6617" y="8351"/>
                </a:cubicBezTo>
                <a:cubicBezTo>
                  <a:pt x="6270" y="8351"/>
                  <a:pt x="5955" y="8162"/>
                  <a:pt x="5766" y="7878"/>
                </a:cubicBezTo>
                <a:cubicBezTo>
                  <a:pt x="6081" y="7563"/>
                  <a:pt x="6302" y="7122"/>
                  <a:pt x="6302" y="6618"/>
                </a:cubicBezTo>
                <a:lnTo>
                  <a:pt x="6302" y="6114"/>
                </a:lnTo>
                <a:cubicBezTo>
                  <a:pt x="6333" y="6145"/>
                  <a:pt x="6428" y="6177"/>
                  <a:pt x="6459" y="6208"/>
                </a:cubicBezTo>
                <a:cubicBezTo>
                  <a:pt x="6554" y="6272"/>
                  <a:pt x="6585" y="6272"/>
                  <a:pt x="6648" y="6272"/>
                </a:cubicBezTo>
                <a:cubicBezTo>
                  <a:pt x="6775" y="6272"/>
                  <a:pt x="6901" y="6208"/>
                  <a:pt x="6932" y="6114"/>
                </a:cubicBezTo>
                <a:cubicBezTo>
                  <a:pt x="7058" y="5956"/>
                  <a:pt x="6995" y="5704"/>
                  <a:pt x="6869" y="5641"/>
                </a:cubicBezTo>
                <a:cubicBezTo>
                  <a:pt x="6617" y="5484"/>
                  <a:pt x="6428" y="5358"/>
                  <a:pt x="6239" y="5232"/>
                </a:cubicBezTo>
                <a:cubicBezTo>
                  <a:pt x="6176" y="5200"/>
                  <a:pt x="6144" y="5169"/>
                  <a:pt x="6113" y="5169"/>
                </a:cubicBezTo>
                <a:cubicBezTo>
                  <a:pt x="5199" y="4570"/>
                  <a:pt x="4979" y="4381"/>
                  <a:pt x="4979" y="3814"/>
                </a:cubicBezTo>
                <a:cubicBezTo>
                  <a:pt x="4979" y="3625"/>
                  <a:pt x="4821" y="3468"/>
                  <a:pt x="4601" y="3468"/>
                </a:cubicBezTo>
                <a:cubicBezTo>
                  <a:pt x="4412" y="3468"/>
                  <a:pt x="4254" y="3625"/>
                  <a:pt x="4254" y="3814"/>
                </a:cubicBezTo>
                <a:cubicBezTo>
                  <a:pt x="4254" y="4381"/>
                  <a:pt x="4034" y="4570"/>
                  <a:pt x="3120" y="5169"/>
                </a:cubicBezTo>
                <a:cubicBezTo>
                  <a:pt x="3057" y="5169"/>
                  <a:pt x="3025" y="5200"/>
                  <a:pt x="2994" y="5232"/>
                </a:cubicBezTo>
                <a:cubicBezTo>
                  <a:pt x="2805" y="5358"/>
                  <a:pt x="2584" y="5484"/>
                  <a:pt x="2364" y="5641"/>
                </a:cubicBezTo>
                <a:cubicBezTo>
                  <a:pt x="2206" y="5736"/>
                  <a:pt x="2175" y="5956"/>
                  <a:pt x="2269" y="6114"/>
                </a:cubicBezTo>
                <a:cubicBezTo>
                  <a:pt x="2343" y="6206"/>
                  <a:pt x="2448" y="6255"/>
                  <a:pt x="2548" y="6255"/>
                </a:cubicBezTo>
                <a:cubicBezTo>
                  <a:pt x="2620" y="6255"/>
                  <a:pt x="2689" y="6230"/>
                  <a:pt x="2742" y="6177"/>
                </a:cubicBezTo>
                <a:cubicBezTo>
                  <a:pt x="2805" y="6145"/>
                  <a:pt x="2868" y="6114"/>
                  <a:pt x="2899" y="6051"/>
                </a:cubicBezTo>
                <a:lnTo>
                  <a:pt x="2899" y="6587"/>
                </a:lnTo>
                <a:cubicBezTo>
                  <a:pt x="2899" y="7059"/>
                  <a:pt x="3120" y="7532"/>
                  <a:pt x="3466" y="7847"/>
                </a:cubicBezTo>
                <a:cubicBezTo>
                  <a:pt x="3277" y="8099"/>
                  <a:pt x="2962" y="8319"/>
                  <a:pt x="2616" y="8319"/>
                </a:cubicBezTo>
                <a:cubicBezTo>
                  <a:pt x="2143" y="8256"/>
                  <a:pt x="1671" y="8004"/>
                  <a:pt x="1419" y="7595"/>
                </a:cubicBezTo>
                <a:cubicBezTo>
                  <a:pt x="1230" y="7437"/>
                  <a:pt x="1135" y="7217"/>
                  <a:pt x="1261" y="6933"/>
                </a:cubicBezTo>
                <a:lnTo>
                  <a:pt x="2017" y="4476"/>
                </a:lnTo>
                <a:cubicBezTo>
                  <a:pt x="2238" y="3940"/>
                  <a:pt x="2647" y="3499"/>
                  <a:pt x="3120" y="3216"/>
                </a:cubicBezTo>
                <a:cubicBezTo>
                  <a:pt x="3529" y="2964"/>
                  <a:pt x="4065" y="2806"/>
                  <a:pt x="4569" y="2806"/>
                </a:cubicBezTo>
                <a:close/>
                <a:moveTo>
                  <a:pt x="5231" y="8225"/>
                </a:moveTo>
                <a:cubicBezTo>
                  <a:pt x="5325" y="8382"/>
                  <a:pt x="5420" y="8508"/>
                  <a:pt x="5577" y="8634"/>
                </a:cubicBezTo>
                <a:lnTo>
                  <a:pt x="4569" y="9580"/>
                </a:lnTo>
                <a:lnTo>
                  <a:pt x="3624" y="8634"/>
                </a:lnTo>
                <a:cubicBezTo>
                  <a:pt x="3750" y="8508"/>
                  <a:pt x="3845" y="8382"/>
                  <a:pt x="3971" y="8225"/>
                </a:cubicBezTo>
                <a:cubicBezTo>
                  <a:pt x="4160" y="8319"/>
                  <a:pt x="4380" y="8351"/>
                  <a:pt x="4601" y="8351"/>
                </a:cubicBezTo>
                <a:cubicBezTo>
                  <a:pt x="4853" y="8351"/>
                  <a:pt x="5042" y="8319"/>
                  <a:pt x="5231" y="8225"/>
                </a:cubicBezTo>
                <a:close/>
                <a:moveTo>
                  <a:pt x="2994" y="8949"/>
                </a:moveTo>
                <a:lnTo>
                  <a:pt x="4254" y="10210"/>
                </a:lnTo>
                <a:lnTo>
                  <a:pt x="4254" y="11092"/>
                </a:lnTo>
                <a:lnTo>
                  <a:pt x="789" y="11092"/>
                </a:lnTo>
                <a:lnTo>
                  <a:pt x="789" y="10745"/>
                </a:lnTo>
                <a:cubicBezTo>
                  <a:pt x="789" y="9800"/>
                  <a:pt x="1576" y="9012"/>
                  <a:pt x="2521" y="9012"/>
                </a:cubicBezTo>
                <a:cubicBezTo>
                  <a:pt x="2679" y="9012"/>
                  <a:pt x="2836" y="8981"/>
                  <a:pt x="2994" y="8949"/>
                </a:cubicBezTo>
                <a:close/>
                <a:moveTo>
                  <a:pt x="6176" y="8949"/>
                </a:moveTo>
                <a:cubicBezTo>
                  <a:pt x="6333" y="8981"/>
                  <a:pt x="6491" y="9012"/>
                  <a:pt x="6648" y="9012"/>
                </a:cubicBezTo>
                <a:cubicBezTo>
                  <a:pt x="7594" y="9012"/>
                  <a:pt x="8381" y="9800"/>
                  <a:pt x="8381" y="10745"/>
                </a:cubicBezTo>
                <a:lnTo>
                  <a:pt x="8381" y="11092"/>
                </a:lnTo>
                <a:lnTo>
                  <a:pt x="4916" y="11092"/>
                </a:lnTo>
                <a:lnTo>
                  <a:pt x="4916" y="10210"/>
                </a:lnTo>
                <a:lnTo>
                  <a:pt x="6176" y="8949"/>
                </a:lnTo>
                <a:close/>
                <a:moveTo>
                  <a:pt x="4553" y="0"/>
                </a:moveTo>
                <a:cubicBezTo>
                  <a:pt x="4517" y="0"/>
                  <a:pt x="4480" y="1"/>
                  <a:pt x="4443" y="2"/>
                </a:cubicBezTo>
                <a:cubicBezTo>
                  <a:pt x="3656" y="34"/>
                  <a:pt x="2836" y="380"/>
                  <a:pt x="2206" y="1010"/>
                </a:cubicBezTo>
                <a:cubicBezTo>
                  <a:pt x="2143" y="1105"/>
                  <a:pt x="2080" y="1231"/>
                  <a:pt x="2143" y="1325"/>
                </a:cubicBezTo>
                <a:lnTo>
                  <a:pt x="2490" y="2743"/>
                </a:lnTo>
                <a:cubicBezTo>
                  <a:pt x="1986" y="3121"/>
                  <a:pt x="1576" y="3625"/>
                  <a:pt x="1293" y="4224"/>
                </a:cubicBezTo>
                <a:lnTo>
                  <a:pt x="1293" y="4255"/>
                </a:lnTo>
                <a:lnTo>
                  <a:pt x="568" y="6650"/>
                </a:lnTo>
                <a:cubicBezTo>
                  <a:pt x="411" y="7091"/>
                  <a:pt x="442" y="7563"/>
                  <a:pt x="663" y="8004"/>
                </a:cubicBezTo>
                <a:cubicBezTo>
                  <a:pt x="820" y="8225"/>
                  <a:pt x="1041" y="8477"/>
                  <a:pt x="1261" y="8634"/>
                </a:cubicBezTo>
                <a:cubicBezTo>
                  <a:pt x="505" y="9012"/>
                  <a:pt x="1" y="9832"/>
                  <a:pt x="1" y="10745"/>
                </a:cubicBezTo>
                <a:lnTo>
                  <a:pt x="1" y="11470"/>
                </a:lnTo>
                <a:cubicBezTo>
                  <a:pt x="1" y="11659"/>
                  <a:pt x="158" y="11816"/>
                  <a:pt x="347" y="11816"/>
                </a:cubicBezTo>
                <a:lnTo>
                  <a:pt x="8665" y="11816"/>
                </a:lnTo>
                <a:cubicBezTo>
                  <a:pt x="8854" y="11816"/>
                  <a:pt x="9011" y="11659"/>
                  <a:pt x="9011" y="11470"/>
                </a:cubicBezTo>
                <a:lnTo>
                  <a:pt x="9011" y="10745"/>
                </a:lnTo>
                <a:cubicBezTo>
                  <a:pt x="9106" y="9832"/>
                  <a:pt x="8570" y="9012"/>
                  <a:pt x="7783" y="8634"/>
                </a:cubicBezTo>
                <a:cubicBezTo>
                  <a:pt x="8035" y="8477"/>
                  <a:pt x="8255" y="8225"/>
                  <a:pt x="8381" y="8004"/>
                </a:cubicBezTo>
                <a:cubicBezTo>
                  <a:pt x="8665" y="7563"/>
                  <a:pt x="8696" y="7091"/>
                  <a:pt x="8507" y="6650"/>
                </a:cubicBezTo>
                <a:lnTo>
                  <a:pt x="7751" y="4255"/>
                </a:lnTo>
                <a:lnTo>
                  <a:pt x="7751" y="4224"/>
                </a:lnTo>
                <a:cubicBezTo>
                  <a:pt x="7531" y="3625"/>
                  <a:pt x="7090" y="3121"/>
                  <a:pt x="6585" y="2743"/>
                </a:cubicBezTo>
                <a:lnTo>
                  <a:pt x="6932" y="1325"/>
                </a:lnTo>
                <a:cubicBezTo>
                  <a:pt x="6964" y="1231"/>
                  <a:pt x="6932" y="1105"/>
                  <a:pt x="6838" y="1010"/>
                </a:cubicBezTo>
                <a:cubicBezTo>
                  <a:pt x="6173" y="346"/>
                  <a:pt x="5393" y="0"/>
                  <a:pt x="4553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0A92299-2259-D448-01A2-57C041BE14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96"/>
          <a:stretch>
            <a:fillRect/>
          </a:stretch>
        </p:blipFill>
        <p:spPr>
          <a:xfrm>
            <a:off x="615648" y="1499734"/>
            <a:ext cx="3949425" cy="2350764"/>
          </a:xfrm>
          <a:prstGeom prst="roundRect">
            <a:avLst>
              <a:gd name="adj" fmla="val 446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7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4827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96B54-6D06-D748-0D9A-B37CDBD98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2D2D5EBA-504A-6883-E962-8E75C31D2895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FD042E4-6AC0-D9A3-8AB1-941246782088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395F396-C333-1569-12E7-4D4EF692F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A15D83D-0AB3-AA6A-083E-A67716E46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FBBBCFBC-CE01-2C24-307E-4079CB571C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689065"/>
              </p:ext>
            </p:extLst>
          </p:nvPr>
        </p:nvGraphicFramePr>
        <p:xfrm>
          <a:off x="644891" y="528946"/>
          <a:ext cx="7569160" cy="331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7DAA475B-5C0C-6B5C-01AA-7B2F0B374858}"/>
              </a:ext>
            </a:extLst>
          </p:cNvPr>
          <p:cNvSpPr txBox="1"/>
          <p:nvPr/>
        </p:nvSpPr>
        <p:spPr>
          <a:xfrm>
            <a:off x="1087999" y="26733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1800" b="1" dirty="0">
                <a:solidFill>
                  <a:schemeClr val="bg2">
                    <a:lumMod val="50000"/>
                  </a:schemeClr>
                </a:solidFill>
              </a:rPr>
              <a:t>TOTAL ATENCIONES</a:t>
            </a:r>
            <a:endParaRPr lang="es-CL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 rtl="0">
              <a:defRPr sz="16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1800" b="1" baseline="0" dirty="0">
                <a:solidFill>
                  <a:schemeClr val="bg2">
                    <a:lumMod val="50000"/>
                  </a:schemeClr>
                </a:solidFill>
              </a:rPr>
              <a:t>CONSULTORIO-APS 2023-2024</a:t>
            </a:r>
            <a:endParaRPr lang="es-CL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BF4245B-7ECF-6E35-B94A-60332E1B9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214312"/>
              </p:ext>
            </p:extLst>
          </p:nvPr>
        </p:nvGraphicFramePr>
        <p:xfrm>
          <a:off x="1325526" y="4036366"/>
          <a:ext cx="5856940" cy="815813"/>
        </p:xfrm>
        <a:graphic>
          <a:graphicData uri="http://schemas.openxmlformats.org/drawingml/2006/table">
            <a:tbl>
              <a:tblPr/>
              <a:tblGrid>
                <a:gridCol w="1342779">
                  <a:extLst>
                    <a:ext uri="{9D8B030D-6E8A-4147-A177-3AD203B41FA5}">
                      <a16:colId xmlns:a16="http://schemas.microsoft.com/office/drawing/2014/main" val="3009275979"/>
                    </a:ext>
                  </a:extLst>
                </a:gridCol>
                <a:gridCol w="1383263">
                  <a:extLst>
                    <a:ext uri="{9D8B030D-6E8A-4147-A177-3AD203B41FA5}">
                      <a16:colId xmlns:a16="http://schemas.microsoft.com/office/drawing/2014/main" val="4153237110"/>
                    </a:ext>
                  </a:extLst>
                </a:gridCol>
                <a:gridCol w="1533551">
                  <a:extLst>
                    <a:ext uri="{9D8B030D-6E8A-4147-A177-3AD203B41FA5}">
                      <a16:colId xmlns:a16="http://schemas.microsoft.com/office/drawing/2014/main" val="2973802485"/>
                    </a:ext>
                  </a:extLst>
                </a:gridCol>
                <a:gridCol w="1597347">
                  <a:extLst>
                    <a:ext uri="{9D8B030D-6E8A-4147-A177-3AD203B41FA5}">
                      <a16:colId xmlns:a16="http://schemas.microsoft.com/office/drawing/2014/main" val="2743118084"/>
                    </a:ext>
                  </a:extLst>
                </a:gridCol>
              </a:tblGrid>
              <a:tr h="28136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Profesionales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Variación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562176"/>
                  </a:ext>
                </a:extLst>
              </a:tr>
              <a:tr h="1781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Médicos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19.624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94576"/>
                  </a:ext>
                </a:extLst>
              </a:tr>
              <a:tr h="1781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 Médicos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43.603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48.466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11,15%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292045"/>
                  </a:ext>
                </a:extLst>
              </a:tr>
              <a:tr h="1781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Odontólogos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292508"/>
                  </a:ext>
                </a:extLst>
              </a:tr>
            </a:tbl>
          </a:graphicData>
        </a:graphic>
      </p:graphicFrame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05EA4A2-BDF8-8B32-C952-D1627CA29754}"/>
              </a:ext>
            </a:extLst>
          </p:cNvPr>
          <p:cNvCxnSpPr>
            <a:cxnSpLocks/>
          </p:cNvCxnSpPr>
          <p:nvPr/>
        </p:nvCxnSpPr>
        <p:spPr>
          <a:xfrm flipH="1">
            <a:off x="7271178" y="4753742"/>
            <a:ext cx="652660" cy="0"/>
          </a:xfrm>
          <a:prstGeom prst="straightConnector1">
            <a:avLst/>
          </a:prstGeom>
          <a:ln w="31750">
            <a:solidFill>
              <a:srgbClr val="E51F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918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B7422-D7E4-F2DE-2F63-C6556AD96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B0EF8665-F470-1E5A-64BA-EF3E9405A12F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0101036-CB76-65F6-0F5B-13BF16A0F778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5EA386AC-E659-93E9-9AD8-F7E8104641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745691"/>
              </p:ext>
            </p:extLst>
          </p:nvPr>
        </p:nvGraphicFramePr>
        <p:xfrm>
          <a:off x="338424" y="692363"/>
          <a:ext cx="8467152" cy="2841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244B1A6-1131-07CC-3A0D-84D2B6A52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518119"/>
              </p:ext>
            </p:extLst>
          </p:nvPr>
        </p:nvGraphicFramePr>
        <p:xfrm>
          <a:off x="1099336" y="3777754"/>
          <a:ext cx="7187017" cy="1074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9923">
                  <a:extLst>
                    <a:ext uri="{9D8B030D-6E8A-4147-A177-3AD203B41FA5}">
                      <a16:colId xmlns:a16="http://schemas.microsoft.com/office/drawing/2014/main" val="2327768860"/>
                    </a:ext>
                  </a:extLst>
                </a:gridCol>
                <a:gridCol w="862442">
                  <a:extLst>
                    <a:ext uri="{9D8B030D-6E8A-4147-A177-3AD203B41FA5}">
                      <a16:colId xmlns:a16="http://schemas.microsoft.com/office/drawing/2014/main" val="468884339"/>
                    </a:ext>
                  </a:extLst>
                </a:gridCol>
                <a:gridCol w="862442">
                  <a:extLst>
                    <a:ext uri="{9D8B030D-6E8A-4147-A177-3AD203B41FA5}">
                      <a16:colId xmlns:a16="http://schemas.microsoft.com/office/drawing/2014/main" val="138908358"/>
                    </a:ext>
                  </a:extLst>
                </a:gridCol>
                <a:gridCol w="862442">
                  <a:extLst>
                    <a:ext uri="{9D8B030D-6E8A-4147-A177-3AD203B41FA5}">
                      <a16:colId xmlns:a16="http://schemas.microsoft.com/office/drawing/2014/main" val="3190801349"/>
                    </a:ext>
                  </a:extLst>
                </a:gridCol>
                <a:gridCol w="862442">
                  <a:extLst>
                    <a:ext uri="{9D8B030D-6E8A-4147-A177-3AD203B41FA5}">
                      <a16:colId xmlns:a16="http://schemas.microsoft.com/office/drawing/2014/main" val="2636359829"/>
                    </a:ext>
                  </a:extLst>
                </a:gridCol>
                <a:gridCol w="862442">
                  <a:extLst>
                    <a:ext uri="{9D8B030D-6E8A-4147-A177-3AD203B41FA5}">
                      <a16:colId xmlns:a16="http://schemas.microsoft.com/office/drawing/2014/main" val="1772320408"/>
                    </a:ext>
                  </a:extLst>
                </a:gridCol>
                <a:gridCol w="862442">
                  <a:extLst>
                    <a:ext uri="{9D8B030D-6E8A-4147-A177-3AD203B41FA5}">
                      <a16:colId xmlns:a16="http://schemas.microsoft.com/office/drawing/2014/main" val="2159271951"/>
                    </a:ext>
                  </a:extLst>
                </a:gridCol>
                <a:gridCol w="862442">
                  <a:extLst>
                    <a:ext uri="{9D8B030D-6E8A-4147-A177-3AD203B41FA5}">
                      <a16:colId xmlns:a16="http://schemas.microsoft.com/office/drawing/2014/main" val="3573128043"/>
                    </a:ext>
                  </a:extLst>
                </a:gridCol>
              </a:tblGrid>
              <a:tr h="3785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Año</a:t>
                      </a:r>
                      <a:endParaRPr lang="es-CL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000" u="none" strike="noStrike">
                          <a:solidFill>
                            <a:schemeClr val="bg1"/>
                          </a:solidFill>
                          <a:effectLst/>
                        </a:rPr>
                        <a:t>Exámenes de medicina preventiva</a:t>
                      </a:r>
                      <a:endParaRPr lang="es-CL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000" u="none" strike="noStrike">
                          <a:solidFill>
                            <a:schemeClr val="bg1"/>
                          </a:solidFill>
                          <a:effectLst/>
                        </a:rPr>
                        <a:t>Salas IRA, ERA y Mixtas</a:t>
                      </a:r>
                      <a:endParaRPr lang="es-CL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Programa Salud Mental</a:t>
                      </a:r>
                      <a:endParaRPr lang="es-CL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000" u="none" strike="noStrike">
                          <a:solidFill>
                            <a:schemeClr val="bg1"/>
                          </a:solidFill>
                          <a:effectLst/>
                        </a:rPr>
                        <a:t>Rehabilitación integral</a:t>
                      </a:r>
                      <a:endParaRPr lang="es-CL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000" u="none" strike="noStrike">
                          <a:solidFill>
                            <a:schemeClr val="bg1"/>
                          </a:solidFill>
                          <a:effectLst/>
                        </a:rPr>
                        <a:t>Consultas y otras atenciones</a:t>
                      </a:r>
                      <a:endParaRPr lang="es-CL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000" u="none" strike="noStrike">
                          <a:solidFill>
                            <a:schemeClr val="bg1"/>
                          </a:solidFill>
                          <a:effectLst/>
                        </a:rPr>
                        <a:t>Programa odontológico</a:t>
                      </a:r>
                      <a:endParaRPr lang="es-CL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Controles de Salud</a:t>
                      </a:r>
                      <a:endParaRPr lang="es-CL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93993"/>
                  </a:ext>
                </a:extLst>
              </a:tr>
              <a:tr h="148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u="none" strike="noStrike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es-CL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u="none" strike="noStrike">
                          <a:effectLst/>
                        </a:rPr>
                        <a:t>1.041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u="none" strike="noStrike">
                          <a:effectLst/>
                        </a:rPr>
                        <a:t>1.531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u="none" strike="noStrike">
                          <a:effectLst/>
                        </a:rPr>
                        <a:t>8.553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u="none" strike="noStrike">
                          <a:effectLst/>
                        </a:rPr>
                        <a:t>3.305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u="none" strike="noStrike">
                          <a:effectLst/>
                        </a:rPr>
                        <a:t>21.606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u="none" strike="noStrike">
                          <a:effectLst/>
                        </a:rPr>
                        <a:t>11.406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u="none" strike="noStrike">
                          <a:effectLst/>
                        </a:rPr>
                        <a:t>21.878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85270"/>
                  </a:ext>
                </a:extLst>
              </a:tr>
              <a:tr h="148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u="none" strike="noStrike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es-CL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1.303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3.570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7.633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10.664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23.731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12.907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22.305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370707"/>
                  </a:ext>
                </a:extLst>
              </a:tr>
              <a:tr h="26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Proyectado 2025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2.264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3.038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9.626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13.400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19.404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20.218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27.284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727028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70D8CEF-19B9-3BE4-60F0-19E2BF172B1A}"/>
              </a:ext>
            </a:extLst>
          </p:cNvPr>
          <p:cNvSpPr txBox="1"/>
          <p:nvPr/>
        </p:nvSpPr>
        <p:spPr>
          <a:xfrm>
            <a:off x="2406845" y="21658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1800" b="1" dirty="0">
                <a:solidFill>
                  <a:schemeClr val="bg2">
                    <a:lumMod val="50000"/>
                  </a:schemeClr>
                </a:solidFill>
              </a:rPr>
              <a:t>TIPO DE ATENCIONES</a:t>
            </a:r>
            <a:endParaRPr lang="es-CL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 rtl="0">
              <a:defRPr sz="16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1800" b="1" baseline="0" dirty="0">
                <a:solidFill>
                  <a:schemeClr val="bg2">
                    <a:lumMod val="50000"/>
                  </a:schemeClr>
                </a:solidFill>
              </a:rPr>
              <a:t>CONSULTORIO-APS 2023-2024</a:t>
            </a:r>
            <a:endParaRPr lang="es-CL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3FB1674-2A5B-4482-FE3D-2EC170096FAE}"/>
              </a:ext>
            </a:extLst>
          </p:cNvPr>
          <p:cNvSpPr/>
          <p:nvPr/>
        </p:nvSpPr>
        <p:spPr>
          <a:xfrm>
            <a:off x="886648" y="1697536"/>
            <a:ext cx="1109205" cy="1678710"/>
          </a:xfrm>
          <a:prstGeom prst="roundRect">
            <a:avLst/>
          </a:prstGeom>
          <a:noFill/>
          <a:ln>
            <a:solidFill>
              <a:srgbClr val="E51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74C048B6-9666-C466-5D76-553292ECAE86}"/>
              </a:ext>
            </a:extLst>
          </p:cNvPr>
          <p:cNvSpPr/>
          <p:nvPr/>
        </p:nvSpPr>
        <p:spPr>
          <a:xfrm>
            <a:off x="7566945" y="794141"/>
            <a:ext cx="1109205" cy="2582105"/>
          </a:xfrm>
          <a:prstGeom prst="roundRect">
            <a:avLst/>
          </a:prstGeom>
          <a:noFill/>
          <a:ln>
            <a:solidFill>
              <a:srgbClr val="03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367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10B71-7FE7-26EC-36D6-F050C4EC8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967A55DD-9D65-6A46-D039-372776D9E475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832C6DC-6CD4-04C5-57EC-BAAB277ECA95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8B7DD6E5-DCA0-4B1C-5C12-7EFC280A3D0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193309" y="3153711"/>
            <a:ext cx="3359043" cy="4410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base"/>
            <a:r>
              <a:rPr lang="es-E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INMUNIZACIONES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4F2EAC3C-17D8-56EE-8B47-CEA9A351CC23}"/>
              </a:ext>
            </a:extLst>
          </p:cNvPr>
          <p:cNvCxnSpPr>
            <a:cxnSpLocks/>
          </p:cNvCxnSpPr>
          <p:nvPr/>
        </p:nvCxnSpPr>
        <p:spPr>
          <a:xfrm>
            <a:off x="5040150" y="835974"/>
            <a:ext cx="0" cy="3800453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3750D50B-C505-D18D-59EB-A1957CD7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BB2CF38-1F71-6ADA-5EDC-804F8722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4" name="Google Shape;6622;p54">
            <a:extLst>
              <a:ext uri="{FF2B5EF4-FFF2-40B4-BE49-F238E27FC236}">
                <a16:creationId xmlns:a16="http://schemas.microsoft.com/office/drawing/2014/main" id="{F6E8C4B8-9881-22B0-32D7-FA365783308F}"/>
              </a:ext>
            </a:extLst>
          </p:cNvPr>
          <p:cNvSpPr/>
          <p:nvPr/>
        </p:nvSpPr>
        <p:spPr>
          <a:xfrm rot="8133309">
            <a:off x="6382399" y="2228874"/>
            <a:ext cx="669984" cy="675361"/>
          </a:xfrm>
          <a:custGeom>
            <a:avLst/>
            <a:gdLst/>
            <a:ahLst/>
            <a:cxnLst/>
            <a:rect l="l" t="t" r="r" b="b"/>
            <a:pathLst>
              <a:path w="11973" h="11839" extrusionOk="0">
                <a:moveTo>
                  <a:pt x="9322" y="655"/>
                </a:moveTo>
                <a:cubicBezTo>
                  <a:pt x="9413" y="655"/>
                  <a:pt x="9499" y="686"/>
                  <a:pt x="9547" y="749"/>
                </a:cubicBezTo>
                <a:lnTo>
                  <a:pt x="11027" y="2198"/>
                </a:lnTo>
                <a:cubicBezTo>
                  <a:pt x="11122" y="2324"/>
                  <a:pt x="11122" y="2545"/>
                  <a:pt x="11027" y="2671"/>
                </a:cubicBezTo>
                <a:cubicBezTo>
                  <a:pt x="10964" y="2718"/>
                  <a:pt x="10870" y="2742"/>
                  <a:pt x="10779" y="2742"/>
                </a:cubicBezTo>
                <a:cubicBezTo>
                  <a:pt x="10689" y="2742"/>
                  <a:pt x="10602" y="2718"/>
                  <a:pt x="10555" y="2671"/>
                </a:cubicBezTo>
                <a:lnTo>
                  <a:pt x="10303" y="2419"/>
                </a:lnTo>
                <a:lnTo>
                  <a:pt x="9074" y="1190"/>
                </a:lnTo>
                <a:cubicBezTo>
                  <a:pt x="8916" y="1096"/>
                  <a:pt x="8916" y="907"/>
                  <a:pt x="9074" y="749"/>
                </a:cubicBezTo>
                <a:cubicBezTo>
                  <a:pt x="9137" y="686"/>
                  <a:pt x="9232" y="655"/>
                  <a:pt x="9322" y="655"/>
                </a:cubicBezTo>
                <a:close/>
                <a:moveTo>
                  <a:pt x="9106" y="2230"/>
                </a:moveTo>
                <a:lnTo>
                  <a:pt x="9547" y="2702"/>
                </a:lnTo>
                <a:lnTo>
                  <a:pt x="9011" y="3270"/>
                </a:lnTo>
                <a:lnTo>
                  <a:pt x="8538" y="2797"/>
                </a:lnTo>
                <a:lnTo>
                  <a:pt x="9106" y="2230"/>
                </a:lnTo>
                <a:close/>
                <a:moveTo>
                  <a:pt x="6333" y="1694"/>
                </a:moveTo>
                <a:cubicBezTo>
                  <a:pt x="6396" y="1694"/>
                  <a:pt x="6522" y="1726"/>
                  <a:pt x="6554" y="1789"/>
                </a:cubicBezTo>
                <a:lnTo>
                  <a:pt x="8759" y="3994"/>
                </a:lnTo>
                <a:lnTo>
                  <a:pt x="9988" y="5223"/>
                </a:lnTo>
                <a:cubicBezTo>
                  <a:pt x="10082" y="5254"/>
                  <a:pt x="10114" y="5349"/>
                  <a:pt x="10114" y="5475"/>
                </a:cubicBezTo>
                <a:cubicBezTo>
                  <a:pt x="10114" y="5538"/>
                  <a:pt x="10082" y="5664"/>
                  <a:pt x="9988" y="5695"/>
                </a:cubicBezTo>
                <a:cubicBezTo>
                  <a:pt x="9925" y="5727"/>
                  <a:pt x="9830" y="5821"/>
                  <a:pt x="9767" y="5821"/>
                </a:cubicBezTo>
                <a:cubicBezTo>
                  <a:pt x="9673" y="5821"/>
                  <a:pt x="9547" y="5790"/>
                  <a:pt x="9515" y="5695"/>
                </a:cubicBezTo>
                <a:lnTo>
                  <a:pt x="6081" y="2261"/>
                </a:lnTo>
                <a:cubicBezTo>
                  <a:pt x="6018" y="2198"/>
                  <a:pt x="5987" y="2104"/>
                  <a:pt x="5987" y="2041"/>
                </a:cubicBezTo>
                <a:cubicBezTo>
                  <a:pt x="5987" y="1946"/>
                  <a:pt x="6018" y="1852"/>
                  <a:pt x="6081" y="1789"/>
                </a:cubicBezTo>
                <a:cubicBezTo>
                  <a:pt x="6176" y="1726"/>
                  <a:pt x="6239" y="1694"/>
                  <a:pt x="6333" y="1694"/>
                </a:cubicBezTo>
                <a:close/>
                <a:moveTo>
                  <a:pt x="6333" y="3459"/>
                </a:moveTo>
                <a:lnTo>
                  <a:pt x="8286" y="5412"/>
                </a:lnTo>
                <a:lnTo>
                  <a:pt x="7782" y="5947"/>
                </a:lnTo>
                <a:lnTo>
                  <a:pt x="7026" y="5191"/>
                </a:lnTo>
                <a:cubicBezTo>
                  <a:pt x="6979" y="5128"/>
                  <a:pt x="6892" y="5097"/>
                  <a:pt x="6802" y="5097"/>
                </a:cubicBezTo>
                <a:cubicBezTo>
                  <a:pt x="6711" y="5097"/>
                  <a:pt x="6617" y="5128"/>
                  <a:pt x="6554" y="5191"/>
                </a:cubicBezTo>
                <a:cubicBezTo>
                  <a:pt x="6459" y="5317"/>
                  <a:pt x="6459" y="5538"/>
                  <a:pt x="6554" y="5664"/>
                </a:cubicBezTo>
                <a:lnTo>
                  <a:pt x="7310" y="6420"/>
                </a:lnTo>
                <a:lnTo>
                  <a:pt x="6837" y="6893"/>
                </a:lnTo>
                <a:lnTo>
                  <a:pt x="4884" y="4908"/>
                </a:lnTo>
                <a:lnTo>
                  <a:pt x="6333" y="3459"/>
                </a:lnTo>
                <a:close/>
                <a:moveTo>
                  <a:pt x="4348" y="5506"/>
                </a:moveTo>
                <a:lnTo>
                  <a:pt x="6333" y="7460"/>
                </a:lnTo>
                <a:lnTo>
                  <a:pt x="5860" y="7932"/>
                </a:lnTo>
                <a:lnTo>
                  <a:pt x="5388" y="7460"/>
                </a:lnTo>
                <a:cubicBezTo>
                  <a:pt x="5325" y="7412"/>
                  <a:pt x="5238" y="7389"/>
                  <a:pt x="5152" y="7389"/>
                </a:cubicBezTo>
                <a:cubicBezTo>
                  <a:pt x="5065" y="7389"/>
                  <a:pt x="4978" y="7412"/>
                  <a:pt x="4915" y="7460"/>
                </a:cubicBezTo>
                <a:cubicBezTo>
                  <a:pt x="4789" y="7586"/>
                  <a:pt x="4789" y="7838"/>
                  <a:pt x="4915" y="7932"/>
                </a:cubicBezTo>
                <a:lnTo>
                  <a:pt x="5388" y="8405"/>
                </a:lnTo>
                <a:lnTo>
                  <a:pt x="5167" y="8657"/>
                </a:lnTo>
                <a:cubicBezTo>
                  <a:pt x="4915" y="8846"/>
                  <a:pt x="4632" y="8940"/>
                  <a:pt x="4360" y="8940"/>
                </a:cubicBezTo>
                <a:cubicBezTo>
                  <a:pt x="4088" y="8940"/>
                  <a:pt x="3828" y="8846"/>
                  <a:pt x="3624" y="8657"/>
                </a:cubicBezTo>
                <a:lnTo>
                  <a:pt x="3151" y="8184"/>
                </a:lnTo>
                <a:cubicBezTo>
                  <a:pt x="2742" y="7775"/>
                  <a:pt x="2742" y="7113"/>
                  <a:pt x="3151" y="6735"/>
                </a:cubicBezTo>
                <a:lnTo>
                  <a:pt x="4348" y="5506"/>
                </a:lnTo>
                <a:close/>
                <a:moveTo>
                  <a:pt x="2678" y="8657"/>
                </a:moveTo>
                <a:lnTo>
                  <a:pt x="3151" y="9129"/>
                </a:lnTo>
                <a:lnTo>
                  <a:pt x="2899" y="9350"/>
                </a:lnTo>
                <a:cubicBezTo>
                  <a:pt x="2836" y="9413"/>
                  <a:pt x="2749" y="9444"/>
                  <a:pt x="2663" y="9444"/>
                </a:cubicBezTo>
                <a:cubicBezTo>
                  <a:pt x="2576" y="9444"/>
                  <a:pt x="2489" y="9413"/>
                  <a:pt x="2426" y="9350"/>
                </a:cubicBezTo>
                <a:cubicBezTo>
                  <a:pt x="2300" y="9255"/>
                  <a:pt x="2300" y="9003"/>
                  <a:pt x="2426" y="8877"/>
                </a:cubicBezTo>
                <a:lnTo>
                  <a:pt x="2678" y="8657"/>
                </a:lnTo>
                <a:close/>
                <a:moveTo>
                  <a:pt x="9389" y="1"/>
                </a:moveTo>
                <a:cubicBezTo>
                  <a:pt x="9121" y="1"/>
                  <a:pt x="8853" y="103"/>
                  <a:pt x="8664" y="308"/>
                </a:cubicBezTo>
                <a:cubicBezTo>
                  <a:pt x="8255" y="686"/>
                  <a:pt x="8255" y="1379"/>
                  <a:pt x="8664" y="1757"/>
                </a:cubicBezTo>
                <a:lnTo>
                  <a:pt x="8097" y="2324"/>
                </a:lnTo>
                <a:lnTo>
                  <a:pt x="7121" y="1316"/>
                </a:lnTo>
                <a:cubicBezTo>
                  <a:pt x="6932" y="1127"/>
                  <a:pt x="6648" y="1001"/>
                  <a:pt x="6365" y="1001"/>
                </a:cubicBezTo>
                <a:cubicBezTo>
                  <a:pt x="6081" y="1001"/>
                  <a:pt x="5829" y="1127"/>
                  <a:pt x="5608" y="1316"/>
                </a:cubicBezTo>
                <a:cubicBezTo>
                  <a:pt x="5419" y="1537"/>
                  <a:pt x="5293" y="1789"/>
                  <a:pt x="5293" y="2072"/>
                </a:cubicBezTo>
                <a:cubicBezTo>
                  <a:pt x="5293" y="2356"/>
                  <a:pt x="5419" y="2639"/>
                  <a:pt x="5608" y="2828"/>
                </a:cubicBezTo>
                <a:lnTo>
                  <a:pt x="5860" y="3049"/>
                </a:lnTo>
                <a:lnTo>
                  <a:pt x="2678" y="6263"/>
                </a:lnTo>
                <a:cubicBezTo>
                  <a:pt x="2143" y="6767"/>
                  <a:pt x="2048" y="7460"/>
                  <a:pt x="2269" y="8090"/>
                </a:cubicBezTo>
                <a:lnTo>
                  <a:pt x="1922" y="8468"/>
                </a:lnTo>
                <a:cubicBezTo>
                  <a:pt x="1607" y="8783"/>
                  <a:pt x="1513" y="9255"/>
                  <a:pt x="1733" y="9634"/>
                </a:cubicBezTo>
                <a:lnTo>
                  <a:pt x="95" y="11240"/>
                </a:lnTo>
                <a:cubicBezTo>
                  <a:pt x="1" y="11366"/>
                  <a:pt x="1" y="11618"/>
                  <a:pt x="95" y="11713"/>
                </a:cubicBezTo>
                <a:cubicBezTo>
                  <a:pt x="190" y="11807"/>
                  <a:pt x="284" y="11839"/>
                  <a:pt x="347" y="11839"/>
                </a:cubicBezTo>
                <a:cubicBezTo>
                  <a:pt x="410" y="11839"/>
                  <a:pt x="536" y="11807"/>
                  <a:pt x="568" y="11713"/>
                </a:cubicBezTo>
                <a:lnTo>
                  <a:pt x="2206" y="10106"/>
                </a:lnTo>
                <a:cubicBezTo>
                  <a:pt x="2363" y="10201"/>
                  <a:pt x="2458" y="10232"/>
                  <a:pt x="2615" y="10232"/>
                </a:cubicBezTo>
                <a:cubicBezTo>
                  <a:pt x="2899" y="10232"/>
                  <a:pt x="3183" y="10106"/>
                  <a:pt x="3372" y="9917"/>
                </a:cubicBezTo>
                <a:lnTo>
                  <a:pt x="3718" y="9571"/>
                </a:lnTo>
                <a:cubicBezTo>
                  <a:pt x="3939" y="9634"/>
                  <a:pt x="4159" y="9665"/>
                  <a:pt x="4348" y="9665"/>
                </a:cubicBezTo>
                <a:cubicBezTo>
                  <a:pt x="4789" y="9665"/>
                  <a:pt x="5262" y="9508"/>
                  <a:pt x="5577" y="9161"/>
                </a:cubicBezTo>
                <a:lnTo>
                  <a:pt x="8759" y="5979"/>
                </a:lnTo>
                <a:lnTo>
                  <a:pt x="9011" y="6199"/>
                </a:lnTo>
                <a:cubicBezTo>
                  <a:pt x="9200" y="6420"/>
                  <a:pt x="9484" y="6515"/>
                  <a:pt x="9767" y="6515"/>
                </a:cubicBezTo>
                <a:cubicBezTo>
                  <a:pt x="10019" y="6515"/>
                  <a:pt x="10303" y="6420"/>
                  <a:pt x="10492" y="6199"/>
                </a:cubicBezTo>
                <a:cubicBezTo>
                  <a:pt x="10712" y="6010"/>
                  <a:pt x="10807" y="5727"/>
                  <a:pt x="10807" y="5475"/>
                </a:cubicBezTo>
                <a:cubicBezTo>
                  <a:pt x="10807" y="5191"/>
                  <a:pt x="10712" y="4908"/>
                  <a:pt x="10492" y="4719"/>
                </a:cubicBezTo>
                <a:lnTo>
                  <a:pt x="9515" y="3711"/>
                </a:lnTo>
                <a:lnTo>
                  <a:pt x="10082" y="3207"/>
                </a:lnTo>
                <a:cubicBezTo>
                  <a:pt x="10271" y="3427"/>
                  <a:pt x="10555" y="3522"/>
                  <a:pt x="10807" y="3522"/>
                </a:cubicBezTo>
                <a:cubicBezTo>
                  <a:pt x="11090" y="3522"/>
                  <a:pt x="11374" y="3427"/>
                  <a:pt x="11563" y="3207"/>
                </a:cubicBezTo>
                <a:cubicBezTo>
                  <a:pt x="11972" y="2828"/>
                  <a:pt x="11972" y="2167"/>
                  <a:pt x="11563" y="1757"/>
                </a:cubicBezTo>
                <a:lnTo>
                  <a:pt x="10114" y="308"/>
                </a:lnTo>
                <a:cubicBezTo>
                  <a:pt x="9925" y="103"/>
                  <a:pt x="9657" y="1"/>
                  <a:pt x="9389" y="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" name="Google Shape;6708;p54">
            <a:extLst>
              <a:ext uri="{FF2B5EF4-FFF2-40B4-BE49-F238E27FC236}">
                <a16:creationId xmlns:a16="http://schemas.microsoft.com/office/drawing/2014/main" id="{186399A5-0D62-4520-4026-5FDC45C370AB}"/>
              </a:ext>
            </a:extLst>
          </p:cNvPr>
          <p:cNvGrpSpPr/>
          <p:nvPr/>
        </p:nvGrpSpPr>
        <p:grpSpPr>
          <a:xfrm rot="18860694">
            <a:off x="7039268" y="2276400"/>
            <a:ext cx="633438" cy="599657"/>
            <a:chOff x="-26993200" y="1961775"/>
            <a:chExt cx="301675" cy="29597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6" name="Google Shape;6709;p54">
              <a:extLst>
                <a:ext uri="{FF2B5EF4-FFF2-40B4-BE49-F238E27FC236}">
                  <a16:creationId xmlns:a16="http://schemas.microsoft.com/office/drawing/2014/main" id="{6F4B432D-9EC2-4D02-17AA-B6C530946CAF}"/>
                </a:ext>
              </a:extLst>
            </p:cNvPr>
            <p:cNvSpPr/>
            <p:nvPr/>
          </p:nvSpPr>
          <p:spPr>
            <a:xfrm>
              <a:off x="-26993200" y="1961775"/>
              <a:ext cx="301675" cy="295975"/>
            </a:xfrm>
            <a:custGeom>
              <a:avLst/>
              <a:gdLst/>
              <a:ahLst/>
              <a:cxnLst/>
              <a:rect l="l" t="t" r="r" b="b"/>
              <a:pathLst>
                <a:path w="12067" h="11839" extrusionOk="0">
                  <a:moveTo>
                    <a:pt x="8601" y="685"/>
                  </a:moveTo>
                  <a:cubicBezTo>
                    <a:pt x="8664" y="685"/>
                    <a:pt x="8790" y="717"/>
                    <a:pt x="8822" y="811"/>
                  </a:cubicBezTo>
                  <a:lnTo>
                    <a:pt x="11279" y="3237"/>
                  </a:lnTo>
                  <a:cubicBezTo>
                    <a:pt x="11342" y="3332"/>
                    <a:pt x="11374" y="3395"/>
                    <a:pt x="11374" y="3489"/>
                  </a:cubicBezTo>
                  <a:cubicBezTo>
                    <a:pt x="11374" y="3552"/>
                    <a:pt x="11342" y="3647"/>
                    <a:pt x="11279" y="3710"/>
                  </a:cubicBezTo>
                  <a:cubicBezTo>
                    <a:pt x="11216" y="3773"/>
                    <a:pt x="11122" y="3804"/>
                    <a:pt x="11031" y="3804"/>
                  </a:cubicBezTo>
                  <a:cubicBezTo>
                    <a:pt x="10941" y="3804"/>
                    <a:pt x="10854" y="3773"/>
                    <a:pt x="10807" y="3710"/>
                  </a:cubicBezTo>
                  <a:lnTo>
                    <a:pt x="8349" y="1284"/>
                  </a:lnTo>
                  <a:cubicBezTo>
                    <a:pt x="8286" y="1189"/>
                    <a:pt x="8223" y="1126"/>
                    <a:pt x="8223" y="1032"/>
                  </a:cubicBezTo>
                  <a:cubicBezTo>
                    <a:pt x="8223" y="969"/>
                    <a:pt x="8286" y="843"/>
                    <a:pt x="8349" y="811"/>
                  </a:cubicBezTo>
                  <a:cubicBezTo>
                    <a:pt x="8444" y="717"/>
                    <a:pt x="8507" y="685"/>
                    <a:pt x="8601" y="685"/>
                  </a:cubicBezTo>
                  <a:close/>
                  <a:moveTo>
                    <a:pt x="7971" y="2103"/>
                  </a:moveTo>
                  <a:lnTo>
                    <a:pt x="8759" y="2891"/>
                  </a:lnTo>
                  <a:lnTo>
                    <a:pt x="9925" y="4056"/>
                  </a:lnTo>
                  <a:lnTo>
                    <a:pt x="7058" y="6955"/>
                  </a:lnTo>
                  <a:cubicBezTo>
                    <a:pt x="6617" y="6545"/>
                    <a:pt x="5986" y="6356"/>
                    <a:pt x="5325" y="6356"/>
                  </a:cubicBezTo>
                  <a:lnTo>
                    <a:pt x="5293" y="6356"/>
                  </a:lnTo>
                  <a:cubicBezTo>
                    <a:pt x="5256" y="6359"/>
                    <a:pt x="5219" y="6360"/>
                    <a:pt x="5182" y="6360"/>
                  </a:cubicBezTo>
                  <a:cubicBezTo>
                    <a:pt x="4779" y="6360"/>
                    <a:pt x="4385" y="6206"/>
                    <a:pt x="4096" y="5947"/>
                  </a:cubicBezTo>
                  <a:lnTo>
                    <a:pt x="5136" y="4939"/>
                  </a:lnTo>
                  <a:lnTo>
                    <a:pt x="5356" y="5159"/>
                  </a:lnTo>
                  <a:cubicBezTo>
                    <a:pt x="5451" y="5254"/>
                    <a:pt x="5514" y="5285"/>
                    <a:pt x="5608" y="5285"/>
                  </a:cubicBezTo>
                  <a:cubicBezTo>
                    <a:pt x="5671" y="5285"/>
                    <a:pt x="5797" y="5254"/>
                    <a:pt x="5829" y="5159"/>
                  </a:cubicBezTo>
                  <a:cubicBezTo>
                    <a:pt x="5955" y="5065"/>
                    <a:pt x="5955" y="4813"/>
                    <a:pt x="5829" y="4687"/>
                  </a:cubicBezTo>
                  <a:lnTo>
                    <a:pt x="5608" y="4466"/>
                  </a:lnTo>
                  <a:lnTo>
                    <a:pt x="6081" y="3993"/>
                  </a:lnTo>
                  <a:lnTo>
                    <a:pt x="6302" y="4214"/>
                  </a:lnTo>
                  <a:cubicBezTo>
                    <a:pt x="6396" y="4308"/>
                    <a:pt x="6459" y="4340"/>
                    <a:pt x="6554" y="4340"/>
                  </a:cubicBezTo>
                  <a:cubicBezTo>
                    <a:pt x="6617" y="4340"/>
                    <a:pt x="6743" y="4308"/>
                    <a:pt x="6774" y="4214"/>
                  </a:cubicBezTo>
                  <a:cubicBezTo>
                    <a:pt x="6900" y="4119"/>
                    <a:pt x="6900" y="3867"/>
                    <a:pt x="6774" y="3741"/>
                  </a:cubicBezTo>
                  <a:lnTo>
                    <a:pt x="6554" y="3521"/>
                  </a:lnTo>
                  <a:lnTo>
                    <a:pt x="7026" y="3048"/>
                  </a:lnTo>
                  <a:lnTo>
                    <a:pt x="7247" y="3269"/>
                  </a:lnTo>
                  <a:cubicBezTo>
                    <a:pt x="7341" y="3363"/>
                    <a:pt x="7404" y="3395"/>
                    <a:pt x="7499" y="3395"/>
                  </a:cubicBezTo>
                  <a:cubicBezTo>
                    <a:pt x="7562" y="3395"/>
                    <a:pt x="7688" y="3363"/>
                    <a:pt x="7719" y="3269"/>
                  </a:cubicBezTo>
                  <a:cubicBezTo>
                    <a:pt x="7845" y="3174"/>
                    <a:pt x="7845" y="2922"/>
                    <a:pt x="7719" y="2796"/>
                  </a:cubicBezTo>
                  <a:lnTo>
                    <a:pt x="7499" y="2576"/>
                  </a:lnTo>
                  <a:lnTo>
                    <a:pt x="7971" y="2103"/>
                  </a:lnTo>
                  <a:close/>
                  <a:moveTo>
                    <a:pt x="3592" y="6482"/>
                  </a:moveTo>
                  <a:cubicBezTo>
                    <a:pt x="4038" y="6839"/>
                    <a:pt x="4596" y="7084"/>
                    <a:pt x="5213" y="7084"/>
                  </a:cubicBezTo>
                  <a:cubicBezTo>
                    <a:pt x="5250" y="7084"/>
                    <a:pt x="5288" y="7083"/>
                    <a:pt x="5325" y="7081"/>
                  </a:cubicBezTo>
                  <a:cubicBezTo>
                    <a:pt x="5797" y="7081"/>
                    <a:pt x="6239" y="7175"/>
                    <a:pt x="6554" y="7459"/>
                  </a:cubicBezTo>
                  <a:lnTo>
                    <a:pt x="3277" y="10735"/>
                  </a:lnTo>
                  <a:cubicBezTo>
                    <a:pt x="2993" y="11003"/>
                    <a:pt x="2639" y="11137"/>
                    <a:pt x="2285" y="11137"/>
                  </a:cubicBezTo>
                  <a:cubicBezTo>
                    <a:pt x="1930" y="11137"/>
                    <a:pt x="1576" y="11003"/>
                    <a:pt x="1292" y="10735"/>
                  </a:cubicBezTo>
                  <a:cubicBezTo>
                    <a:pt x="757" y="10168"/>
                    <a:pt x="757" y="9318"/>
                    <a:pt x="1292" y="8751"/>
                  </a:cubicBezTo>
                  <a:lnTo>
                    <a:pt x="3592" y="6482"/>
                  </a:lnTo>
                  <a:close/>
                  <a:moveTo>
                    <a:pt x="8582" y="0"/>
                  </a:moveTo>
                  <a:cubicBezTo>
                    <a:pt x="8318" y="0"/>
                    <a:pt x="8050" y="103"/>
                    <a:pt x="7845" y="307"/>
                  </a:cubicBezTo>
                  <a:cubicBezTo>
                    <a:pt x="7656" y="496"/>
                    <a:pt x="7530" y="780"/>
                    <a:pt x="7530" y="1032"/>
                  </a:cubicBezTo>
                  <a:cubicBezTo>
                    <a:pt x="7530" y="1189"/>
                    <a:pt x="7562" y="1347"/>
                    <a:pt x="7656" y="1473"/>
                  </a:cubicBezTo>
                  <a:lnTo>
                    <a:pt x="6869" y="2261"/>
                  </a:lnTo>
                  <a:lnTo>
                    <a:pt x="4884" y="4245"/>
                  </a:lnTo>
                  <a:lnTo>
                    <a:pt x="820" y="8278"/>
                  </a:lnTo>
                  <a:cubicBezTo>
                    <a:pt x="1" y="9097"/>
                    <a:pt x="1" y="10420"/>
                    <a:pt x="820" y="11240"/>
                  </a:cubicBezTo>
                  <a:cubicBezTo>
                    <a:pt x="1229" y="11649"/>
                    <a:pt x="1796" y="11838"/>
                    <a:pt x="2300" y="11838"/>
                  </a:cubicBezTo>
                  <a:cubicBezTo>
                    <a:pt x="2836" y="11838"/>
                    <a:pt x="3340" y="11649"/>
                    <a:pt x="3750" y="11240"/>
                  </a:cubicBezTo>
                  <a:lnTo>
                    <a:pt x="10555" y="4434"/>
                  </a:lnTo>
                  <a:cubicBezTo>
                    <a:pt x="10712" y="4497"/>
                    <a:pt x="10838" y="4560"/>
                    <a:pt x="10996" y="4560"/>
                  </a:cubicBezTo>
                  <a:cubicBezTo>
                    <a:pt x="11279" y="4560"/>
                    <a:pt x="11531" y="4434"/>
                    <a:pt x="11752" y="4245"/>
                  </a:cubicBezTo>
                  <a:cubicBezTo>
                    <a:pt x="11941" y="4025"/>
                    <a:pt x="12067" y="3773"/>
                    <a:pt x="12067" y="3489"/>
                  </a:cubicBezTo>
                  <a:cubicBezTo>
                    <a:pt x="12067" y="3206"/>
                    <a:pt x="11941" y="2922"/>
                    <a:pt x="11752" y="2733"/>
                  </a:cubicBezTo>
                  <a:lnTo>
                    <a:pt x="9294" y="307"/>
                  </a:lnTo>
                  <a:cubicBezTo>
                    <a:pt x="9105" y="103"/>
                    <a:pt x="8846" y="0"/>
                    <a:pt x="85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6710;p54">
              <a:extLst>
                <a:ext uri="{FF2B5EF4-FFF2-40B4-BE49-F238E27FC236}">
                  <a16:creationId xmlns:a16="http://schemas.microsoft.com/office/drawing/2014/main" id="{37F48918-DA9B-485C-33C0-F989F7D8D878}"/>
                </a:ext>
              </a:extLst>
            </p:cNvPr>
            <p:cNvSpPr/>
            <p:nvPr/>
          </p:nvSpPr>
          <p:spPr>
            <a:xfrm>
              <a:off x="-26900250" y="21647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6711;p54">
              <a:extLst>
                <a:ext uri="{FF2B5EF4-FFF2-40B4-BE49-F238E27FC236}">
                  <a16:creationId xmlns:a16="http://schemas.microsoft.com/office/drawing/2014/main" id="{0F71B46A-88AC-5354-B7A7-36B0C3D39187}"/>
                </a:ext>
              </a:extLst>
            </p:cNvPr>
            <p:cNvSpPr/>
            <p:nvPr/>
          </p:nvSpPr>
          <p:spPr>
            <a:xfrm>
              <a:off x="-26938075" y="217737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375" y="1"/>
                  </a:moveTo>
                  <a:cubicBezTo>
                    <a:pt x="292" y="1"/>
                    <a:pt x="206" y="32"/>
                    <a:pt x="127" y="95"/>
                  </a:cubicBezTo>
                  <a:cubicBezTo>
                    <a:pt x="1" y="221"/>
                    <a:pt x="1" y="442"/>
                    <a:pt x="127" y="568"/>
                  </a:cubicBezTo>
                  <a:cubicBezTo>
                    <a:pt x="190" y="631"/>
                    <a:pt x="277" y="662"/>
                    <a:pt x="363" y="662"/>
                  </a:cubicBezTo>
                  <a:cubicBezTo>
                    <a:pt x="450" y="662"/>
                    <a:pt x="536" y="631"/>
                    <a:pt x="599" y="568"/>
                  </a:cubicBezTo>
                  <a:cubicBezTo>
                    <a:pt x="725" y="442"/>
                    <a:pt x="725" y="221"/>
                    <a:pt x="599" y="95"/>
                  </a:cubicBezTo>
                  <a:cubicBezTo>
                    <a:pt x="536" y="32"/>
                    <a:pt x="458" y="1"/>
                    <a:pt x="3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B415102A-86EC-B2C4-C7A4-70E6E8E775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80" r="8195"/>
          <a:stretch>
            <a:fillRect/>
          </a:stretch>
        </p:blipFill>
        <p:spPr>
          <a:xfrm>
            <a:off x="932524" y="1411670"/>
            <a:ext cx="3394712" cy="2649060"/>
          </a:xfrm>
          <a:prstGeom prst="roundRect">
            <a:avLst>
              <a:gd name="adj" fmla="val 49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0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725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03088-43AA-D1B6-8402-072326CCF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F959C584-4C63-5592-5907-7C6EDA6063DF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A5501E5-BC13-BD83-1C37-CDCDF37EC023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61E26BD-E460-2891-2931-0A63A933C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61B7074-2AC8-F7A0-4FB4-5B77A2D0E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DA1B764-22AD-C6EC-80EA-FFEF9C05C2FF}"/>
              </a:ext>
            </a:extLst>
          </p:cNvPr>
          <p:cNvSpPr/>
          <p:nvPr/>
        </p:nvSpPr>
        <p:spPr>
          <a:xfrm>
            <a:off x="3260613" y="1682140"/>
            <a:ext cx="2322029" cy="70933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: pentágono 4">
            <a:extLst>
              <a:ext uri="{FF2B5EF4-FFF2-40B4-BE49-F238E27FC236}">
                <a16:creationId xmlns:a16="http://schemas.microsoft.com/office/drawing/2014/main" id="{0D111066-187F-B8A4-7ACC-3C2DAFA97CC5}"/>
              </a:ext>
            </a:extLst>
          </p:cNvPr>
          <p:cNvSpPr/>
          <p:nvPr/>
        </p:nvSpPr>
        <p:spPr>
          <a:xfrm>
            <a:off x="468147" y="1728434"/>
            <a:ext cx="2166405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43E73B-1866-5284-EC1F-E9C353F15C58}"/>
              </a:ext>
            </a:extLst>
          </p:cNvPr>
          <p:cNvSpPr txBox="1"/>
          <p:nvPr/>
        </p:nvSpPr>
        <p:spPr>
          <a:xfrm>
            <a:off x="438704" y="1910133"/>
            <a:ext cx="213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NIRSEVIMAB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220188-D5A4-C582-E5E3-05B7BEF19369}"/>
              </a:ext>
            </a:extLst>
          </p:cNvPr>
          <p:cNvSpPr txBox="1"/>
          <p:nvPr/>
        </p:nvSpPr>
        <p:spPr>
          <a:xfrm>
            <a:off x="3333501" y="1802411"/>
            <a:ext cx="207178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ctr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POBLACIÓN NACIDOS EN OCTUBRE 2024</a:t>
            </a:r>
            <a:endParaRPr lang="es-CL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948DA01-FB93-4E41-6F7C-ABB41A58934B}"/>
              </a:ext>
            </a:extLst>
          </p:cNvPr>
          <p:cNvCxnSpPr>
            <a:cxnSpLocks/>
          </p:cNvCxnSpPr>
          <p:nvPr/>
        </p:nvCxnSpPr>
        <p:spPr>
          <a:xfrm>
            <a:off x="2704948" y="2064022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8EBC26BA-4D88-8A39-972A-B44E329AE22C}"/>
              </a:ext>
            </a:extLst>
          </p:cNvPr>
          <p:cNvSpPr/>
          <p:nvPr/>
        </p:nvSpPr>
        <p:spPr>
          <a:xfrm>
            <a:off x="6073600" y="1683229"/>
            <a:ext cx="1018049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2E45E10-819B-77EA-50F2-F2EB6E199687}"/>
              </a:ext>
            </a:extLst>
          </p:cNvPr>
          <p:cNvSpPr txBox="1"/>
          <p:nvPr/>
        </p:nvSpPr>
        <p:spPr>
          <a:xfrm>
            <a:off x="6098424" y="1858478"/>
            <a:ext cx="702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120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07F4A44A-069B-2ED1-5E61-46289DB0D9D6}"/>
              </a:ext>
            </a:extLst>
          </p:cNvPr>
          <p:cNvSpPr/>
          <p:nvPr/>
        </p:nvSpPr>
        <p:spPr>
          <a:xfrm>
            <a:off x="7604008" y="1699470"/>
            <a:ext cx="982992" cy="6560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62A48C4-AD91-B6BE-4A9E-6133FF9A639B}"/>
              </a:ext>
            </a:extLst>
          </p:cNvPr>
          <p:cNvSpPr txBox="1"/>
          <p:nvPr/>
        </p:nvSpPr>
        <p:spPr>
          <a:xfrm>
            <a:off x="7625407" y="1827435"/>
            <a:ext cx="9859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95,2%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C8BC3973-201F-E55B-AD9F-F0D3A91D5E0A}"/>
              </a:ext>
            </a:extLst>
          </p:cNvPr>
          <p:cNvSpPr/>
          <p:nvPr/>
        </p:nvSpPr>
        <p:spPr>
          <a:xfrm>
            <a:off x="3260614" y="3233896"/>
            <a:ext cx="1598668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Flecha: pentágono 43">
            <a:extLst>
              <a:ext uri="{FF2B5EF4-FFF2-40B4-BE49-F238E27FC236}">
                <a16:creationId xmlns:a16="http://schemas.microsoft.com/office/drawing/2014/main" id="{1201FA87-F4BD-4032-3478-02A2E129A340}"/>
              </a:ext>
            </a:extLst>
          </p:cNvPr>
          <p:cNvSpPr/>
          <p:nvPr/>
        </p:nvSpPr>
        <p:spPr>
          <a:xfrm>
            <a:off x="468147" y="3309686"/>
            <a:ext cx="2166405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AC9EB84-4A10-58C3-EF2A-532634063D3E}"/>
              </a:ext>
            </a:extLst>
          </p:cNvPr>
          <p:cNvSpPr txBox="1"/>
          <p:nvPr/>
        </p:nvSpPr>
        <p:spPr>
          <a:xfrm>
            <a:off x="438704" y="3491385"/>
            <a:ext cx="213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INFLUENZA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1A7F5392-E529-601D-A3A2-F3121A7AC370}"/>
              </a:ext>
            </a:extLst>
          </p:cNvPr>
          <p:cNvSpPr txBox="1"/>
          <p:nvPr/>
        </p:nvSpPr>
        <p:spPr>
          <a:xfrm>
            <a:off x="3346643" y="3345210"/>
            <a:ext cx="19344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POBLACIÓN OBJETIVO 2024</a:t>
            </a:r>
            <a:b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b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endParaRPr lang="es-CL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39DBEB6F-9361-77C4-3AD1-3BBBC0AA9D9C}"/>
              </a:ext>
            </a:extLst>
          </p:cNvPr>
          <p:cNvCxnSpPr>
            <a:cxnSpLocks/>
          </p:cNvCxnSpPr>
          <p:nvPr/>
        </p:nvCxnSpPr>
        <p:spPr>
          <a:xfrm>
            <a:off x="2704948" y="3645274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164171C5-46E2-B093-0717-394687DA8F91}"/>
              </a:ext>
            </a:extLst>
          </p:cNvPr>
          <p:cNvSpPr/>
          <p:nvPr/>
        </p:nvSpPr>
        <p:spPr>
          <a:xfrm>
            <a:off x="5468139" y="3257170"/>
            <a:ext cx="1830844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3B55D6A1-CAAF-7955-F55D-69DBAC91248E}"/>
              </a:ext>
            </a:extLst>
          </p:cNvPr>
          <p:cNvSpPr txBox="1"/>
          <p:nvPr/>
        </p:nvSpPr>
        <p:spPr>
          <a:xfrm>
            <a:off x="5246198" y="3440140"/>
            <a:ext cx="15551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13.452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DC41FA3B-6D84-2B0D-069D-63C193645DDB}"/>
              </a:ext>
            </a:extLst>
          </p:cNvPr>
          <p:cNvSpPr/>
          <p:nvPr/>
        </p:nvSpPr>
        <p:spPr>
          <a:xfrm>
            <a:off x="7604008" y="3280190"/>
            <a:ext cx="982992" cy="68631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6947AAD3-E18E-C514-2C6E-9D06514E7C68}"/>
              </a:ext>
            </a:extLst>
          </p:cNvPr>
          <p:cNvSpPr txBox="1"/>
          <p:nvPr/>
        </p:nvSpPr>
        <p:spPr>
          <a:xfrm>
            <a:off x="7625407" y="3408155"/>
            <a:ext cx="9859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97,7%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3" name="Gráfico 62" descr="Aguja con relleno sólido">
            <a:extLst>
              <a:ext uri="{FF2B5EF4-FFF2-40B4-BE49-F238E27FC236}">
                <a16:creationId xmlns:a16="http://schemas.microsoft.com/office/drawing/2014/main" id="{B7AC0DEA-69C1-A471-02AC-55960970C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2700" y="883168"/>
            <a:ext cx="650310" cy="650310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A1F0D5E7-E0CC-229B-FB48-D0A45C9B3604}"/>
              </a:ext>
            </a:extLst>
          </p:cNvPr>
          <p:cNvSpPr txBox="1"/>
          <p:nvPr/>
        </p:nvSpPr>
        <p:spPr>
          <a:xfrm>
            <a:off x="520796" y="1182305"/>
            <a:ext cx="1229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NIRSEVIMAB</a:t>
            </a:r>
            <a:endParaRPr lang="es-C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6" name="Gráfico 65" descr="Aguja con relleno sólido">
            <a:extLst>
              <a:ext uri="{FF2B5EF4-FFF2-40B4-BE49-F238E27FC236}">
                <a16:creationId xmlns:a16="http://schemas.microsoft.com/office/drawing/2014/main" id="{9853DD28-5764-B6BB-0417-D4DCD41E5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8168" y="2651935"/>
            <a:ext cx="650310" cy="650310"/>
          </a:xfrm>
          <a:prstGeom prst="rect">
            <a:avLst/>
          </a:prstGeom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id="{06B2F601-44E3-C76E-700D-D941BD3F0CF1}"/>
              </a:ext>
            </a:extLst>
          </p:cNvPr>
          <p:cNvSpPr txBox="1"/>
          <p:nvPr/>
        </p:nvSpPr>
        <p:spPr>
          <a:xfrm>
            <a:off x="543141" y="2929614"/>
            <a:ext cx="1229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INFLUENZA</a:t>
            </a:r>
            <a:endParaRPr lang="es-C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5" name="Gráfico 74" descr="Bebé con relleno sólido">
            <a:extLst>
              <a:ext uri="{FF2B5EF4-FFF2-40B4-BE49-F238E27FC236}">
                <a16:creationId xmlns:a16="http://schemas.microsoft.com/office/drawing/2014/main" id="{31B55401-CEBF-11A1-D83E-7A8C127DF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1696" y="1862466"/>
            <a:ext cx="355444" cy="355444"/>
          </a:xfrm>
          <a:prstGeom prst="rect">
            <a:avLst/>
          </a:prstGeom>
        </p:spPr>
      </p:pic>
      <p:pic>
        <p:nvPicPr>
          <p:cNvPr id="79" name="Gráfico 78" descr="Grupo con relleno sólido">
            <a:extLst>
              <a:ext uri="{FF2B5EF4-FFF2-40B4-BE49-F238E27FC236}">
                <a16:creationId xmlns:a16="http://schemas.microsoft.com/office/drawing/2014/main" id="{98D9226D-28F9-FCB2-CB75-2CA1EE6C4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6593" y="3304918"/>
            <a:ext cx="637608" cy="6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1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D9888-80F9-A949-2F78-DC32E4C9F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13164021-EB63-2851-3998-7F5A521CB70E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4B94BC2-F804-7C03-A151-E42C45B95E5E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A7ADF102-6D58-FB34-7B4C-FC356F37DC6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662498" y="3122340"/>
            <a:ext cx="2147987" cy="3418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base"/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POBLACIÓN DE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06BE0A07-8C9B-B8D5-BE83-12AE485C775E}"/>
              </a:ext>
            </a:extLst>
          </p:cNvPr>
          <p:cNvCxnSpPr>
            <a:cxnSpLocks/>
          </p:cNvCxnSpPr>
          <p:nvPr/>
        </p:nvCxnSpPr>
        <p:spPr>
          <a:xfrm>
            <a:off x="5312144" y="935831"/>
            <a:ext cx="0" cy="3686175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9291A8E3-311D-C3B3-D357-21BE6198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D3C18BD-08E6-3ABF-D8B9-D98F44DDB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12" name="Google Shape;148;p24">
            <a:extLst>
              <a:ext uri="{FF2B5EF4-FFF2-40B4-BE49-F238E27FC236}">
                <a16:creationId xmlns:a16="http://schemas.microsoft.com/office/drawing/2014/main" id="{226C3BD7-2AF6-B459-3D76-0586269BDF87}"/>
              </a:ext>
            </a:extLst>
          </p:cNvPr>
          <p:cNvSpPr txBox="1">
            <a:spLocks/>
          </p:cNvSpPr>
          <p:nvPr/>
        </p:nvSpPr>
        <p:spPr>
          <a:xfrm flipH="1">
            <a:off x="5647263" y="3457145"/>
            <a:ext cx="2346911" cy="34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l" fontAlgn="base"/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CASABLANCA</a:t>
            </a:r>
            <a:endParaRPr lang="es-E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9" name="Gráfico 68" descr="Conexiones con relleno sólido">
            <a:extLst>
              <a:ext uri="{FF2B5EF4-FFF2-40B4-BE49-F238E27FC236}">
                <a16:creationId xmlns:a16="http://schemas.microsoft.com/office/drawing/2014/main" id="{8572221B-2087-1913-E4D5-B7F23271A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6307" y="2232602"/>
            <a:ext cx="914400" cy="914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E888B6B-0532-58A1-420F-9D60EA3C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89" y="1217549"/>
            <a:ext cx="4049549" cy="2698012"/>
          </a:xfrm>
          <a:prstGeom prst="roundRect">
            <a:avLst>
              <a:gd name="adj" fmla="val 425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0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7403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FCE2C-3514-F8A3-EE1D-95A133317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108AEAE4-0449-AAEE-57BC-6A7B77FC0868}"/>
              </a:ext>
            </a:extLst>
          </p:cNvPr>
          <p:cNvSpPr/>
          <p:nvPr/>
        </p:nvSpPr>
        <p:spPr>
          <a:xfrm rot="5400000">
            <a:off x="5558930" y="-178739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5496803-F46F-044C-8815-F9F981E87810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1477B2D-AA91-82CF-2148-106500FA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81BC079-9519-5DD4-165C-23AA92ED2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5D00613D-DFAD-1357-FCB5-24371DDE4FDF}"/>
              </a:ext>
            </a:extLst>
          </p:cNvPr>
          <p:cNvSpPr/>
          <p:nvPr/>
        </p:nvSpPr>
        <p:spPr>
          <a:xfrm>
            <a:off x="3327309" y="1931785"/>
            <a:ext cx="2374508" cy="4439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Flecha: pentágono 43">
            <a:extLst>
              <a:ext uri="{FF2B5EF4-FFF2-40B4-BE49-F238E27FC236}">
                <a16:creationId xmlns:a16="http://schemas.microsoft.com/office/drawing/2014/main" id="{B16A54FC-A0C2-6EDE-6679-F1F056B1C82B}"/>
              </a:ext>
            </a:extLst>
          </p:cNvPr>
          <p:cNvSpPr/>
          <p:nvPr/>
        </p:nvSpPr>
        <p:spPr>
          <a:xfrm>
            <a:off x="543913" y="2566555"/>
            <a:ext cx="2166405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D594E16-2B97-0E81-0F6F-9FD59D0849BF}"/>
              </a:ext>
            </a:extLst>
          </p:cNvPr>
          <p:cNvSpPr txBox="1"/>
          <p:nvPr/>
        </p:nvSpPr>
        <p:spPr>
          <a:xfrm>
            <a:off x="465671" y="2776585"/>
            <a:ext cx="213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INFLUENZA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BA5DF33-A3FD-F7B9-221B-FD87517DDA79}"/>
              </a:ext>
            </a:extLst>
          </p:cNvPr>
          <p:cNvSpPr txBox="1"/>
          <p:nvPr/>
        </p:nvSpPr>
        <p:spPr>
          <a:xfrm>
            <a:off x="3398330" y="2006978"/>
            <a:ext cx="19344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ADULTO MAYOR</a:t>
            </a:r>
            <a:b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b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endParaRPr lang="es-CL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0A302980-89F8-D5C5-ED3B-569D9F3F11A4}"/>
              </a:ext>
            </a:extLst>
          </p:cNvPr>
          <p:cNvSpPr/>
          <p:nvPr/>
        </p:nvSpPr>
        <p:spPr>
          <a:xfrm>
            <a:off x="6204536" y="1931785"/>
            <a:ext cx="1199154" cy="4439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381FB66F-7C40-FDA6-EE68-A8FEBFE180C9}"/>
              </a:ext>
            </a:extLst>
          </p:cNvPr>
          <p:cNvSpPr txBox="1"/>
          <p:nvPr/>
        </p:nvSpPr>
        <p:spPr>
          <a:xfrm>
            <a:off x="6232631" y="1968675"/>
            <a:ext cx="1092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4.204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7A2F45CE-DA67-D541-A9C8-4C8FCECB1FA3}"/>
              </a:ext>
            </a:extLst>
          </p:cNvPr>
          <p:cNvSpPr/>
          <p:nvPr/>
        </p:nvSpPr>
        <p:spPr>
          <a:xfrm>
            <a:off x="7673835" y="1931786"/>
            <a:ext cx="1012442" cy="4348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DF3A8C86-AD65-4654-8C39-68754A645279}"/>
              </a:ext>
            </a:extLst>
          </p:cNvPr>
          <p:cNvSpPr txBox="1"/>
          <p:nvPr/>
        </p:nvSpPr>
        <p:spPr>
          <a:xfrm>
            <a:off x="7741748" y="1954050"/>
            <a:ext cx="94452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68%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9E2DF93-F173-70EF-44D3-114DB3CF942A}"/>
              </a:ext>
            </a:extLst>
          </p:cNvPr>
          <p:cNvSpPr/>
          <p:nvPr/>
        </p:nvSpPr>
        <p:spPr>
          <a:xfrm>
            <a:off x="3327309" y="2588630"/>
            <a:ext cx="2374508" cy="40889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5E3270-1DB7-1D9D-573A-FEFB24CA8EA8}"/>
              </a:ext>
            </a:extLst>
          </p:cNvPr>
          <p:cNvSpPr txBox="1"/>
          <p:nvPr/>
        </p:nvSpPr>
        <p:spPr>
          <a:xfrm>
            <a:off x="3415544" y="2435302"/>
            <a:ext cx="193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b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CRÓNICO </a:t>
            </a:r>
            <a:endParaRPr lang="es-CL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4E61E00-912B-3F78-4BF8-96B90BD50EBA}"/>
              </a:ext>
            </a:extLst>
          </p:cNvPr>
          <p:cNvSpPr/>
          <p:nvPr/>
        </p:nvSpPr>
        <p:spPr>
          <a:xfrm>
            <a:off x="3327309" y="3182816"/>
            <a:ext cx="2374508" cy="39485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C737F9E-9593-C126-A033-F3B6A102379B}"/>
              </a:ext>
            </a:extLst>
          </p:cNvPr>
          <p:cNvSpPr txBox="1"/>
          <p:nvPr/>
        </p:nvSpPr>
        <p:spPr>
          <a:xfrm>
            <a:off x="3398330" y="3023753"/>
            <a:ext cx="19344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b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GESTANTES</a:t>
            </a:r>
            <a:b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b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endParaRPr lang="es-CL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B75D4D-7234-5CB1-7769-64D082576AAC}"/>
              </a:ext>
            </a:extLst>
          </p:cNvPr>
          <p:cNvSpPr/>
          <p:nvPr/>
        </p:nvSpPr>
        <p:spPr>
          <a:xfrm>
            <a:off x="3327309" y="3818932"/>
            <a:ext cx="2374508" cy="39485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71C70C3-C13C-130C-AB54-1704B5090E92}"/>
              </a:ext>
            </a:extLst>
          </p:cNvPr>
          <p:cNvSpPr txBox="1"/>
          <p:nvPr/>
        </p:nvSpPr>
        <p:spPr>
          <a:xfrm>
            <a:off x="3398330" y="3659869"/>
            <a:ext cx="19344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b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FUNCIONARIOS </a:t>
            </a:r>
            <a:b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b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endParaRPr lang="es-CL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1E5C2EDC-A6B6-D9F2-8A0B-300904DA9622}"/>
              </a:ext>
            </a:extLst>
          </p:cNvPr>
          <p:cNvSpPr/>
          <p:nvPr/>
        </p:nvSpPr>
        <p:spPr>
          <a:xfrm>
            <a:off x="6204536" y="2583620"/>
            <a:ext cx="1199154" cy="40889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9B2D5B6-8FE2-16CE-FB7E-1498BD265946}"/>
              </a:ext>
            </a:extLst>
          </p:cNvPr>
          <p:cNvSpPr txBox="1"/>
          <p:nvPr/>
        </p:nvSpPr>
        <p:spPr>
          <a:xfrm>
            <a:off x="6232631" y="2620510"/>
            <a:ext cx="1092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2.608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45AD659-0A47-5C93-4D9F-94A94808C335}"/>
              </a:ext>
            </a:extLst>
          </p:cNvPr>
          <p:cNvSpPr/>
          <p:nvPr/>
        </p:nvSpPr>
        <p:spPr>
          <a:xfrm>
            <a:off x="7673835" y="2583622"/>
            <a:ext cx="1012442" cy="40051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E462BB5-8739-A831-6389-2592A7C48A23}"/>
              </a:ext>
            </a:extLst>
          </p:cNvPr>
          <p:cNvSpPr txBox="1"/>
          <p:nvPr/>
        </p:nvSpPr>
        <p:spPr>
          <a:xfrm>
            <a:off x="7719253" y="2620510"/>
            <a:ext cx="94452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100%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BBB0C00E-DB13-61A4-C0BF-833D97BEBDF2}"/>
              </a:ext>
            </a:extLst>
          </p:cNvPr>
          <p:cNvSpPr/>
          <p:nvPr/>
        </p:nvSpPr>
        <p:spPr>
          <a:xfrm>
            <a:off x="6204536" y="3200285"/>
            <a:ext cx="1199154" cy="37738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CA3012E-19B8-33A3-0FD4-F9C81D077A47}"/>
              </a:ext>
            </a:extLst>
          </p:cNvPr>
          <p:cNvSpPr txBox="1"/>
          <p:nvPr/>
        </p:nvSpPr>
        <p:spPr>
          <a:xfrm>
            <a:off x="6232631" y="3200304"/>
            <a:ext cx="1092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261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5424DA27-3F8C-A0DC-1412-E13C7D5F6152}"/>
              </a:ext>
            </a:extLst>
          </p:cNvPr>
          <p:cNvSpPr/>
          <p:nvPr/>
        </p:nvSpPr>
        <p:spPr>
          <a:xfrm>
            <a:off x="7673835" y="3200286"/>
            <a:ext cx="1012442" cy="36965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EBAA76B-5252-E994-6DF1-467BBEA924D4}"/>
              </a:ext>
            </a:extLst>
          </p:cNvPr>
          <p:cNvSpPr txBox="1"/>
          <p:nvPr/>
        </p:nvSpPr>
        <p:spPr>
          <a:xfrm>
            <a:off x="7719253" y="3193258"/>
            <a:ext cx="94452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100%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741E86F4-5C61-FE57-D8E6-2E17F33A528A}"/>
              </a:ext>
            </a:extLst>
          </p:cNvPr>
          <p:cNvSpPr/>
          <p:nvPr/>
        </p:nvSpPr>
        <p:spPr>
          <a:xfrm>
            <a:off x="6204536" y="3818932"/>
            <a:ext cx="1199154" cy="37738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F4698A5-6457-9E94-44B7-F1ADA55F57D5}"/>
              </a:ext>
            </a:extLst>
          </p:cNvPr>
          <p:cNvSpPr txBox="1"/>
          <p:nvPr/>
        </p:nvSpPr>
        <p:spPr>
          <a:xfrm>
            <a:off x="6232631" y="3811577"/>
            <a:ext cx="109281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424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5D3EA5BC-2701-46C7-BACF-5AB28097B070}"/>
              </a:ext>
            </a:extLst>
          </p:cNvPr>
          <p:cNvSpPr/>
          <p:nvPr/>
        </p:nvSpPr>
        <p:spPr>
          <a:xfrm>
            <a:off x="7673835" y="3818933"/>
            <a:ext cx="1012442" cy="36965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B549917-4B2D-0C1F-903B-63B84A5A7ED7}"/>
              </a:ext>
            </a:extLst>
          </p:cNvPr>
          <p:cNvSpPr txBox="1"/>
          <p:nvPr/>
        </p:nvSpPr>
        <p:spPr>
          <a:xfrm>
            <a:off x="7707041" y="3825368"/>
            <a:ext cx="94452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100%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2F80BA-81CB-968F-FCDF-C2722A16C968}"/>
              </a:ext>
            </a:extLst>
          </p:cNvPr>
          <p:cNvSpPr txBox="1"/>
          <p:nvPr/>
        </p:nvSpPr>
        <p:spPr>
          <a:xfrm>
            <a:off x="-259598" y="524801"/>
            <a:ext cx="58958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cap="all" spc="120" normalizeH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dirty="0"/>
              <a:t>VACUNACIÓN INFLUENZA</a:t>
            </a:r>
          </a:p>
          <a:p>
            <a:pPr algn="ctr" rtl="0">
              <a:defRPr sz="1800" b="1" i="0" u="none" strike="noStrike" kern="1200" cap="all" spc="120" normalizeH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dirty="0"/>
              <a:t>SEGÚN GRUPO OBJETIVO</a:t>
            </a:r>
          </a:p>
        </p:txBody>
      </p:sp>
      <p:pic>
        <p:nvPicPr>
          <p:cNvPr id="5" name="Gráfico 4" descr="Aguja con relleno sólido">
            <a:extLst>
              <a:ext uri="{FF2B5EF4-FFF2-40B4-BE49-F238E27FC236}">
                <a16:creationId xmlns:a16="http://schemas.microsoft.com/office/drawing/2014/main" id="{12BBA2E9-93CD-0EEE-54A8-95D302914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9155" y="624493"/>
            <a:ext cx="717082" cy="71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4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EC6DA-5F8A-76DC-E4A9-BC137FD18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26EF4D9A-D09F-80E7-303A-ADF47F2FF36B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E64060B-C6A7-32EC-8A73-F887CB3A89D5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90CF2EB-2091-9FA4-E602-E40DB446E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7606A65-7BAD-3DD7-7874-F89EB0BB9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9161156D-CBA1-053F-1274-2DABEF4FD2B8}"/>
              </a:ext>
            </a:extLst>
          </p:cNvPr>
          <p:cNvSpPr/>
          <p:nvPr/>
        </p:nvSpPr>
        <p:spPr>
          <a:xfrm>
            <a:off x="3334843" y="1301116"/>
            <a:ext cx="2701929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: pentágono 4">
            <a:extLst>
              <a:ext uri="{FF2B5EF4-FFF2-40B4-BE49-F238E27FC236}">
                <a16:creationId xmlns:a16="http://schemas.microsoft.com/office/drawing/2014/main" id="{4B3E64DB-444F-3E23-B638-21DCE88CA1BD}"/>
              </a:ext>
            </a:extLst>
          </p:cNvPr>
          <p:cNvSpPr/>
          <p:nvPr/>
        </p:nvSpPr>
        <p:spPr>
          <a:xfrm>
            <a:off x="542377" y="1347410"/>
            <a:ext cx="2166405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3E69B0-907E-EE21-B4A1-1AC7E76FD3CA}"/>
              </a:ext>
            </a:extLst>
          </p:cNvPr>
          <p:cNvSpPr txBox="1"/>
          <p:nvPr/>
        </p:nvSpPr>
        <p:spPr>
          <a:xfrm>
            <a:off x="512934" y="1529109"/>
            <a:ext cx="213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PNEUMO 23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0D4BB1-2D9F-08FD-9B07-D99A81D3420D}"/>
              </a:ext>
            </a:extLst>
          </p:cNvPr>
          <p:cNvSpPr txBox="1"/>
          <p:nvPr/>
        </p:nvSpPr>
        <p:spPr>
          <a:xfrm>
            <a:off x="3385358" y="1324390"/>
            <a:ext cx="207919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ctr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POBLACIÓN ADULTO MAYOR A LOS  65 AÑOS</a:t>
            </a:r>
            <a:endParaRPr lang="es-CL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CE160924-913F-3027-2504-E62A794CC362}"/>
              </a:ext>
            </a:extLst>
          </p:cNvPr>
          <p:cNvCxnSpPr>
            <a:cxnSpLocks/>
          </p:cNvCxnSpPr>
          <p:nvPr/>
        </p:nvCxnSpPr>
        <p:spPr>
          <a:xfrm>
            <a:off x="2779178" y="1682998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1DDBFCA9-15E3-E8F0-C58B-CFDDCCBC00C6}"/>
              </a:ext>
            </a:extLst>
          </p:cNvPr>
          <p:cNvSpPr/>
          <p:nvPr/>
        </p:nvSpPr>
        <p:spPr>
          <a:xfrm>
            <a:off x="6281851" y="1301116"/>
            <a:ext cx="942146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D66E8A2-4ED1-0BD0-9F12-289CF8A6A30C}"/>
              </a:ext>
            </a:extLst>
          </p:cNvPr>
          <p:cNvSpPr txBox="1"/>
          <p:nvPr/>
        </p:nvSpPr>
        <p:spPr>
          <a:xfrm>
            <a:off x="6402153" y="1512835"/>
            <a:ext cx="702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97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E458A68A-DFF1-81D8-2B17-FDCC022CE463}"/>
              </a:ext>
            </a:extLst>
          </p:cNvPr>
          <p:cNvSpPr/>
          <p:nvPr/>
        </p:nvSpPr>
        <p:spPr>
          <a:xfrm>
            <a:off x="7469076" y="1301116"/>
            <a:ext cx="942146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77A3299-8CF5-8617-C320-9D2810849561}"/>
              </a:ext>
            </a:extLst>
          </p:cNvPr>
          <p:cNvSpPr txBox="1"/>
          <p:nvPr/>
        </p:nvSpPr>
        <p:spPr>
          <a:xfrm>
            <a:off x="7490475" y="1475375"/>
            <a:ext cx="9859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29,8%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7314B8A-0E70-8F86-6367-EEA48A565B72}"/>
              </a:ext>
            </a:extLst>
          </p:cNvPr>
          <p:cNvSpPr txBox="1"/>
          <p:nvPr/>
        </p:nvSpPr>
        <p:spPr>
          <a:xfrm>
            <a:off x="399155" y="562042"/>
            <a:ext cx="1922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s-CL" sz="2400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PNEUMO 23</a:t>
            </a:r>
          </a:p>
        </p:txBody>
      </p:sp>
      <p:pic>
        <p:nvPicPr>
          <p:cNvPr id="17" name="Gráfico 16" descr="Aguja con relleno sólido">
            <a:extLst>
              <a:ext uri="{FF2B5EF4-FFF2-40B4-BE49-F238E27FC236}">
                <a16:creationId xmlns:a16="http://schemas.microsoft.com/office/drawing/2014/main" id="{D4D36587-C066-7F92-0296-7CFA2BF43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8350" y="402817"/>
            <a:ext cx="717082" cy="717082"/>
          </a:xfrm>
          <a:prstGeom prst="rect">
            <a:avLst/>
          </a:prstGeom>
        </p:spPr>
      </p:pic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C5CF0BB-6C3C-C089-17A1-E0BF87848E77}"/>
              </a:ext>
            </a:extLst>
          </p:cNvPr>
          <p:cNvSpPr/>
          <p:nvPr/>
        </p:nvSpPr>
        <p:spPr>
          <a:xfrm>
            <a:off x="3344390" y="3052712"/>
            <a:ext cx="1479376" cy="1680974"/>
          </a:xfrm>
          <a:prstGeom prst="roundRect">
            <a:avLst>
              <a:gd name="adj" fmla="val 929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Flecha: pentágono 23">
            <a:extLst>
              <a:ext uri="{FF2B5EF4-FFF2-40B4-BE49-F238E27FC236}">
                <a16:creationId xmlns:a16="http://schemas.microsoft.com/office/drawing/2014/main" id="{E591F5F9-BC72-016D-29CD-E203753974A7}"/>
              </a:ext>
            </a:extLst>
          </p:cNvPr>
          <p:cNvSpPr/>
          <p:nvPr/>
        </p:nvSpPr>
        <p:spPr>
          <a:xfrm>
            <a:off x="551923" y="3099007"/>
            <a:ext cx="2166405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F36F36D-2183-B9A4-23C0-5595A27FB512}"/>
              </a:ext>
            </a:extLst>
          </p:cNvPr>
          <p:cNvSpPr txBox="1"/>
          <p:nvPr/>
        </p:nvSpPr>
        <p:spPr>
          <a:xfrm>
            <a:off x="522480" y="3280706"/>
            <a:ext cx="213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ESTRATEGIA ANUAL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C281656-B3D4-3296-AC09-4D1BCAEDF2CA}"/>
              </a:ext>
            </a:extLst>
          </p:cNvPr>
          <p:cNvSpPr txBox="1"/>
          <p:nvPr/>
        </p:nvSpPr>
        <p:spPr>
          <a:xfrm>
            <a:off x="3430420" y="3164027"/>
            <a:ext cx="12608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buNone/>
            </a:pPr>
            <a:r>
              <a:rPr lang="es-CL" sz="1200" b="1" dirty="0">
                <a:solidFill>
                  <a:schemeClr val="bg1"/>
                </a:solidFill>
                <a:latin typeface="Aptos" panose="020B0004020202020204" pitchFamily="34" charset="0"/>
              </a:rPr>
              <a:t>PRIMERO BÁSICO 2024</a:t>
            </a:r>
          </a:p>
          <a:p>
            <a:pPr fontAlgn="ctr">
              <a:buNone/>
            </a:pPr>
            <a:endParaRPr lang="es-CL" sz="1200" b="1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fontAlgn="ctr">
              <a:buNone/>
            </a:pPr>
            <a:r>
              <a:rPr lang="es-CL" sz="1200" b="1" dirty="0">
                <a:solidFill>
                  <a:schemeClr val="bg1"/>
                </a:solidFill>
                <a:latin typeface="Aptos" panose="020B0004020202020204" pitchFamily="34" charset="0"/>
              </a:rPr>
              <a:t>CUARTO BÁSICO 2024</a:t>
            </a:r>
          </a:p>
          <a:p>
            <a:pPr fontAlgn="ctr">
              <a:buNone/>
            </a:pPr>
            <a:endParaRPr lang="es-CL" sz="1200" b="1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fontAlgn="ctr">
              <a:buNone/>
            </a:pPr>
            <a:r>
              <a:rPr lang="es-CL" sz="1200" b="1" dirty="0">
                <a:solidFill>
                  <a:schemeClr val="bg1"/>
                </a:solidFill>
                <a:latin typeface="Aptos" panose="020B0004020202020204" pitchFamily="34" charset="0"/>
              </a:rPr>
              <a:t>OCTAVO BÁSICO 2024</a:t>
            </a:r>
            <a:endParaRPr lang="es-CL" sz="1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240CE7AC-EFB7-B6AA-D2DD-9DDDDAF7DB81}"/>
              </a:ext>
            </a:extLst>
          </p:cNvPr>
          <p:cNvCxnSpPr>
            <a:cxnSpLocks/>
          </p:cNvCxnSpPr>
          <p:nvPr/>
        </p:nvCxnSpPr>
        <p:spPr>
          <a:xfrm>
            <a:off x="2788724" y="3434595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346905FB-FA57-4687-26BD-31C337735AAD}"/>
              </a:ext>
            </a:extLst>
          </p:cNvPr>
          <p:cNvSpPr/>
          <p:nvPr/>
        </p:nvSpPr>
        <p:spPr>
          <a:xfrm>
            <a:off x="5249954" y="3065960"/>
            <a:ext cx="859090" cy="1667725"/>
          </a:xfrm>
          <a:prstGeom prst="roundRect">
            <a:avLst>
              <a:gd name="adj" fmla="val 78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320BDD00-74AE-87C2-FCF5-6E7446E6FC21}"/>
              </a:ext>
            </a:extLst>
          </p:cNvPr>
          <p:cNvSpPr txBox="1"/>
          <p:nvPr/>
        </p:nvSpPr>
        <p:spPr>
          <a:xfrm>
            <a:off x="4924912" y="3201432"/>
            <a:ext cx="15551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600" b="1" dirty="0">
                <a:solidFill>
                  <a:schemeClr val="bg1"/>
                </a:solidFill>
                <a:latin typeface="Aptos" panose="020B0004020202020204" pitchFamily="34" charset="0"/>
              </a:rPr>
              <a:t>381</a:t>
            </a:r>
          </a:p>
          <a:p>
            <a:pPr algn="ctr" fontAlgn="ctr">
              <a:buNone/>
            </a:pPr>
            <a:endParaRPr lang="es-CL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 fontAlgn="ctr">
              <a:buNone/>
            </a:pPr>
            <a:r>
              <a:rPr lang="es-CL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406</a:t>
            </a:r>
          </a:p>
          <a:p>
            <a:pPr algn="ctr" fontAlgn="ctr">
              <a:buNone/>
            </a:pPr>
            <a:endParaRPr lang="es-CL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fontAlgn="ctr">
              <a:buNone/>
            </a:pPr>
            <a:r>
              <a:rPr lang="es-CL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416</a:t>
            </a:r>
          </a:p>
          <a:p>
            <a:pPr algn="ctr" fontAlgn="ctr">
              <a:buNone/>
            </a:pPr>
            <a:endParaRPr lang="es-CL" sz="1600" b="1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D93D57D2-0BF9-66ED-C048-2FC19B058306}"/>
              </a:ext>
            </a:extLst>
          </p:cNvPr>
          <p:cNvSpPr/>
          <p:nvPr/>
        </p:nvSpPr>
        <p:spPr>
          <a:xfrm>
            <a:off x="6566378" y="3088980"/>
            <a:ext cx="942146" cy="1667724"/>
          </a:xfrm>
          <a:prstGeom prst="roundRect">
            <a:avLst>
              <a:gd name="adj" fmla="val 1118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386DB6FB-C490-E193-F531-090AF9C192D5}"/>
              </a:ext>
            </a:extLst>
          </p:cNvPr>
          <p:cNvSpPr txBox="1"/>
          <p:nvPr/>
        </p:nvSpPr>
        <p:spPr>
          <a:xfrm>
            <a:off x="6587777" y="3216946"/>
            <a:ext cx="9859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1600" b="1" dirty="0">
                <a:solidFill>
                  <a:schemeClr val="bg1"/>
                </a:solidFill>
                <a:latin typeface="Aptos" panose="020B0004020202020204" pitchFamily="34" charset="0"/>
              </a:rPr>
              <a:t>98,2%</a:t>
            </a:r>
          </a:p>
          <a:p>
            <a:pPr algn="ctr" fontAlgn="ctr">
              <a:buNone/>
            </a:pPr>
            <a:endParaRPr lang="es-CL" sz="1600" b="1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ctr" fontAlgn="ctr">
              <a:buNone/>
            </a:pPr>
            <a:r>
              <a:rPr lang="es-CL" sz="16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95,0%</a:t>
            </a:r>
          </a:p>
          <a:p>
            <a:pPr algn="ctr" fontAlgn="ctr">
              <a:buNone/>
            </a:pPr>
            <a:endParaRPr lang="es-CL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 fontAlgn="ctr">
              <a:buNone/>
            </a:pPr>
            <a:r>
              <a:rPr lang="es-CL" sz="1600" b="1" dirty="0">
                <a:solidFill>
                  <a:schemeClr val="bg1"/>
                </a:solidFill>
                <a:latin typeface="Aptos" panose="020B0004020202020204" pitchFamily="34" charset="0"/>
              </a:rPr>
              <a:t>94,5%</a:t>
            </a:r>
            <a:endParaRPr lang="es-CL" sz="16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157EE12E-F453-1CE9-C68C-E9D74C7ED797}"/>
              </a:ext>
            </a:extLst>
          </p:cNvPr>
          <p:cNvSpPr txBox="1"/>
          <p:nvPr/>
        </p:nvSpPr>
        <p:spPr>
          <a:xfrm>
            <a:off x="522480" y="4120156"/>
            <a:ext cx="213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IINFLUENZA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513A8FA-627F-9E72-2A27-AEAD5738FF2B}"/>
              </a:ext>
            </a:extLst>
          </p:cNvPr>
          <p:cNvSpPr txBox="1"/>
          <p:nvPr/>
        </p:nvSpPr>
        <p:spPr>
          <a:xfrm>
            <a:off x="452372" y="2498887"/>
            <a:ext cx="3673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PROGRAMA ESCOLAR</a:t>
            </a:r>
            <a:endParaRPr lang="es-CL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" name="Google Shape;211;p29">
            <a:extLst>
              <a:ext uri="{FF2B5EF4-FFF2-40B4-BE49-F238E27FC236}">
                <a16:creationId xmlns:a16="http://schemas.microsoft.com/office/drawing/2014/main" id="{50381007-7915-F9E4-811F-B6940386B643}"/>
              </a:ext>
            </a:extLst>
          </p:cNvPr>
          <p:cNvCxnSpPr>
            <a:cxnSpLocks/>
          </p:cNvCxnSpPr>
          <p:nvPr/>
        </p:nvCxnSpPr>
        <p:spPr>
          <a:xfrm>
            <a:off x="399155" y="2296887"/>
            <a:ext cx="8292473" cy="0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4795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B005F-EDFA-0DE6-0240-FBC703D4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680858D8-D5A4-55F6-39F6-39BA68F8ED74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839A918-41CA-3845-C085-A07573EB3A4C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6A9141AB-BB4A-917D-2408-AF698D4E3DD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476444" y="2577216"/>
            <a:ext cx="2696003" cy="1247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base"/>
            <a:r>
              <a:rPr lang="es-E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LABORATORIO</a:t>
            </a:r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 TOMA DE MUESTRAS</a:t>
            </a:r>
            <a:endParaRPr lang="es-E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06F9D98A-CB63-BE3F-AE8D-D4A32179B754}"/>
              </a:ext>
            </a:extLst>
          </p:cNvPr>
          <p:cNvCxnSpPr>
            <a:cxnSpLocks/>
          </p:cNvCxnSpPr>
          <p:nvPr/>
        </p:nvCxnSpPr>
        <p:spPr>
          <a:xfrm>
            <a:off x="5056973" y="1014411"/>
            <a:ext cx="0" cy="3464853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3FD3EFF3-DA37-E7F7-CE61-585C9D0CD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D12273B-5B43-468B-9D31-FF15E21B8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49D528-6F71-77CB-9572-E79FA01E0B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59"/>
          <a:stretch>
            <a:fillRect/>
          </a:stretch>
        </p:blipFill>
        <p:spPr>
          <a:xfrm>
            <a:off x="751210" y="1296103"/>
            <a:ext cx="3764902" cy="2562225"/>
          </a:xfrm>
          <a:prstGeom prst="roundRect">
            <a:avLst>
              <a:gd name="adj" fmla="val 52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0000" dist="5000" dir="5400000" sy="-100000" algn="bl" rotWithShape="0"/>
          </a:effectLst>
        </p:spPr>
      </p:pic>
      <p:sp>
        <p:nvSpPr>
          <p:cNvPr id="16" name="Google Shape;5884;p52">
            <a:extLst>
              <a:ext uri="{FF2B5EF4-FFF2-40B4-BE49-F238E27FC236}">
                <a16:creationId xmlns:a16="http://schemas.microsoft.com/office/drawing/2014/main" id="{67B5A167-A257-D574-86CC-2341DBD1F224}"/>
              </a:ext>
            </a:extLst>
          </p:cNvPr>
          <p:cNvSpPr/>
          <p:nvPr/>
        </p:nvSpPr>
        <p:spPr>
          <a:xfrm>
            <a:off x="5605724" y="1745944"/>
            <a:ext cx="650903" cy="841647"/>
          </a:xfrm>
          <a:custGeom>
            <a:avLst/>
            <a:gdLst/>
            <a:ahLst/>
            <a:cxnLst/>
            <a:rect l="l" t="t" r="r" b="b"/>
            <a:pathLst>
              <a:path w="9862" h="12752" extrusionOk="0">
                <a:moveTo>
                  <a:pt x="2395" y="1001"/>
                </a:moveTo>
                <a:lnTo>
                  <a:pt x="5042" y="3552"/>
                </a:lnTo>
                <a:lnTo>
                  <a:pt x="3971" y="4655"/>
                </a:lnTo>
                <a:lnTo>
                  <a:pt x="1356" y="2103"/>
                </a:lnTo>
                <a:lnTo>
                  <a:pt x="2395" y="1001"/>
                </a:lnTo>
                <a:close/>
                <a:moveTo>
                  <a:pt x="5640" y="4151"/>
                </a:moveTo>
                <a:lnTo>
                  <a:pt x="6302" y="4781"/>
                </a:lnTo>
                <a:lnTo>
                  <a:pt x="5231" y="5884"/>
                </a:lnTo>
                <a:lnTo>
                  <a:pt x="4569" y="5254"/>
                </a:lnTo>
                <a:lnTo>
                  <a:pt x="5640" y="4151"/>
                </a:lnTo>
                <a:close/>
                <a:moveTo>
                  <a:pt x="4443" y="8562"/>
                </a:moveTo>
                <a:cubicBezTo>
                  <a:pt x="4664" y="8562"/>
                  <a:pt x="4821" y="8688"/>
                  <a:pt x="4853" y="8845"/>
                </a:cubicBezTo>
                <a:cubicBezTo>
                  <a:pt x="4884" y="8908"/>
                  <a:pt x="4853" y="8877"/>
                  <a:pt x="4884" y="9790"/>
                </a:cubicBezTo>
                <a:lnTo>
                  <a:pt x="4884" y="10200"/>
                </a:lnTo>
                <a:lnTo>
                  <a:pt x="4065" y="10200"/>
                </a:lnTo>
                <a:lnTo>
                  <a:pt x="4065" y="9003"/>
                </a:lnTo>
                <a:cubicBezTo>
                  <a:pt x="4065" y="8751"/>
                  <a:pt x="4254" y="8562"/>
                  <a:pt x="4443" y="8562"/>
                </a:cubicBezTo>
                <a:close/>
                <a:moveTo>
                  <a:pt x="7814" y="10956"/>
                </a:moveTo>
                <a:cubicBezTo>
                  <a:pt x="8035" y="10956"/>
                  <a:pt x="8224" y="11145"/>
                  <a:pt x="8224" y="11366"/>
                </a:cubicBezTo>
                <a:lnTo>
                  <a:pt x="8224" y="11744"/>
                </a:lnTo>
                <a:lnTo>
                  <a:pt x="789" y="11870"/>
                </a:lnTo>
                <a:lnTo>
                  <a:pt x="789" y="11460"/>
                </a:lnTo>
                <a:cubicBezTo>
                  <a:pt x="789" y="11271"/>
                  <a:pt x="915" y="11114"/>
                  <a:pt x="1072" y="11082"/>
                </a:cubicBezTo>
                <a:cubicBezTo>
                  <a:pt x="1104" y="11066"/>
                  <a:pt x="1072" y="11066"/>
                  <a:pt x="1371" y="11066"/>
                </a:cubicBezTo>
                <a:cubicBezTo>
                  <a:pt x="1671" y="11066"/>
                  <a:pt x="2301" y="11066"/>
                  <a:pt x="3656" y="11051"/>
                </a:cubicBezTo>
                <a:cubicBezTo>
                  <a:pt x="3719" y="11051"/>
                  <a:pt x="5357" y="10988"/>
                  <a:pt x="5325" y="10988"/>
                </a:cubicBezTo>
                <a:cubicBezTo>
                  <a:pt x="5483" y="10988"/>
                  <a:pt x="7121" y="10956"/>
                  <a:pt x="7814" y="10956"/>
                </a:cubicBezTo>
                <a:close/>
                <a:moveTo>
                  <a:pt x="2427" y="0"/>
                </a:moveTo>
                <a:cubicBezTo>
                  <a:pt x="2324" y="0"/>
                  <a:pt x="2222" y="40"/>
                  <a:pt x="2143" y="118"/>
                </a:cubicBezTo>
                <a:lnTo>
                  <a:pt x="505" y="1820"/>
                </a:lnTo>
                <a:cubicBezTo>
                  <a:pt x="348" y="1977"/>
                  <a:pt x="348" y="2261"/>
                  <a:pt x="505" y="2418"/>
                </a:cubicBezTo>
                <a:lnTo>
                  <a:pt x="1608" y="3458"/>
                </a:lnTo>
                <a:cubicBezTo>
                  <a:pt x="726" y="4624"/>
                  <a:pt x="505" y="6104"/>
                  <a:pt x="946" y="7396"/>
                </a:cubicBezTo>
                <a:cubicBezTo>
                  <a:pt x="1356" y="8499"/>
                  <a:pt x="2175" y="9412"/>
                  <a:pt x="3277" y="9885"/>
                </a:cubicBezTo>
                <a:lnTo>
                  <a:pt x="3277" y="10263"/>
                </a:lnTo>
                <a:lnTo>
                  <a:pt x="1230" y="10294"/>
                </a:lnTo>
                <a:cubicBezTo>
                  <a:pt x="568" y="10294"/>
                  <a:pt x="1" y="10862"/>
                  <a:pt x="1" y="11555"/>
                </a:cubicBezTo>
                <a:lnTo>
                  <a:pt x="1" y="12374"/>
                </a:lnTo>
                <a:cubicBezTo>
                  <a:pt x="1" y="12594"/>
                  <a:pt x="222" y="12752"/>
                  <a:pt x="442" y="12752"/>
                </a:cubicBezTo>
                <a:lnTo>
                  <a:pt x="8728" y="12657"/>
                </a:lnTo>
                <a:cubicBezTo>
                  <a:pt x="8948" y="12657"/>
                  <a:pt x="9106" y="12437"/>
                  <a:pt x="9106" y="12216"/>
                </a:cubicBezTo>
                <a:lnTo>
                  <a:pt x="9106" y="11397"/>
                </a:lnTo>
                <a:cubicBezTo>
                  <a:pt x="9106" y="10704"/>
                  <a:pt x="8507" y="10168"/>
                  <a:pt x="7846" y="10168"/>
                </a:cubicBezTo>
                <a:lnTo>
                  <a:pt x="5798" y="10200"/>
                </a:lnTo>
                <a:lnTo>
                  <a:pt x="5798" y="10137"/>
                </a:lnTo>
                <a:cubicBezTo>
                  <a:pt x="7153" y="9853"/>
                  <a:pt x="8255" y="8908"/>
                  <a:pt x="8759" y="7680"/>
                </a:cubicBezTo>
                <a:lnTo>
                  <a:pt x="9452" y="7680"/>
                </a:lnTo>
                <a:cubicBezTo>
                  <a:pt x="9704" y="7680"/>
                  <a:pt x="9862" y="7491"/>
                  <a:pt x="9862" y="7270"/>
                </a:cubicBezTo>
                <a:cubicBezTo>
                  <a:pt x="9799" y="6986"/>
                  <a:pt x="9610" y="6797"/>
                  <a:pt x="9389" y="6797"/>
                </a:cubicBezTo>
                <a:lnTo>
                  <a:pt x="6901" y="6829"/>
                </a:lnTo>
                <a:cubicBezTo>
                  <a:pt x="6649" y="6829"/>
                  <a:pt x="6491" y="7018"/>
                  <a:pt x="6491" y="7270"/>
                </a:cubicBezTo>
                <a:cubicBezTo>
                  <a:pt x="6491" y="7491"/>
                  <a:pt x="6712" y="7648"/>
                  <a:pt x="6932" y="7648"/>
                </a:cubicBezTo>
                <a:lnTo>
                  <a:pt x="7751" y="7648"/>
                </a:lnTo>
                <a:cubicBezTo>
                  <a:pt x="7342" y="8436"/>
                  <a:pt x="6586" y="9003"/>
                  <a:pt x="5703" y="9223"/>
                </a:cubicBezTo>
                <a:lnTo>
                  <a:pt x="5703" y="8908"/>
                </a:lnTo>
                <a:cubicBezTo>
                  <a:pt x="5703" y="8341"/>
                  <a:pt x="5357" y="7900"/>
                  <a:pt x="4821" y="7711"/>
                </a:cubicBezTo>
                <a:cubicBezTo>
                  <a:pt x="4709" y="7680"/>
                  <a:pt x="4598" y="7665"/>
                  <a:pt x="4488" y="7665"/>
                </a:cubicBezTo>
                <a:cubicBezTo>
                  <a:pt x="3826" y="7665"/>
                  <a:pt x="3246" y="8205"/>
                  <a:pt x="3246" y="8908"/>
                </a:cubicBezTo>
                <a:cubicBezTo>
                  <a:pt x="1450" y="7932"/>
                  <a:pt x="1041" y="5569"/>
                  <a:pt x="2206" y="4025"/>
                </a:cubicBezTo>
                <a:lnTo>
                  <a:pt x="2206" y="4025"/>
                </a:lnTo>
                <a:lnTo>
                  <a:pt x="5010" y="6734"/>
                </a:lnTo>
                <a:cubicBezTo>
                  <a:pt x="5089" y="6813"/>
                  <a:pt x="5199" y="6853"/>
                  <a:pt x="5310" y="6853"/>
                </a:cubicBezTo>
                <a:cubicBezTo>
                  <a:pt x="5420" y="6853"/>
                  <a:pt x="5530" y="6813"/>
                  <a:pt x="5609" y="6734"/>
                </a:cubicBezTo>
                <a:lnTo>
                  <a:pt x="7216" y="5033"/>
                </a:lnTo>
                <a:cubicBezTo>
                  <a:pt x="7373" y="4876"/>
                  <a:pt x="7373" y="4624"/>
                  <a:pt x="7216" y="4466"/>
                </a:cubicBezTo>
                <a:lnTo>
                  <a:pt x="5955" y="3237"/>
                </a:lnTo>
                <a:lnTo>
                  <a:pt x="2710" y="118"/>
                </a:lnTo>
                <a:cubicBezTo>
                  <a:pt x="2632" y="40"/>
                  <a:pt x="2529" y="0"/>
                  <a:pt x="2427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290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41C4E-C7F4-A25B-9306-23FF43C3E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6F214790-DC95-8356-A949-94175562B243}"/>
              </a:ext>
            </a:extLst>
          </p:cNvPr>
          <p:cNvSpPr/>
          <p:nvPr/>
        </p:nvSpPr>
        <p:spPr>
          <a:xfrm rot="5400000">
            <a:off x="5546023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9EB844F-B356-A378-8042-636A8F1496A8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A1E5D98-B961-C99B-920A-13E1B9985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552E7A8-0EA6-5B1F-F3D2-E43530544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9AE9CFC-8AC4-411D-4C1D-0BEBCA2B1FE9}"/>
              </a:ext>
            </a:extLst>
          </p:cNvPr>
          <p:cNvGraphicFramePr/>
          <p:nvPr/>
        </p:nvGraphicFramePr>
        <p:xfrm>
          <a:off x="470686" y="1393372"/>
          <a:ext cx="4754796" cy="3570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E0FBC32E-C46B-BF07-FA0C-DADD99483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357" y="195114"/>
            <a:ext cx="1387580" cy="77333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2734152-83F6-EB58-7DBF-630B81E8D68E}"/>
              </a:ext>
            </a:extLst>
          </p:cNvPr>
          <p:cNvSpPr txBox="1"/>
          <p:nvPr/>
        </p:nvSpPr>
        <p:spPr>
          <a:xfrm>
            <a:off x="0" y="439265"/>
            <a:ext cx="49353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s-CL" sz="2800" b="1" i="0" u="none" strike="noStrike" kern="1200" baseline="0" dirty="0">
                <a:solidFill>
                  <a:srgbClr val="191919">
                    <a:lumMod val="65000"/>
                    <a:lumOff val="35000"/>
                  </a:srgbClr>
                </a:solidFill>
              </a:rPr>
              <a:t>EXÁMENES INFORMADOS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es-CL" sz="2800" b="1" i="0" u="none" strike="noStrike" kern="1200" baseline="0" dirty="0">
              <a:solidFill>
                <a:srgbClr val="191919">
                  <a:lumMod val="65000"/>
                  <a:lumOff val="35000"/>
                </a:srgbClr>
              </a:solidFill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29AE9D16-35EA-F43F-F5B0-8C957C5C7933}"/>
              </a:ext>
            </a:extLst>
          </p:cNvPr>
          <p:cNvGraphicFramePr>
            <a:graphicFrameLocks/>
          </p:cNvGraphicFramePr>
          <p:nvPr/>
        </p:nvGraphicFramePr>
        <p:xfrm>
          <a:off x="5656937" y="1457227"/>
          <a:ext cx="3446646" cy="3130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" name="Google Shape;211;p29">
            <a:extLst>
              <a:ext uri="{FF2B5EF4-FFF2-40B4-BE49-F238E27FC236}">
                <a16:creationId xmlns:a16="http://schemas.microsoft.com/office/drawing/2014/main" id="{05D11280-D1C0-9026-E039-D202C5461D64}"/>
              </a:ext>
            </a:extLst>
          </p:cNvPr>
          <p:cNvCxnSpPr>
            <a:cxnSpLocks/>
          </p:cNvCxnSpPr>
          <p:nvPr/>
        </p:nvCxnSpPr>
        <p:spPr>
          <a:xfrm flipV="1">
            <a:off x="5519057" y="968452"/>
            <a:ext cx="0" cy="3859815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AA047C3C-8CCB-EEFB-9E6D-341272B7F3D0}"/>
              </a:ext>
            </a:extLst>
          </p:cNvPr>
          <p:cNvSpPr/>
          <p:nvPr/>
        </p:nvSpPr>
        <p:spPr>
          <a:xfrm>
            <a:off x="6107388" y="2553748"/>
            <a:ext cx="1886789" cy="45200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bg1">
                    <a:lumMod val="25000"/>
                  </a:schemeClr>
                </a:solidFill>
              </a:rPr>
              <a:t>+/- 1.000 Personas</a:t>
            </a:r>
          </a:p>
        </p:txBody>
      </p:sp>
    </p:spTree>
    <p:extLst>
      <p:ext uri="{BB962C8B-B14F-4D97-AF65-F5344CB8AC3E}">
        <p14:creationId xmlns:p14="http://schemas.microsoft.com/office/powerpoint/2010/main" val="1324541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21EA1-7922-6F7A-47A8-66727F628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05D107E-1618-55A9-BA69-FD1536E5C162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Rectángulo 52">
            <a:extLst>
              <a:ext uri="{FF2B5EF4-FFF2-40B4-BE49-F238E27FC236}">
                <a16:creationId xmlns:a16="http://schemas.microsoft.com/office/drawing/2014/main" id="{55BC4BD8-DC2A-F35C-C319-AED176AF22DF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F734BB9A-262A-D4B9-CE0E-FD2BB6BDA46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322646" y="2696488"/>
            <a:ext cx="2525953" cy="3650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base"/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ATENCIONES 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9002273D-621B-EE8C-5B1D-AA457863A0B9}"/>
              </a:ext>
            </a:extLst>
          </p:cNvPr>
          <p:cNvCxnSpPr>
            <a:cxnSpLocks/>
          </p:cNvCxnSpPr>
          <p:nvPr/>
        </p:nvCxnSpPr>
        <p:spPr>
          <a:xfrm>
            <a:off x="4889014" y="494951"/>
            <a:ext cx="0" cy="4339458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DA62FC8D-7486-2B10-7A6D-10CDB9764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970DC53-FB52-4884-0D39-5C40202FD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4" name="Google Shape;148;p24">
            <a:extLst>
              <a:ext uri="{FF2B5EF4-FFF2-40B4-BE49-F238E27FC236}">
                <a16:creationId xmlns:a16="http://schemas.microsoft.com/office/drawing/2014/main" id="{526221E0-FD07-1DAD-174C-545709F25D8C}"/>
              </a:ext>
            </a:extLst>
          </p:cNvPr>
          <p:cNvSpPr txBox="1">
            <a:spLocks/>
          </p:cNvSpPr>
          <p:nvPr/>
        </p:nvSpPr>
        <p:spPr>
          <a:xfrm flipH="1">
            <a:off x="5337880" y="2983647"/>
            <a:ext cx="2253541" cy="47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l" fontAlgn="base"/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 MEJORAS</a:t>
            </a:r>
            <a:endParaRPr lang="es-E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Google Shape;148;p24">
            <a:extLst>
              <a:ext uri="{FF2B5EF4-FFF2-40B4-BE49-F238E27FC236}">
                <a16:creationId xmlns:a16="http://schemas.microsoft.com/office/drawing/2014/main" id="{47498BC0-2D25-F03D-0C42-1B1463D82595}"/>
              </a:ext>
            </a:extLst>
          </p:cNvPr>
          <p:cNvSpPr txBox="1">
            <a:spLocks/>
          </p:cNvSpPr>
          <p:nvPr/>
        </p:nvSpPr>
        <p:spPr>
          <a:xfrm flipH="1">
            <a:off x="5332171" y="3373275"/>
            <a:ext cx="3011728" cy="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l" fontAlgn="base"/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 URGENCIA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Google Shape;6729;p54">
            <a:extLst>
              <a:ext uri="{FF2B5EF4-FFF2-40B4-BE49-F238E27FC236}">
                <a16:creationId xmlns:a16="http://schemas.microsoft.com/office/drawing/2014/main" id="{63FF88B8-2FD2-AC6D-13C9-D95A9A24D164}"/>
              </a:ext>
            </a:extLst>
          </p:cNvPr>
          <p:cNvSpPr/>
          <p:nvPr/>
        </p:nvSpPr>
        <p:spPr>
          <a:xfrm>
            <a:off x="5374719" y="2077742"/>
            <a:ext cx="663166" cy="489947"/>
          </a:xfrm>
          <a:custGeom>
            <a:avLst/>
            <a:gdLst/>
            <a:ahLst/>
            <a:cxnLst/>
            <a:rect l="l" t="t" r="r" b="b"/>
            <a:pathLst>
              <a:path w="11941" h="8822" extrusionOk="0">
                <a:moveTo>
                  <a:pt x="7184" y="1229"/>
                </a:moveTo>
                <a:lnTo>
                  <a:pt x="7184" y="1922"/>
                </a:lnTo>
                <a:lnTo>
                  <a:pt x="6459" y="1922"/>
                </a:lnTo>
                <a:lnTo>
                  <a:pt x="6459" y="1229"/>
                </a:lnTo>
                <a:close/>
                <a:moveTo>
                  <a:pt x="5797" y="1261"/>
                </a:moveTo>
                <a:lnTo>
                  <a:pt x="5797" y="1954"/>
                </a:lnTo>
                <a:lnTo>
                  <a:pt x="5073" y="1954"/>
                </a:lnTo>
                <a:lnTo>
                  <a:pt x="5073" y="1607"/>
                </a:lnTo>
                <a:cubicBezTo>
                  <a:pt x="5073" y="1418"/>
                  <a:pt x="5230" y="1261"/>
                  <a:pt x="5419" y="1261"/>
                </a:cubicBezTo>
                <a:close/>
                <a:moveTo>
                  <a:pt x="8192" y="1261"/>
                </a:moveTo>
                <a:cubicBezTo>
                  <a:pt x="8381" y="1261"/>
                  <a:pt x="8538" y="1418"/>
                  <a:pt x="8538" y="1607"/>
                </a:cubicBezTo>
                <a:lnTo>
                  <a:pt x="8538" y="1954"/>
                </a:lnTo>
                <a:lnTo>
                  <a:pt x="7845" y="1954"/>
                </a:lnTo>
                <a:lnTo>
                  <a:pt x="7845" y="1261"/>
                </a:lnTo>
                <a:close/>
                <a:moveTo>
                  <a:pt x="1450" y="694"/>
                </a:moveTo>
                <a:cubicBezTo>
                  <a:pt x="1607" y="694"/>
                  <a:pt x="1796" y="788"/>
                  <a:pt x="1922" y="914"/>
                </a:cubicBezTo>
                <a:lnTo>
                  <a:pt x="3182" y="2174"/>
                </a:lnTo>
                <a:cubicBezTo>
                  <a:pt x="3497" y="2489"/>
                  <a:pt x="3938" y="2679"/>
                  <a:pt x="4411" y="2679"/>
                </a:cubicBezTo>
                <a:lnTo>
                  <a:pt x="10523" y="2679"/>
                </a:lnTo>
                <a:cubicBezTo>
                  <a:pt x="10901" y="2679"/>
                  <a:pt x="11216" y="2994"/>
                  <a:pt x="11216" y="3372"/>
                </a:cubicBezTo>
                <a:cubicBezTo>
                  <a:pt x="11216" y="3781"/>
                  <a:pt x="10901" y="4096"/>
                  <a:pt x="10523" y="4096"/>
                </a:cubicBezTo>
                <a:lnTo>
                  <a:pt x="3812" y="4096"/>
                </a:lnTo>
                <a:cubicBezTo>
                  <a:pt x="3340" y="4096"/>
                  <a:pt x="2899" y="3907"/>
                  <a:pt x="2584" y="3592"/>
                </a:cubicBezTo>
                <a:lnTo>
                  <a:pt x="977" y="1891"/>
                </a:lnTo>
                <a:cubicBezTo>
                  <a:pt x="693" y="1607"/>
                  <a:pt x="693" y="1166"/>
                  <a:pt x="977" y="914"/>
                </a:cubicBezTo>
                <a:cubicBezTo>
                  <a:pt x="1103" y="788"/>
                  <a:pt x="1292" y="694"/>
                  <a:pt x="1450" y="694"/>
                </a:cubicBezTo>
                <a:close/>
                <a:moveTo>
                  <a:pt x="8255" y="4726"/>
                </a:moveTo>
                <a:lnTo>
                  <a:pt x="6805" y="5545"/>
                </a:lnTo>
                <a:lnTo>
                  <a:pt x="5356" y="4726"/>
                </a:lnTo>
                <a:close/>
                <a:moveTo>
                  <a:pt x="6805" y="6333"/>
                </a:moveTo>
                <a:lnTo>
                  <a:pt x="8822" y="7467"/>
                </a:lnTo>
                <a:lnTo>
                  <a:pt x="4821" y="7467"/>
                </a:lnTo>
                <a:lnTo>
                  <a:pt x="6805" y="6333"/>
                </a:lnTo>
                <a:close/>
                <a:moveTo>
                  <a:pt x="3340" y="7467"/>
                </a:moveTo>
                <a:cubicBezTo>
                  <a:pt x="3529" y="7467"/>
                  <a:pt x="3686" y="7625"/>
                  <a:pt x="3686" y="7845"/>
                </a:cubicBezTo>
                <a:cubicBezTo>
                  <a:pt x="3686" y="8034"/>
                  <a:pt x="3529" y="8192"/>
                  <a:pt x="3340" y="8192"/>
                </a:cubicBezTo>
                <a:cubicBezTo>
                  <a:pt x="3151" y="8192"/>
                  <a:pt x="2993" y="8034"/>
                  <a:pt x="2993" y="7845"/>
                </a:cubicBezTo>
                <a:cubicBezTo>
                  <a:pt x="2993" y="7625"/>
                  <a:pt x="3151" y="7467"/>
                  <a:pt x="3340" y="7467"/>
                </a:cubicBezTo>
                <a:close/>
                <a:moveTo>
                  <a:pt x="10271" y="7467"/>
                </a:moveTo>
                <a:cubicBezTo>
                  <a:pt x="10460" y="7467"/>
                  <a:pt x="10618" y="7625"/>
                  <a:pt x="10618" y="7845"/>
                </a:cubicBezTo>
                <a:cubicBezTo>
                  <a:pt x="10618" y="8034"/>
                  <a:pt x="10460" y="8192"/>
                  <a:pt x="10271" y="8192"/>
                </a:cubicBezTo>
                <a:cubicBezTo>
                  <a:pt x="10082" y="8192"/>
                  <a:pt x="9924" y="8034"/>
                  <a:pt x="9924" y="7845"/>
                </a:cubicBezTo>
                <a:cubicBezTo>
                  <a:pt x="9924" y="7625"/>
                  <a:pt x="10082" y="7467"/>
                  <a:pt x="10271" y="7467"/>
                </a:cubicBezTo>
                <a:close/>
                <a:moveTo>
                  <a:pt x="1544" y="1"/>
                </a:moveTo>
                <a:cubicBezTo>
                  <a:pt x="1166" y="1"/>
                  <a:pt x="820" y="158"/>
                  <a:pt x="536" y="379"/>
                </a:cubicBezTo>
                <a:cubicBezTo>
                  <a:pt x="0" y="946"/>
                  <a:pt x="0" y="1796"/>
                  <a:pt x="536" y="2363"/>
                </a:cubicBezTo>
                <a:lnTo>
                  <a:pt x="2206" y="4002"/>
                </a:lnTo>
                <a:cubicBezTo>
                  <a:pt x="2678" y="4474"/>
                  <a:pt x="3277" y="4726"/>
                  <a:pt x="3938" y="4726"/>
                </a:cubicBezTo>
                <a:lnTo>
                  <a:pt x="4002" y="4726"/>
                </a:lnTo>
                <a:lnTo>
                  <a:pt x="6175" y="5955"/>
                </a:lnTo>
                <a:lnTo>
                  <a:pt x="4128" y="7089"/>
                </a:lnTo>
                <a:cubicBezTo>
                  <a:pt x="3938" y="6900"/>
                  <a:pt x="3686" y="6774"/>
                  <a:pt x="3371" y="6774"/>
                </a:cubicBezTo>
                <a:cubicBezTo>
                  <a:pt x="2804" y="6774"/>
                  <a:pt x="2363" y="7247"/>
                  <a:pt x="2363" y="7782"/>
                </a:cubicBezTo>
                <a:cubicBezTo>
                  <a:pt x="2363" y="8381"/>
                  <a:pt x="2836" y="8822"/>
                  <a:pt x="3371" y="8822"/>
                </a:cubicBezTo>
                <a:cubicBezTo>
                  <a:pt x="3812" y="8822"/>
                  <a:pt x="4222" y="8538"/>
                  <a:pt x="4380" y="8097"/>
                </a:cubicBezTo>
                <a:lnTo>
                  <a:pt x="9326" y="8097"/>
                </a:lnTo>
                <a:cubicBezTo>
                  <a:pt x="9483" y="8507"/>
                  <a:pt x="9830" y="8822"/>
                  <a:pt x="10302" y="8822"/>
                </a:cubicBezTo>
                <a:cubicBezTo>
                  <a:pt x="10901" y="8822"/>
                  <a:pt x="11342" y="8349"/>
                  <a:pt x="11342" y="7782"/>
                </a:cubicBezTo>
                <a:cubicBezTo>
                  <a:pt x="11342" y="7184"/>
                  <a:pt x="10870" y="6774"/>
                  <a:pt x="10302" y="6774"/>
                </a:cubicBezTo>
                <a:cubicBezTo>
                  <a:pt x="10050" y="6774"/>
                  <a:pt x="9767" y="6900"/>
                  <a:pt x="9578" y="7089"/>
                </a:cubicBezTo>
                <a:lnTo>
                  <a:pt x="7530" y="5955"/>
                </a:lnTo>
                <a:lnTo>
                  <a:pt x="9672" y="4726"/>
                </a:lnTo>
                <a:lnTo>
                  <a:pt x="10555" y="4726"/>
                </a:lnTo>
                <a:cubicBezTo>
                  <a:pt x="11311" y="4726"/>
                  <a:pt x="11941" y="4096"/>
                  <a:pt x="11941" y="3340"/>
                </a:cubicBezTo>
                <a:cubicBezTo>
                  <a:pt x="11941" y="2584"/>
                  <a:pt x="11311" y="1954"/>
                  <a:pt x="10555" y="1954"/>
                </a:cubicBezTo>
                <a:lnTo>
                  <a:pt x="9263" y="1954"/>
                </a:lnTo>
                <a:lnTo>
                  <a:pt x="9263" y="1607"/>
                </a:lnTo>
                <a:cubicBezTo>
                  <a:pt x="9263" y="1009"/>
                  <a:pt x="8790" y="599"/>
                  <a:pt x="8223" y="599"/>
                </a:cubicBezTo>
                <a:lnTo>
                  <a:pt x="5482" y="599"/>
                </a:lnTo>
                <a:cubicBezTo>
                  <a:pt x="4884" y="599"/>
                  <a:pt x="4443" y="1072"/>
                  <a:pt x="4443" y="1607"/>
                </a:cubicBezTo>
                <a:lnTo>
                  <a:pt x="4443" y="1954"/>
                </a:lnTo>
                <a:cubicBezTo>
                  <a:pt x="4222" y="1954"/>
                  <a:pt x="3970" y="1859"/>
                  <a:pt x="3781" y="1639"/>
                </a:cubicBezTo>
                <a:lnTo>
                  <a:pt x="2521" y="379"/>
                </a:lnTo>
                <a:cubicBezTo>
                  <a:pt x="2237" y="127"/>
                  <a:pt x="1891" y="1"/>
                  <a:pt x="1544" y="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62CD1F5-23CE-EB95-7620-2B2FE39A3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92" y="1474068"/>
            <a:ext cx="3767299" cy="2512023"/>
          </a:xfrm>
          <a:prstGeom prst="roundRect">
            <a:avLst>
              <a:gd name="adj" fmla="val 461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0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1875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4B715-3482-6EC9-A068-59FA1E310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CB6D419D-2256-2FE5-8B6A-F6969447D8B1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5272ECC-7961-2908-59BA-C3A92564C962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TOTAL ATENCIONES UNIDAD DE URGENCIA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7B79EBC-D152-8844-6E44-D250797BB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83D84C0-9626-EA9A-730D-F2A036CB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F791C265-EC3B-C7DB-1A13-5D0D37B91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41231"/>
              </p:ext>
            </p:extLst>
          </p:nvPr>
        </p:nvGraphicFramePr>
        <p:xfrm>
          <a:off x="2567618" y="4083592"/>
          <a:ext cx="3784259" cy="81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603">
                  <a:extLst>
                    <a:ext uri="{9D8B030D-6E8A-4147-A177-3AD203B41FA5}">
                      <a16:colId xmlns:a16="http://schemas.microsoft.com/office/drawing/2014/main" val="2128775675"/>
                    </a:ext>
                  </a:extLst>
                </a:gridCol>
                <a:gridCol w="1575656">
                  <a:extLst>
                    <a:ext uri="{9D8B030D-6E8A-4147-A177-3AD203B41FA5}">
                      <a16:colId xmlns:a16="http://schemas.microsoft.com/office/drawing/2014/main" val="689416733"/>
                    </a:ext>
                  </a:extLst>
                </a:gridCol>
              </a:tblGrid>
              <a:tr h="273701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br>
                        <a:rPr lang="es-CL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ssistant Light" pitchFamily="2" charset="-79"/>
                        </a:rPr>
                      </a:br>
                      <a:r>
                        <a:rPr lang="es-CL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ssistant Light" pitchFamily="2" charset="-79"/>
                        </a:rPr>
                        <a:t>AÑOS</a:t>
                      </a:r>
                      <a:endParaRPr lang="es-CL" sz="1100" dirty="0">
                        <a:solidFill>
                          <a:schemeClr val="bg1"/>
                        </a:solidFill>
                        <a:effectLst/>
                        <a:latin typeface="+mj-lt"/>
                        <a:cs typeface="Assistant Light" pitchFamily="2" charset="-79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>
                          <a:solidFill>
                            <a:schemeClr val="bg1"/>
                          </a:solidFill>
                          <a:latin typeface="+mj-lt"/>
                          <a:cs typeface="Assistant Light" pitchFamily="2" charset="-79"/>
                        </a:rPr>
                        <a:t>TOTAL DE ATENCIONES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49518"/>
                  </a:ext>
                </a:extLst>
              </a:tr>
              <a:tr h="128054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j-lt"/>
                          <a:cs typeface="Assistant Light" pitchFamily="2" charset="-79"/>
                        </a:rPr>
                        <a:t>2023</a:t>
                      </a:r>
                      <a:endParaRPr lang="es-CL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j-lt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j-lt"/>
                          <a:cs typeface="Assistant Light" pitchFamily="2" charset="-79"/>
                        </a:rPr>
                        <a:t>30.055</a:t>
                      </a:r>
                      <a:endParaRPr lang="es-CL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j-lt"/>
                        <a:cs typeface="Assistant Light" pitchFamily="2" charset="-79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430766"/>
                  </a:ext>
                </a:extLst>
              </a:tr>
              <a:tr h="128054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j-lt"/>
                          <a:cs typeface="Assistant Light" pitchFamily="2" charset="-79"/>
                        </a:rPr>
                        <a:t>2024</a:t>
                      </a:r>
                      <a:endParaRPr lang="es-CL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j-lt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j-lt"/>
                          <a:cs typeface="Assistant Light" pitchFamily="2" charset="-79"/>
                        </a:rPr>
                        <a:t>32.923</a:t>
                      </a:r>
                      <a:endParaRPr lang="es-CL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j-lt"/>
                        <a:cs typeface="Assistant Light" pitchFamily="2" charset="-79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123167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44B67E6-991E-B888-AAAF-D0E351330B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975087"/>
              </p:ext>
            </p:extLst>
          </p:nvPr>
        </p:nvGraphicFramePr>
        <p:xfrm>
          <a:off x="321117" y="730393"/>
          <a:ext cx="8501766" cy="325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7E822F6-D9B5-1B46-E3FA-A5B010804225}"/>
              </a:ext>
            </a:extLst>
          </p:cNvPr>
          <p:cNvSpPr txBox="1"/>
          <p:nvPr/>
        </p:nvSpPr>
        <p:spPr>
          <a:xfrm>
            <a:off x="1062602" y="62696"/>
            <a:ext cx="492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bg2">
                    <a:lumMod val="50000"/>
                  </a:schemeClr>
                </a:solidFill>
              </a:rPr>
              <a:t>ATENCIONES </a:t>
            </a:r>
          </a:p>
          <a:p>
            <a:pPr algn="ctr"/>
            <a:r>
              <a:rPr lang="es-CL" sz="2000" b="1" dirty="0">
                <a:solidFill>
                  <a:schemeClr val="bg2">
                    <a:lumMod val="50000"/>
                  </a:schemeClr>
                </a:solidFill>
              </a:rPr>
              <a:t>UNIDAD DE URGENCIA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41282A6-122A-E211-9161-87B3C93E411E}"/>
              </a:ext>
            </a:extLst>
          </p:cNvPr>
          <p:cNvCxnSpPr>
            <a:cxnSpLocks/>
          </p:cNvCxnSpPr>
          <p:nvPr/>
        </p:nvCxnSpPr>
        <p:spPr>
          <a:xfrm>
            <a:off x="2147261" y="1034387"/>
            <a:ext cx="0" cy="228517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569C8C3-1B61-F223-901B-A456F383746D}"/>
              </a:ext>
            </a:extLst>
          </p:cNvPr>
          <p:cNvCxnSpPr>
            <a:cxnSpLocks/>
          </p:cNvCxnSpPr>
          <p:nvPr/>
        </p:nvCxnSpPr>
        <p:spPr>
          <a:xfrm>
            <a:off x="3523750" y="1034387"/>
            <a:ext cx="0" cy="228517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1EE3C16-778C-8BF9-470A-DBD72832A798}"/>
              </a:ext>
            </a:extLst>
          </p:cNvPr>
          <p:cNvCxnSpPr>
            <a:cxnSpLocks/>
          </p:cNvCxnSpPr>
          <p:nvPr/>
        </p:nvCxnSpPr>
        <p:spPr>
          <a:xfrm>
            <a:off x="7017227" y="1034387"/>
            <a:ext cx="0" cy="228517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90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0296D-F714-8DCE-D379-23461F7AD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785DBDAB-6148-09EA-7558-E6B957F58370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99D7D39-6704-88ED-078D-BCB71624C875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BF11122-BDEF-C8BE-57B2-522E37EEE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C3EE655-E32C-B7D0-2DF8-67D962733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6B3C378-66A4-6EA8-1614-6E3FD73CF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31" y="597469"/>
            <a:ext cx="5699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24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DESPACHO DE AMBULANCIAS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L" altLang="es-CL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2024</a:t>
            </a:r>
            <a:endParaRPr kumimoji="0" lang="es-CL" altLang="es-CL" sz="24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C0CE6089-A8DD-39A0-C48E-1299C1A595BA}"/>
              </a:ext>
            </a:extLst>
          </p:cNvPr>
          <p:cNvSpPr/>
          <p:nvPr/>
        </p:nvSpPr>
        <p:spPr>
          <a:xfrm>
            <a:off x="4162533" y="2049480"/>
            <a:ext cx="958432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D1FBB150-8375-E872-34A5-5D1FAA17472B}"/>
              </a:ext>
            </a:extLst>
          </p:cNvPr>
          <p:cNvSpPr/>
          <p:nvPr/>
        </p:nvSpPr>
        <p:spPr>
          <a:xfrm>
            <a:off x="2097533" y="2095774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6A1CB7-0548-9BE3-94C0-35812448D240}"/>
              </a:ext>
            </a:extLst>
          </p:cNvPr>
          <p:cNvSpPr txBox="1"/>
          <p:nvPr/>
        </p:nvSpPr>
        <p:spPr>
          <a:xfrm>
            <a:off x="2027086" y="2294937"/>
            <a:ext cx="1403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SAMU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D6F92A-E4C9-2F0D-860B-65375302C95C}"/>
              </a:ext>
            </a:extLst>
          </p:cNvPr>
          <p:cNvSpPr txBox="1"/>
          <p:nvPr/>
        </p:nvSpPr>
        <p:spPr>
          <a:xfrm>
            <a:off x="4321601" y="2364162"/>
            <a:ext cx="598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155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88C168B-2F42-D673-2C28-E8EE5B5221AB}"/>
              </a:ext>
            </a:extLst>
          </p:cNvPr>
          <p:cNvSpPr txBox="1"/>
          <p:nvPr/>
        </p:nvSpPr>
        <p:spPr>
          <a:xfrm>
            <a:off x="472821" y="2018038"/>
            <a:ext cx="17042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1800" b="1" kern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Accidentes de tránsito</a:t>
            </a: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68D46CB-3A1E-3983-532C-FCB7EEEEEEDA}"/>
              </a:ext>
            </a:extLst>
          </p:cNvPr>
          <p:cNvSpPr txBox="1"/>
          <p:nvPr/>
        </p:nvSpPr>
        <p:spPr>
          <a:xfrm>
            <a:off x="4280631" y="2123818"/>
            <a:ext cx="797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TOTAL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CE1F50FA-97F5-C7EF-2F41-DE634CE3EC44}"/>
              </a:ext>
            </a:extLst>
          </p:cNvPr>
          <p:cNvCxnSpPr>
            <a:cxnSpLocks/>
          </p:cNvCxnSpPr>
          <p:nvPr/>
        </p:nvCxnSpPr>
        <p:spPr>
          <a:xfrm>
            <a:off x="3606868" y="2431362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Flecha: pentágono 24">
            <a:extLst>
              <a:ext uri="{FF2B5EF4-FFF2-40B4-BE49-F238E27FC236}">
                <a16:creationId xmlns:a16="http://schemas.microsoft.com/office/drawing/2014/main" id="{E0CEDF3F-B172-3756-6B86-1DAA4E0B329A}"/>
              </a:ext>
            </a:extLst>
          </p:cNvPr>
          <p:cNvSpPr/>
          <p:nvPr/>
        </p:nvSpPr>
        <p:spPr>
          <a:xfrm>
            <a:off x="2113819" y="3247552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8219A24-71C0-E06F-DFB8-DDF91AC1A0C4}"/>
              </a:ext>
            </a:extLst>
          </p:cNvPr>
          <p:cNvSpPr txBox="1"/>
          <p:nvPr/>
        </p:nvSpPr>
        <p:spPr>
          <a:xfrm>
            <a:off x="2134966" y="3349480"/>
            <a:ext cx="1136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CL" b="1" dirty="0">
                <a:solidFill>
                  <a:srgbClr val="F8F8F8"/>
                </a:solidFill>
                <a:latin typeface="Aptos" panose="020B0004020202020204" pitchFamily="34" charset="0"/>
              </a:rPr>
              <a:t>SAMU </a:t>
            </a:r>
          </a:p>
          <a:p>
            <a:pPr algn="ctr">
              <a:buNone/>
            </a:pPr>
            <a:r>
              <a:rPr lang="es-CL" b="1" dirty="0">
                <a:solidFill>
                  <a:srgbClr val="F8F8F8"/>
                </a:solidFill>
                <a:latin typeface="Aptos" panose="020B0004020202020204" pitchFamily="34" charset="0"/>
              </a:rPr>
              <a:t>UEH</a:t>
            </a:r>
            <a:endParaRPr lang="es-CL" dirty="0">
              <a:solidFill>
                <a:srgbClr val="F8F8F8"/>
              </a:solidFill>
              <a:latin typeface="Aptos" panose="020B00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30D6C45-081F-E527-B4F6-A68CFE2BC3BC}"/>
              </a:ext>
            </a:extLst>
          </p:cNvPr>
          <p:cNvSpPr txBox="1"/>
          <p:nvPr/>
        </p:nvSpPr>
        <p:spPr>
          <a:xfrm>
            <a:off x="4390018" y="3515940"/>
            <a:ext cx="598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155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CACF519-2B81-922F-67C6-37D33D2865E4}"/>
              </a:ext>
            </a:extLst>
          </p:cNvPr>
          <p:cNvSpPr txBox="1"/>
          <p:nvPr/>
        </p:nvSpPr>
        <p:spPr>
          <a:xfrm>
            <a:off x="375969" y="3364930"/>
            <a:ext cx="1801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CL" altLang="es-CL" sz="1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Traslado a HCVB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2DEF540-58F8-12A9-44AC-12895D3CF533}"/>
              </a:ext>
            </a:extLst>
          </p:cNvPr>
          <p:cNvSpPr txBox="1"/>
          <p:nvPr/>
        </p:nvSpPr>
        <p:spPr>
          <a:xfrm>
            <a:off x="4323044" y="3275596"/>
            <a:ext cx="797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TOTAL</a:t>
            </a:r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B8B107E7-2D47-D6D2-9C46-3AD994AAFB37}"/>
              </a:ext>
            </a:extLst>
          </p:cNvPr>
          <p:cNvCxnSpPr>
            <a:cxnSpLocks/>
          </p:cNvCxnSpPr>
          <p:nvPr/>
        </p:nvCxnSpPr>
        <p:spPr>
          <a:xfrm>
            <a:off x="3623154" y="3583140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21B57C69-3DF5-94E9-FDAD-7E954E01291D}"/>
              </a:ext>
            </a:extLst>
          </p:cNvPr>
          <p:cNvSpPr/>
          <p:nvPr/>
        </p:nvSpPr>
        <p:spPr>
          <a:xfrm>
            <a:off x="4215449" y="3194929"/>
            <a:ext cx="942146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CD37CE7-98DD-4D63-F9BF-BB08D7FEC405}"/>
              </a:ext>
            </a:extLst>
          </p:cNvPr>
          <p:cNvSpPr txBox="1"/>
          <p:nvPr/>
        </p:nvSpPr>
        <p:spPr>
          <a:xfrm>
            <a:off x="4380342" y="3501042"/>
            <a:ext cx="598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938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81205DA4-A7A3-22D3-F543-C17A525C2DA0}"/>
              </a:ext>
            </a:extLst>
          </p:cNvPr>
          <p:cNvSpPr txBox="1"/>
          <p:nvPr/>
        </p:nvSpPr>
        <p:spPr>
          <a:xfrm>
            <a:off x="4324838" y="3269267"/>
            <a:ext cx="797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TOTAL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22DD84-8954-9B4D-9525-85B91734A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563" r="95781">
                        <a14:foregroundMark x1="14609" y1="22604" x2="7344" y2="24063"/>
                        <a14:foregroundMark x1="7344" y1="24063" x2="4844" y2="63958"/>
                        <a14:foregroundMark x1="4844" y1="63958" x2="27187" y2="77188"/>
                        <a14:foregroundMark x1="27187" y1="77188" x2="34297" y2="69479"/>
                        <a14:foregroundMark x1="34297" y1="69479" x2="68047" y2="71875"/>
                        <a14:foregroundMark x1="68047" y1="71875" x2="79531" y2="71146"/>
                        <a14:foregroundMark x1="79531" y1="71146" x2="85938" y2="75833"/>
                        <a14:foregroundMark x1="85938" y1="75833" x2="92734" y2="69063"/>
                        <a14:foregroundMark x1="92734" y1="69063" x2="96641" y2="61250"/>
                        <a14:foregroundMark x1="96641" y1="61250" x2="91406" y2="51667"/>
                        <a14:foregroundMark x1="91406" y1="51667" x2="76797" y2="39375"/>
                        <a14:foregroundMark x1="76797" y1="39375" x2="70234" y2="28542"/>
                        <a14:foregroundMark x1="70234" y1="28542" x2="51875" y2="20417"/>
                        <a14:foregroundMark x1="51875" y1="20417" x2="13750" y2="22396"/>
                        <a14:foregroundMark x1="6641" y1="25833" x2="6563" y2="67188"/>
                        <a14:foregroundMark x1="24531" y1="34792" x2="24531" y2="34792"/>
                        <a14:foregroundMark x1="24531" y1="34792" x2="29297" y2="35938"/>
                        <a14:foregroundMark x1="24609" y1="36875" x2="27891" y2="43854"/>
                        <a14:foregroundMark x1="7656" y1="61563" x2="15937" y2="63333"/>
                        <a14:foregroundMark x1="11953" y1="46979" x2="20391" y2="46979"/>
                        <a14:foregroundMark x1="20391" y1="46979" x2="27813" y2="46563"/>
                        <a14:foregroundMark x1="27813" y1="46563" x2="27813" y2="46563"/>
                        <a14:foregroundMark x1="38516" y1="32708" x2="56406" y2="34688"/>
                        <a14:foregroundMark x1="56406" y1="34688" x2="57578" y2="33125"/>
                        <a14:foregroundMark x1="31250" y1="37188" x2="29219" y2="42604"/>
                        <a14:foregroundMark x1="38516" y1="34479" x2="41953" y2="44792"/>
                        <a14:foregroundMark x1="41953" y1="44792" x2="49844" y2="45938"/>
                        <a14:foregroundMark x1="49844" y1="45938" x2="57656" y2="40938"/>
                        <a14:foregroundMark x1="57656" y1="40938" x2="58359" y2="35417"/>
                        <a14:foregroundMark x1="94922" y1="53750" x2="95781" y2="65938"/>
                        <a14:foregroundMark x1="95781" y1="65938" x2="95547" y2="67708"/>
                        <a14:foregroundMark x1="18281" y1="73542" x2="23828" y2="78021"/>
                        <a14:foregroundMark x1="22422" y1="70833" x2="23828" y2="72188"/>
                        <a14:foregroundMark x1="35547" y1="63854" x2="65547" y2="67500"/>
                        <a14:foregroundMark x1="65547" y1="67500" x2="31953" y2="61458"/>
                      </a14:backgroundRemoval>
                    </a14:imgEffect>
                  </a14:imgLayer>
                </a14:imgProps>
              </a:ext>
            </a:extLst>
          </a:blip>
          <a:srcRect l="2627" t="18720" r="1515" b="19596"/>
          <a:stretch>
            <a:fillRect/>
          </a:stretch>
        </p:blipFill>
        <p:spPr>
          <a:xfrm>
            <a:off x="5588520" y="2095774"/>
            <a:ext cx="3148356" cy="1519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2569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8E3BB-9363-67C5-6BDD-43EC3249B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7978DCC7-1E14-4ED7-682F-EA02C4D9AB52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CF3DC5A-33E5-9641-011B-1AB605764BEF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943426E-44A8-E517-CF7F-32B615B2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5834BFE-1B0C-39A6-BAB5-0C5B211DA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DC79B98-479A-2952-BC11-E6FF7CD628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073437"/>
              </p:ext>
            </p:extLst>
          </p:nvPr>
        </p:nvGraphicFramePr>
        <p:xfrm>
          <a:off x="509471" y="866573"/>
          <a:ext cx="6849272" cy="4149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5FB73D7-7656-5396-569F-8D8B69D37DBF}"/>
              </a:ext>
            </a:extLst>
          </p:cNvPr>
          <p:cNvSpPr txBox="1"/>
          <p:nvPr/>
        </p:nvSpPr>
        <p:spPr>
          <a:xfrm>
            <a:off x="258697" y="293821"/>
            <a:ext cx="5491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chemeClr val="bg2">
                    <a:lumMod val="50000"/>
                  </a:schemeClr>
                </a:solidFill>
              </a:rPr>
              <a:t>CATEGORIZACIÓN DE URGENCIA</a:t>
            </a:r>
          </a:p>
          <a:p>
            <a:pPr algn="ctr"/>
            <a:r>
              <a:rPr lang="es-CL" sz="2400" b="1" dirty="0">
                <a:solidFill>
                  <a:schemeClr val="bg2">
                    <a:lumMod val="50000"/>
                  </a:schemeClr>
                </a:solidFill>
              </a:rPr>
              <a:t> 2024</a:t>
            </a:r>
          </a:p>
        </p:txBody>
      </p:sp>
      <p:pic>
        <p:nvPicPr>
          <p:cNvPr id="5" name="Imagen 4" descr="Gráfico, Gráfico en cascada&#10;&#10;El contenido generado por IA puede ser incorrecto.">
            <a:extLst>
              <a:ext uri="{FF2B5EF4-FFF2-40B4-BE49-F238E27FC236}">
                <a16:creationId xmlns:a16="http://schemas.microsoft.com/office/drawing/2014/main" id="{B306783B-DCB0-E915-E903-56A4E7083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25" y="1623206"/>
            <a:ext cx="1924504" cy="22473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87A0C8D-13E9-03D4-53FB-0E63EE2C9987}"/>
              </a:ext>
            </a:extLst>
          </p:cNvPr>
          <p:cNvSpPr/>
          <p:nvPr/>
        </p:nvSpPr>
        <p:spPr>
          <a:xfrm>
            <a:off x="925286" y="1937657"/>
            <a:ext cx="1524000" cy="186145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13" name="Conector curvado 12">
            <a:extLst>
              <a:ext uri="{FF2B5EF4-FFF2-40B4-BE49-F238E27FC236}">
                <a16:creationId xmlns:a16="http://schemas.microsoft.com/office/drawing/2014/main" id="{00508338-E5A4-07EA-878B-4FECAAC411F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28365" y="3872851"/>
            <a:ext cx="614529" cy="500742"/>
          </a:xfrm>
          <a:prstGeom prst="curvedConnector3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9E6C3114-0AE9-C9FA-DBB6-68AE4B669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089553"/>
              </p:ext>
            </p:extLst>
          </p:nvPr>
        </p:nvGraphicFramePr>
        <p:xfrm>
          <a:off x="6976696" y="2682850"/>
          <a:ext cx="1575656" cy="619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5656">
                  <a:extLst>
                    <a:ext uri="{9D8B030D-6E8A-4147-A177-3AD203B41FA5}">
                      <a16:colId xmlns:a16="http://schemas.microsoft.com/office/drawing/2014/main" val="689416733"/>
                    </a:ext>
                  </a:extLst>
                </a:gridCol>
              </a:tblGrid>
              <a:tr h="273701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>
                          <a:solidFill>
                            <a:schemeClr val="bg1"/>
                          </a:solidFill>
                          <a:latin typeface="+mj-lt"/>
                          <a:cs typeface="Assistant Light" pitchFamily="2" charset="-79"/>
                        </a:rPr>
                        <a:t>TOTAL DE ATENCIONES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49518"/>
                  </a:ext>
                </a:extLst>
              </a:tr>
              <a:tr h="128054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j-lt"/>
                          <a:cs typeface="Assistant Light" pitchFamily="2" charset="-79"/>
                        </a:rPr>
                        <a:t>32.923</a:t>
                      </a:r>
                      <a:endParaRPr lang="es-CL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j-lt"/>
                        <a:cs typeface="Assistant Light" pitchFamily="2" charset="-79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123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471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53A6F-7B24-8AF9-FB3C-CF78E9469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D865354-2FCB-DB5F-7BCF-8C6FA3AD67C6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Rectángulo 52">
            <a:extLst>
              <a:ext uri="{FF2B5EF4-FFF2-40B4-BE49-F238E27FC236}">
                <a16:creationId xmlns:a16="http://schemas.microsoft.com/office/drawing/2014/main" id="{93339C11-0B88-F10B-9C36-34A0C9655BB2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A4A1304F-8850-D7DF-D30A-47C01D84086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222847" y="3267546"/>
            <a:ext cx="3106783" cy="445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base"/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HOSPITALIZACIÓN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BE541956-04EB-7B58-C274-D6549E667645}"/>
              </a:ext>
            </a:extLst>
          </p:cNvPr>
          <p:cNvCxnSpPr>
            <a:cxnSpLocks/>
          </p:cNvCxnSpPr>
          <p:nvPr/>
        </p:nvCxnSpPr>
        <p:spPr>
          <a:xfrm>
            <a:off x="4923836" y="823722"/>
            <a:ext cx="0" cy="3811693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DD2C84F9-16CD-D051-228B-CBF92C9F5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D288B77-0F1F-1D2C-11B5-A6857F446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grpSp>
        <p:nvGrpSpPr>
          <p:cNvPr id="7" name="Google Shape;6702;p54">
            <a:extLst>
              <a:ext uri="{FF2B5EF4-FFF2-40B4-BE49-F238E27FC236}">
                <a16:creationId xmlns:a16="http://schemas.microsoft.com/office/drawing/2014/main" id="{82E9C2DD-B833-0FD7-09D2-5A9A675F8DA2}"/>
              </a:ext>
            </a:extLst>
          </p:cNvPr>
          <p:cNvGrpSpPr/>
          <p:nvPr/>
        </p:nvGrpSpPr>
        <p:grpSpPr>
          <a:xfrm>
            <a:off x="6306104" y="2425749"/>
            <a:ext cx="781198" cy="779087"/>
            <a:chOff x="-23599325" y="1971025"/>
            <a:chExt cx="296175" cy="29537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" name="Google Shape;6703;p54">
              <a:extLst>
                <a:ext uri="{FF2B5EF4-FFF2-40B4-BE49-F238E27FC236}">
                  <a16:creationId xmlns:a16="http://schemas.microsoft.com/office/drawing/2014/main" id="{5BB28A8F-278D-E7E5-A1AF-3B1E0FF007B3}"/>
                </a:ext>
              </a:extLst>
            </p:cNvPr>
            <p:cNvSpPr/>
            <p:nvPr/>
          </p:nvSpPr>
          <p:spPr>
            <a:xfrm>
              <a:off x="-23599325" y="1971025"/>
              <a:ext cx="296175" cy="295375"/>
            </a:xfrm>
            <a:custGeom>
              <a:avLst/>
              <a:gdLst/>
              <a:ahLst/>
              <a:cxnLst/>
              <a:rect l="l" t="t" r="r" b="b"/>
              <a:pathLst>
                <a:path w="11847" h="11815" extrusionOk="0">
                  <a:moveTo>
                    <a:pt x="7656" y="662"/>
                  </a:moveTo>
                  <a:lnTo>
                    <a:pt x="7656" y="4190"/>
                  </a:lnTo>
                  <a:lnTo>
                    <a:pt x="4159" y="4190"/>
                  </a:lnTo>
                  <a:lnTo>
                    <a:pt x="4159" y="662"/>
                  </a:lnTo>
                  <a:close/>
                  <a:moveTo>
                    <a:pt x="5577" y="4884"/>
                  </a:moveTo>
                  <a:lnTo>
                    <a:pt x="5577" y="5577"/>
                  </a:lnTo>
                  <a:lnTo>
                    <a:pt x="4222" y="5577"/>
                  </a:lnTo>
                  <a:lnTo>
                    <a:pt x="4222" y="4884"/>
                  </a:lnTo>
                  <a:close/>
                  <a:moveTo>
                    <a:pt x="7625" y="4884"/>
                  </a:moveTo>
                  <a:lnTo>
                    <a:pt x="7625" y="5608"/>
                  </a:lnTo>
                  <a:lnTo>
                    <a:pt x="6270" y="5608"/>
                  </a:lnTo>
                  <a:lnTo>
                    <a:pt x="6270" y="4884"/>
                  </a:lnTo>
                  <a:close/>
                  <a:moveTo>
                    <a:pt x="2111" y="5577"/>
                  </a:moveTo>
                  <a:lnTo>
                    <a:pt x="2111" y="6301"/>
                  </a:lnTo>
                  <a:lnTo>
                    <a:pt x="693" y="6301"/>
                  </a:lnTo>
                  <a:lnTo>
                    <a:pt x="693" y="5923"/>
                  </a:lnTo>
                  <a:cubicBezTo>
                    <a:pt x="693" y="5766"/>
                    <a:pt x="851" y="5577"/>
                    <a:pt x="1072" y="5577"/>
                  </a:cubicBezTo>
                  <a:close/>
                  <a:moveTo>
                    <a:pt x="10775" y="5577"/>
                  </a:moveTo>
                  <a:cubicBezTo>
                    <a:pt x="10996" y="5577"/>
                    <a:pt x="11153" y="5766"/>
                    <a:pt x="11153" y="5955"/>
                  </a:cubicBezTo>
                  <a:lnTo>
                    <a:pt x="11153" y="6301"/>
                  </a:lnTo>
                  <a:lnTo>
                    <a:pt x="9735" y="6301"/>
                  </a:lnTo>
                  <a:lnTo>
                    <a:pt x="9735" y="5577"/>
                  </a:lnTo>
                  <a:close/>
                  <a:moveTo>
                    <a:pt x="5545" y="6270"/>
                  </a:moveTo>
                  <a:lnTo>
                    <a:pt x="5545" y="6963"/>
                  </a:lnTo>
                  <a:lnTo>
                    <a:pt x="4159" y="6963"/>
                  </a:lnTo>
                  <a:lnTo>
                    <a:pt x="4159" y="6270"/>
                  </a:lnTo>
                  <a:close/>
                  <a:moveTo>
                    <a:pt x="7625" y="6270"/>
                  </a:moveTo>
                  <a:lnTo>
                    <a:pt x="7625" y="6963"/>
                  </a:lnTo>
                  <a:lnTo>
                    <a:pt x="6270" y="6963"/>
                  </a:lnTo>
                  <a:lnTo>
                    <a:pt x="6270" y="6270"/>
                  </a:lnTo>
                  <a:close/>
                  <a:moveTo>
                    <a:pt x="2111" y="6931"/>
                  </a:moveTo>
                  <a:lnTo>
                    <a:pt x="2111" y="7656"/>
                  </a:lnTo>
                  <a:lnTo>
                    <a:pt x="693" y="7656"/>
                  </a:lnTo>
                  <a:lnTo>
                    <a:pt x="693" y="6931"/>
                  </a:lnTo>
                  <a:close/>
                  <a:moveTo>
                    <a:pt x="11153" y="6963"/>
                  </a:moveTo>
                  <a:lnTo>
                    <a:pt x="11153" y="7688"/>
                  </a:lnTo>
                  <a:lnTo>
                    <a:pt x="9735" y="7688"/>
                  </a:lnTo>
                  <a:lnTo>
                    <a:pt x="9735" y="6963"/>
                  </a:lnTo>
                  <a:close/>
                  <a:moveTo>
                    <a:pt x="5545" y="7625"/>
                  </a:moveTo>
                  <a:lnTo>
                    <a:pt x="5545" y="8349"/>
                  </a:lnTo>
                  <a:lnTo>
                    <a:pt x="4159" y="8349"/>
                  </a:lnTo>
                  <a:lnTo>
                    <a:pt x="4159" y="7625"/>
                  </a:lnTo>
                  <a:close/>
                  <a:moveTo>
                    <a:pt x="7625" y="7656"/>
                  </a:moveTo>
                  <a:lnTo>
                    <a:pt x="7625" y="8349"/>
                  </a:lnTo>
                  <a:lnTo>
                    <a:pt x="6270" y="8349"/>
                  </a:lnTo>
                  <a:lnTo>
                    <a:pt x="6270" y="7656"/>
                  </a:lnTo>
                  <a:close/>
                  <a:moveTo>
                    <a:pt x="2111" y="8349"/>
                  </a:moveTo>
                  <a:lnTo>
                    <a:pt x="2111" y="9074"/>
                  </a:lnTo>
                  <a:lnTo>
                    <a:pt x="693" y="9074"/>
                  </a:lnTo>
                  <a:lnTo>
                    <a:pt x="693" y="8349"/>
                  </a:lnTo>
                  <a:close/>
                  <a:moveTo>
                    <a:pt x="11153" y="8349"/>
                  </a:moveTo>
                  <a:lnTo>
                    <a:pt x="11153" y="9074"/>
                  </a:lnTo>
                  <a:lnTo>
                    <a:pt x="9735" y="9074"/>
                  </a:lnTo>
                  <a:lnTo>
                    <a:pt x="9735" y="8349"/>
                  </a:lnTo>
                  <a:close/>
                  <a:moveTo>
                    <a:pt x="2111" y="9735"/>
                  </a:moveTo>
                  <a:lnTo>
                    <a:pt x="2111" y="11090"/>
                  </a:lnTo>
                  <a:lnTo>
                    <a:pt x="693" y="11090"/>
                  </a:lnTo>
                  <a:lnTo>
                    <a:pt x="693" y="9735"/>
                  </a:lnTo>
                  <a:close/>
                  <a:moveTo>
                    <a:pt x="8759" y="2048"/>
                  </a:moveTo>
                  <a:cubicBezTo>
                    <a:pt x="8948" y="2048"/>
                    <a:pt x="9105" y="2206"/>
                    <a:pt x="9105" y="2395"/>
                  </a:cubicBezTo>
                  <a:lnTo>
                    <a:pt x="9105" y="11090"/>
                  </a:lnTo>
                  <a:lnTo>
                    <a:pt x="7719" y="11090"/>
                  </a:lnTo>
                  <a:lnTo>
                    <a:pt x="7719" y="10082"/>
                  </a:lnTo>
                  <a:cubicBezTo>
                    <a:pt x="7719" y="9893"/>
                    <a:pt x="7562" y="9735"/>
                    <a:pt x="7373" y="9735"/>
                  </a:cubicBezTo>
                  <a:lnTo>
                    <a:pt x="4600" y="9735"/>
                  </a:lnTo>
                  <a:cubicBezTo>
                    <a:pt x="4411" y="9735"/>
                    <a:pt x="4254" y="9893"/>
                    <a:pt x="4254" y="10082"/>
                  </a:cubicBezTo>
                  <a:lnTo>
                    <a:pt x="4254" y="11090"/>
                  </a:lnTo>
                  <a:lnTo>
                    <a:pt x="2867" y="11090"/>
                  </a:lnTo>
                  <a:lnTo>
                    <a:pt x="2867" y="2395"/>
                  </a:lnTo>
                  <a:lnTo>
                    <a:pt x="2804" y="2395"/>
                  </a:lnTo>
                  <a:cubicBezTo>
                    <a:pt x="2804" y="2206"/>
                    <a:pt x="2962" y="2048"/>
                    <a:pt x="3151" y="2048"/>
                  </a:cubicBezTo>
                  <a:lnTo>
                    <a:pt x="3497" y="2048"/>
                  </a:lnTo>
                  <a:lnTo>
                    <a:pt x="3497" y="8696"/>
                  </a:lnTo>
                  <a:cubicBezTo>
                    <a:pt x="3497" y="8916"/>
                    <a:pt x="3655" y="9074"/>
                    <a:pt x="3875" y="9074"/>
                  </a:cubicBezTo>
                  <a:lnTo>
                    <a:pt x="8034" y="9074"/>
                  </a:lnTo>
                  <a:cubicBezTo>
                    <a:pt x="8223" y="9074"/>
                    <a:pt x="8381" y="8916"/>
                    <a:pt x="8381" y="8696"/>
                  </a:cubicBezTo>
                  <a:lnTo>
                    <a:pt x="8381" y="2048"/>
                  </a:lnTo>
                  <a:close/>
                  <a:moveTo>
                    <a:pt x="6963" y="10428"/>
                  </a:moveTo>
                  <a:lnTo>
                    <a:pt x="6963" y="11153"/>
                  </a:lnTo>
                  <a:lnTo>
                    <a:pt x="4884" y="11153"/>
                  </a:lnTo>
                  <a:lnTo>
                    <a:pt x="4884" y="10428"/>
                  </a:lnTo>
                  <a:close/>
                  <a:moveTo>
                    <a:pt x="11153" y="9767"/>
                  </a:moveTo>
                  <a:lnTo>
                    <a:pt x="11153" y="11153"/>
                  </a:lnTo>
                  <a:lnTo>
                    <a:pt x="9735" y="11153"/>
                  </a:lnTo>
                  <a:lnTo>
                    <a:pt x="9735" y="9767"/>
                  </a:lnTo>
                  <a:close/>
                  <a:moveTo>
                    <a:pt x="3812" y="0"/>
                  </a:moveTo>
                  <a:cubicBezTo>
                    <a:pt x="3623" y="0"/>
                    <a:pt x="3466" y="158"/>
                    <a:pt x="3466" y="347"/>
                  </a:cubicBezTo>
                  <a:lnTo>
                    <a:pt x="3466" y="1387"/>
                  </a:lnTo>
                  <a:lnTo>
                    <a:pt x="3119" y="1387"/>
                  </a:lnTo>
                  <a:cubicBezTo>
                    <a:pt x="2521" y="1387"/>
                    <a:pt x="2080" y="1859"/>
                    <a:pt x="2080" y="2395"/>
                  </a:cubicBezTo>
                  <a:lnTo>
                    <a:pt x="2080" y="4884"/>
                  </a:lnTo>
                  <a:lnTo>
                    <a:pt x="1009" y="4884"/>
                  </a:lnTo>
                  <a:cubicBezTo>
                    <a:pt x="441" y="4884"/>
                    <a:pt x="0" y="5356"/>
                    <a:pt x="0" y="5923"/>
                  </a:cubicBezTo>
                  <a:lnTo>
                    <a:pt x="0" y="11468"/>
                  </a:lnTo>
                  <a:cubicBezTo>
                    <a:pt x="0" y="11657"/>
                    <a:pt x="158" y="11815"/>
                    <a:pt x="347" y="11815"/>
                  </a:cubicBezTo>
                  <a:lnTo>
                    <a:pt x="11468" y="11815"/>
                  </a:lnTo>
                  <a:cubicBezTo>
                    <a:pt x="11657" y="11815"/>
                    <a:pt x="11815" y="11657"/>
                    <a:pt x="11815" y="11468"/>
                  </a:cubicBezTo>
                  <a:lnTo>
                    <a:pt x="11815" y="5923"/>
                  </a:lnTo>
                  <a:cubicBezTo>
                    <a:pt x="11846" y="5356"/>
                    <a:pt x="11374" y="4884"/>
                    <a:pt x="10775" y="4884"/>
                  </a:cubicBezTo>
                  <a:lnTo>
                    <a:pt x="9735" y="4884"/>
                  </a:lnTo>
                  <a:lnTo>
                    <a:pt x="9735" y="2395"/>
                  </a:lnTo>
                  <a:cubicBezTo>
                    <a:pt x="9735" y="1828"/>
                    <a:pt x="9263" y="1387"/>
                    <a:pt x="8696" y="1387"/>
                  </a:cubicBezTo>
                  <a:lnTo>
                    <a:pt x="8349" y="1387"/>
                  </a:lnTo>
                  <a:lnTo>
                    <a:pt x="8349" y="347"/>
                  </a:lnTo>
                  <a:cubicBezTo>
                    <a:pt x="8349" y="158"/>
                    <a:pt x="8192" y="0"/>
                    <a:pt x="80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6704;p54">
              <a:extLst>
                <a:ext uri="{FF2B5EF4-FFF2-40B4-BE49-F238E27FC236}">
                  <a16:creationId xmlns:a16="http://schemas.microsoft.com/office/drawing/2014/main" id="{BD553A79-7D77-AD41-2589-56ED7E37CD8A}"/>
                </a:ext>
              </a:extLst>
            </p:cNvPr>
            <p:cNvSpPr/>
            <p:nvPr/>
          </p:nvSpPr>
          <p:spPr>
            <a:xfrm>
              <a:off x="-23477250" y="2004100"/>
              <a:ext cx="53575" cy="53575"/>
            </a:xfrm>
            <a:custGeom>
              <a:avLst/>
              <a:gdLst/>
              <a:ahLst/>
              <a:cxnLst/>
              <a:rect l="l" t="t" r="r" b="b"/>
              <a:pathLst>
                <a:path w="2143" h="2143" extrusionOk="0">
                  <a:moveTo>
                    <a:pt x="1072" y="1"/>
                  </a:moveTo>
                  <a:cubicBezTo>
                    <a:pt x="851" y="1"/>
                    <a:pt x="694" y="158"/>
                    <a:pt x="694" y="379"/>
                  </a:cubicBezTo>
                  <a:lnTo>
                    <a:pt x="694" y="725"/>
                  </a:lnTo>
                  <a:lnTo>
                    <a:pt x="347" y="725"/>
                  </a:lnTo>
                  <a:cubicBezTo>
                    <a:pt x="158" y="725"/>
                    <a:pt x="1" y="883"/>
                    <a:pt x="1" y="1072"/>
                  </a:cubicBezTo>
                  <a:cubicBezTo>
                    <a:pt x="1" y="1292"/>
                    <a:pt x="158" y="1450"/>
                    <a:pt x="347" y="1450"/>
                  </a:cubicBezTo>
                  <a:lnTo>
                    <a:pt x="694" y="1450"/>
                  </a:lnTo>
                  <a:lnTo>
                    <a:pt x="694" y="1796"/>
                  </a:lnTo>
                  <a:cubicBezTo>
                    <a:pt x="694" y="1985"/>
                    <a:pt x="851" y="2143"/>
                    <a:pt x="1072" y="2143"/>
                  </a:cubicBezTo>
                  <a:cubicBezTo>
                    <a:pt x="1261" y="2143"/>
                    <a:pt x="1418" y="1985"/>
                    <a:pt x="1418" y="1796"/>
                  </a:cubicBezTo>
                  <a:lnTo>
                    <a:pt x="1418" y="1450"/>
                  </a:lnTo>
                  <a:lnTo>
                    <a:pt x="1765" y="1450"/>
                  </a:lnTo>
                  <a:cubicBezTo>
                    <a:pt x="1985" y="1450"/>
                    <a:pt x="2143" y="1292"/>
                    <a:pt x="2143" y="1072"/>
                  </a:cubicBezTo>
                  <a:cubicBezTo>
                    <a:pt x="2143" y="883"/>
                    <a:pt x="1985" y="725"/>
                    <a:pt x="1765" y="725"/>
                  </a:cubicBezTo>
                  <a:lnTo>
                    <a:pt x="1418" y="725"/>
                  </a:lnTo>
                  <a:lnTo>
                    <a:pt x="1418" y="379"/>
                  </a:ln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E6E073A3-D79D-9745-B0C3-3F8910D53D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383"/>
          <a:stretch>
            <a:fillRect/>
          </a:stretch>
        </p:blipFill>
        <p:spPr>
          <a:xfrm>
            <a:off x="661969" y="1197236"/>
            <a:ext cx="3763555" cy="2738638"/>
          </a:xfrm>
          <a:prstGeom prst="roundRect">
            <a:avLst>
              <a:gd name="adj" fmla="val 39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2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867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22B71-AEE2-596A-86F8-3CE79A0F7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0C1854C1-881E-1DD1-549E-E19686158292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Rectángulo 52">
            <a:extLst>
              <a:ext uri="{FF2B5EF4-FFF2-40B4-BE49-F238E27FC236}">
                <a16:creationId xmlns:a16="http://schemas.microsoft.com/office/drawing/2014/main" id="{F83263FB-89C9-AB7F-C281-6F928F41EF11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D459C0D-5B19-5794-EB8A-BB51DC60D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49DA684-52A6-265C-14F6-D52824046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620E8CE-5138-4D30-E68A-D2FB7D33FF3C}"/>
              </a:ext>
            </a:extLst>
          </p:cNvPr>
          <p:cNvSpPr txBox="1"/>
          <p:nvPr/>
        </p:nvSpPr>
        <p:spPr>
          <a:xfrm>
            <a:off x="140637" y="254400"/>
            <a:ext cx="6129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cap="all" spc="120" normalizeH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dirty="0"/>
              <a:t>INDICADORES</a:t>
            </a:r>
          </a:p>
          <a:p>
            <a:pPr algn="ctr" rtl="0">
              <a:defRPr sz="1800" b="1" i="0" u="none" strike="noStrike" kern="1200" cap="all" spc="120" normalizeH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dirty="0"/>
              <a:t> Unidad de medicina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4EBED7C-6BF6-7102-896B-86DA571B3870}"/>
              </a:ext>
            </a:extLst>
          </p:cNvPr>
          <p:cNvSpPr/>
          <p:nvPr/>
        </p:nvSpPr>
        <p:spPr>
          <a:xfrm>
            <a:off x="3831607" y="1473075"/>
            <a:ext cx="958432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B03FBFB2-891A-01C1-22E1-A4560C0D5BD9}"/>
              </a:ext>
            </a:extLst>
          </p:cNvPr>
          <p:cNvSpPr/>
          <p:nvPr/>
        </p:nvSpPr>
        <p:spPr>
          <a:xfrm>
            <a:off x="1039141" y="1519369"/>
            <a:ext cx="2166405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E210732-2B5C-6870-410F-51A4A21503B1}"/>
              </a:ext>
            </a:extLst>
          </p:cNvPr>
          <p:cNvSpPr txBox="1"/>
          <p:nvPr/>
        </p:nvSpPr>
        <p:spPr>
          <a:xfrm>
            <a:off x="1009698" y="1701068"/>
            <a:ext cx="213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ÍNDICE OCUPACIONAL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BA8EC84-7B9B-830D-0744-22E0E48FBBB7}"/>
              </a:ext>
            </a:extLst>
          </p:cNvPr>
          <p:cNvSpPr txBox="1"/>
          <p:nvPr/>
        </p:nvSpPr>
        <p:spPr>
          <a:xfrm>
            <a:off x="3839773" y="1614252"/>
            <a:ext cx="958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68,8 %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28B2230-F31C-7A83-9448-A97B2AB68B3E}"/>
              </a:ext>
            </a:extLst>
          </p:cNvPr>
          <p:cNvCxnSpPr>
            <a:cxnSpLocks/>
          </p:cNvCxnSpPr>
          <p:nvPr/>
        </p:nvCxnSpPr>
        <p:spPr>
          <a:xfrm>
            <a:off x="3275942" y="1854957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57A7DA8C-9CAC-ADED-97A9-548CDD2BCC6F}"/>
              </a:ext>
            </a:extLst>
          </p:cNvPr>
          <p:cNvSpPr/>
          <p:nvPr/>
        </p:nvSpPr>
        <p:spPr>
          <a:xfrm>
            <a:off x="1055427" y="2671147"/>
            <a:ext cx="2166405" cy="656711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A0B6AC3-485D-E8ED-6A35-4A4B626902D1}"/>
              </a:ext>
            </a:extLst>
          </p:cNvPr>
          <p:cNvSpPr txBox="1"/>
          <p:nvPr/>
        </p:nvSpPr>
        <p:spPr>
          <a:xfrm>
            <a:off x="1055427" y="2736056"/>
            <a:ext cx="17373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CL" b="1" dirty="0">
                <a:solidFill>
                  <a:srgbClr val="F8F8F8"/>
                </a:solidFill>
                <a:latin typeface="Aptos" panose="020B0004020202020204" pitchFamily="34" charset="0"/>
              </a:rPr>
              <a:t>PROMEDIO DÍAS DE ESTADA</a:t>
            </a:r>
            <a:endParaRPr lang="es-CL" dirty="0">
              <a:solidFill>
                <a:srgbClr val="F8F8F8"/>
              </a:solidFill>
              <a:latin typeface="Aptos" panose="020B00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FA52765-501C-A6B5-743B-B897F3382927}"/>
              </a:ext>
            </a:extLst>
          </p:cNvPr>
          <p:cNvSpPr txBox="1"/>
          <p:nvPr/>
        </p:nvSpPr>
        <p:spPr>
          <a:xfrm>
            <a:off x="4059092" y="2939535"/>
            <a:ext cx="598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155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BE7998-C597-1331-068E-A372042BCDFD}"/>
              </a:ext>
            </a:extLst>
          </p:cNvPr>
          <p:cNvSpPr txBox="1"/>
          <p:nvPr/>
        </p:nvSpPr>
        <p:spPr>
          <a:xfrm>
            <a:off x="3992118" y="2699191"/>
            <a:ext cx="797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TOTAL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0121A6A2-8B71-84D6-2F5E-CF0906DB2017}"/>
              </a:ext>
            </a:extLst>
          </p:cNvPr>
          <p:cNvCxnSpPr>
            <a:cxnSpLocks/>
          </p:cNvCxnSpPr>
          <p:nvPr/>
        </p:nvCxnSpPr>
        <p:spPr>
          <a:xfrm>
            <a:off x="3292228" y="3006735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52A70EDA-A6BB-112D-BA4D-76E5F449567A}"/>
              </a:ext>
            </a:extLst>
          </p:cNvPr>
          <p:cNvSpPr/>
          <p:nvPr/>
        </p:nvSpPr>
        <p:spPr>
          <a:xfrm>
            <a:off x="3884523" y="2618524"/>
            <a:ext cx="913682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B753EEB-06D1-BC6B-D61C-C4E2B0A9A4F5}"/>
              </a:ext>
            </a:extLst>
          </p:cNvPr>
          <p:cNvSpPr txBox="1"/>
          <p:nvPr/>
        </p:nvSpPr>
        <p:spPr>
          <a:xfrm>
            <a:off x="3998891" y="2767966"/>
            <a:ext cx="702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11,8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6" name="Flecha: pentágono 25">
            <a:extLst>
              <a:ext uri="{FF2B5EF4-FFF2-40B4-BE49-F238E27FC236}">
                <a16:creationId xmlns:a16="http://schemas.microsoft.com/office/drawing/2014/main" id="{A108CBD1-21BC-3C29-DCED-FDA9F2402BEA}"/>
              </a:ext>
            </a:extLst>
          </p:cNvPr>
          <p:cNvSpPr/>
          <p:nvPr/>
        </p:nvSpPr>
        <p:spPr>
          <a:xfrm>
            <a:off x="1039141" y="3730462"/>
            <a:ext cx="2239620" cy="723800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C031DB-56BF-35E3-096E-154328B559EC}"/>
              </a:ext>
            </a:extLst>
          </p:cNvPr>
          <p:cNvSpPr txBox="1"/>
          <p:nvPr/>
        </p:nvSpPr>
        <p:spPr>
          <a:xfrm>
            <a:off x="1159173" y="3938473"/>
            <a:ext cx="16017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CL" b="1" dirty="0" err="1">
                <a:solidFill>
                  <a:srgbClr val="F8F8F8"/>
                </a:solidFill>
                <a:latin typeface="Aptos" panose="020B0004020202020204" pitchFamily="34" charset="0"/>
              </a:rPr>
              <a:t>N°</a:t>
            </a:r>
            <a:r>
              <a:rPr lang="es-CL" b="1" dirty="0">
                <a:solidFill>
                  <a:srgbClr val="F8F8F8"/>
                </a:solidFill>
                <a:latin typeface="Aptos" panose="020B0004020202020204" pitchFamily="34" charset="0"/>
              </a:rPr>
              <a:t> DE EGRESOS</a:t>
            </a:r>
            <a:endParaRPr lang="es-CL" dirty="0">
              <a:solidFill>
                <a:srgbClr val="F8F8F8"/>
              </a:solidFill>
              <a:latin typeface="Aptos" panose="020B00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5BDB276-6E16-16B1-10F0-4A3DAD126B34}"/>
              </a:ext>
            </a:extLst>
          </p:cNvPr>
          <p:cNvSpPr txBox="1"/>
          <p:nvPr/>
        </p:nvSpPr>
        <p:spPr>
          <a:xfrm>
            <a:off x="4116020" y="4051472"/>
            <a:ext cx="598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155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EC4FDC6-7AF3-C922-4600-31026508BD9A}"/>
              </a:ext>
            </a:extLst>
          </p:cNvPr>
          <p:cNvSpPr txBox="1"/>
          <p:nvPr/>
        </p:nvSpPr>
        <p:spPr>
          <a:xfrm>
            <a:off x="4049046" y="3811128"/>
            <a:ext cx="797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TOTAL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997839B3-03A1-EE98-ECA0-3E059B7A1D80}"/>
              </a:ext>
            </a:extLst>
          </p:cNvPr>
          <p:cNvCxnSpPr>
            <a:cxnSpLocks/>
          </p:cNvCxnSpPr>
          <p:nvPr/>
        </p:nvCxnSpPr>
        <p:spPr>
          <a:xfrm>
            <a:off x="3349156" y="4118672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2620A382-0A82-8187-F987-DFAF19E077CF}"/>
              </a:ext>
            </a:extLst>
          </p:cNvPr>
          <p:cNvSpPr/>
          <p:nvPr/>
        </p:nvSpPr>
        <p:spPr>
          <a:xfrm>
            <a:off x="3912987" y="3728203"/>
            <a:ext cx="885218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A925A2A-D520-8258-1DAC-F465736CE711}"/>
              </a:ext>
            </a:extLst>
          </p:cNvPr>
          <p:cNvSpPr txBox="1"/>
          <p:nvPr/>
        </p:nvSpPr>
        <p:spPr>
          <a:xfrm>
            <a:off x="4004124" y="3892307"/>
            <a:ext cx="702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302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7EA5A48E-44E3-5585-473C-2E42249AE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520" y="1275026"/>
            <a:ext cx="2371883" cy="3162511"/>
          </a:xfrm>
          <a:prstGeom prst="roundRect">
            <a:avLst>
              <a:gd name="adj" fmla="val 548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4675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69C70-7EC3-23CC-2CC2-1FD6B9215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3029;p47">
            <a:extLst>
              <a:ext uri="{FF2B5EF4-FFF2-40B4-BE49-F238E27FC236}">
                <a16:creationId xmlns:a16="http://schemas.microsoft.com/office/drawing/2014/main" id="{BEDE3960-8874-5BE1-F228-23D8178C53DF}"/>
              </a:ext>
            </a:extLst>
          </p:cNvPr>
          <p:cNvGrpSpPr/>
          <p:nvPr/>
        </p:nvGrpSpPr>
        <p:grpSpPr>
          <a:xfrm>
            <a:off x="1788943" y="3833016"/>
            <a:ext cx="1248473" cy="1068730"/>
            <a:chOff x="4902475" y="1418875"/>
            <a:chExt cx="74500" cy="63775"/>
          </a:xfrm>
        </p:grpSpPr>
        <p:sp>
          <p:nvSpPr>
            <p:cNvPr id="45" name="Google Shape;3030;p47">
              <a:extLst>
                <a:ext uri="{FF2B5EF4-FFF2-40B4-BE49-F238E27FC236}">
                  <a16:creationId xmlns:a16="http://schemas.microsoft.com/office/drawing/2014/main" id="{417EE6D0-BD08-2B73-52C9-4029E9198507}"/>
                </a:ext>
              </a:extLst>
            </p:cNvPr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3031;p47">
              <a:extLst>
                <a:ext uri="{FF2B5EF4-FFF2-40B4-BE49-F238E27FC236}">
                  <a16:creationId xmlns:a16="http://schemas.microsoft.com/office/drawing/2014/main" id="{7267C035-B2E8-5A40-7180-60F0D659F127}"/>
                </a:ext>
              </a:extLst>
            </p:cNvPr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solidFill>
              <a:srgbClr val="A1C6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3029;p47">
            <a:extLst>
              <a:ext uri="{FF2B5EF4-FFF2-40B4-BE49-F238E27FC236}">
                <a16:creationId xmlns:a16="http://schemas.microsoft.com/office/drawing/2014/main" id="{3AA14BFB-CABA-6E9A-ADB6-1E9194815AF9}"/>
              </a:ext>
            </a:extLst>
          </p:cNvPr>
          <p:cNvGrpSpPr/>
          <p:nvPr/>
        </p:nvGrpSpPr>
        <p:grpSpPr>
          <a:xfrm>
            <a:off x="3340204" y="3833016"/>
            <a:ext cx="1248473" cy="1068730"/>
            <a:chOff x="4902475" y="1418875"/>
            <a:chExt cx="74500" cy="63775"/>
          </a:xfrm>
        </p:grpSpPr>
        <p:sp>
          <p:nvSpPr>
            <p:cNvPr id="34" name="Google Shape;3030;p47">
              <a:extLst>
                <a:ext uri="{FF2B5EF4-FFF2-40B4-BE49-F238E27FC236}">
                  <a16:creationId xmlns:a16="http://schemas.microsoft.com/office/drawing/2014/main" id="{9F99E980-B225-A377-13C6-8F4390D179E0}"/>
                </a:ext>
              </a:extLst>
            </p:cNvPr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3031;p47">
              <a:extLst>
                <a:ext uri="{FF2B5EF4-FFF2-40B4-BE49-F238E27FC236}">
                  <a16:creationId xmlns:a16="http://schemas.microsoft.com/office/drawing/2014/main" id="{2ED13D8A-73E2-7A94-049A-0B9652ACB4AE}"/>
                </a:ext>
              </a:extLst>
            </p:cNvPr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solidFill>
              <a:srgbClr val="A1C6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" name="Google Shape;3029;p47">
            <a:extLst>
              <a:ext uri="{FF2B5EF4-FFF2-40B4-BE49-F238E27FC236}">
                <a16:creationId xmlns:a16="http://schemas.microsoft.com/office/drawing/2014/main" id="{5E5543BC-B8E4-5803-6139-5B25D40B5549}"/>
              </a:ext>
            </a:extLst>
          </p:cNvPr>
          <p:cNvGrpSpPr/>
          <p:nvPr/>
        </p:nvGrpSpPr>
        <p:grpSpPr>
          <a:xfrm>
            <a:off x="221806" y="3833016"/>
            <a:ext cx="1248473" cy="1068730"/>
            <a:chOff x="4902475" y="1418875"/>
            <a:chExt cx="74500" cy="63775"/>
          </a:xfrm>
        </p:grpSpPr>
        <p:sp>
          <p:nvSpPr>
            <p:cNvPr id="40" name="Google Shape;3030;p47">
              <a:extLst>
                <a:ext uri="{FF2B5EF4-FFF2-40B4-BE49-F238E27FC236}">
                  <a16:creationId xmlns:a16="http://schemas.microsoft.com/office/drawing/2014/main" id="{8037B446-151F-27E6-51AF-71BF1C9DF792}"/>
                </a:ext>
              </a:extLst>
            </p:cNvPr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3031;p47">
              <a:extLst>
                <a:ext uri="{FF2B5EF4-FFF2-40B4-BE49-F238E27FC236}">
                  <a16:creationId xmlns:a16="http://schemas.microsoft.com/office/drawing/2014/main" id="{B2DBE893-413E-9AC1-C664-6E597F5B9C82}"/>
                </a:ext>
              </a:extLst>
            </p:cNvPr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solidFill>
              <a:srgbClr val="A1C6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C798DAC3-BEB0-B4F2-D177-30FB649AA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0CB44D6-9328-1549-7928-6627250C6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EE59513-856C-7D6B-BD48-A44243945E1A}"/>
              </a:ext>
            </a:extLst>
          </p:cNvPr>
          <p:cNvSpPr txBox="1"/>
          <p:nvPr/>
        </p:nvSpPr>
        <p:spPr>
          <a:xfrm>
            <a:off x="7729143" y="4659972"/>
            <a:ext cx="2247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2">
                    <a:lumMod val="50000"/>
                  </a:schemeClr>
                </a:solidFill>
              </a:rPr>
              <a:t>Fuente: INE</a:t>
            </a:r>
          </a:p>
        </p:txBody>
      </p:sp>
      <p:sp>
        <p:nvSpPr>
          <p:cNvPr id="9" name="Rectángulo 52">
            <a:extLst>
              <a:ext uri="{FF2B5EF4-FFF2-40B4-BE49-F238E27FC236}">
                <a16:creationId xmlns:a16="http://schemas.microsoft.com/office/drawing/2014/main" id="{C6CA6E9C-1F59-36A4-0A20-495BCD835D9D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3B1EC1-BA09-A08C-5325-CD4E26CC7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521" y="329639"/>
            <a:ext cx="1642300" cy="4999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A49DED4-6A68-070D-C071-3B21A59E6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702" y="329639"/>
            <a:ext cx="600588" cy="532552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2DD872-2E57-4595-90A7-5C6132DD3C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107686"/>
              </p:ext>
            </p:extLst>
          </p:nvPr>
        </p:nvGraphicFramePr>
        <p:xfrm>
          <a:off x="4938678" y="1098733"/>
          <a:ext cx="3845398" cy="302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Gráfico 5" descr="Perfil de mujer con relleno sólido">
            <a:extLst>
              <a:ext uri="{FF2B5EF4-FFF2-40B4-BE49-F238E27FC236}">
                <a16:creationId xmlns:a16="http://schemas.microsoft.com/office/drawing/2014/main" id="{03B915B8-7468-79E2-83C3-2578D7C7F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154" y="1044478"/>
            <a:ext cx="1197310" cy="1197310"/>
          </a:xfrm>
          <a:prstGeom prst="rect">
            <a:avLst/>
          </a:prstGeom>
        </p:spPr>
      </p:pic>
      <p:pic>
        <p:nvPicPr>
          <p:cNvPr id="8" name="Gráfico 7" descr="Perfil de hombre con relleno sólido">
            <a:extLst>
              <a:ext uri="{FF2B5EF4-FFF2-40B4-BE49-F238E27FC236}">
                <a16:creationId xmlns:a16="http://schemas.microsoft.com/office/drawing/2014/main" id="{31A20D0B-CC67-B85B-496A-F4675D0EC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92060" y="1044478"/>
            <a:ext cx="1197310" cy="11973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C6FC00F-2C73-9C0A-2C62-19153CEA0752}"/>
              </a:ext>
            </a:extLst>
          </p:cNvPr>
          <p:cNvSpPr txBox="1"/>
          <p:nvPr/>
        </p:nvSpPr>
        <p:spPr>
          <a:xfrm>
            <a:off x="2261603" y="2077650"/>
            <a:ext cx="16715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b="1" dirty="0">
                <a:solidFill>
                  <a:schemeClr val="bg2">
                    <a:lumMod val="50000"/>
                  </a:schemeClr>
                </a:solidFill>
              </a:rPr>
              <a:t>Total</a:t>
            </a:r>
            <a:r>
              <a:rPr lang="es-CL" sz="1400" b="1" baseline="0" dirty="0">
                <a:solidFill>
                  <a:schemeClr val="bg2">
                    <a:lumMod val="50000"/>
                  </a:schemeClr>
                </a:solidFill>
              </a:rPr>
              <a:t> Hombres:  15.237</a:t>
            </a:r>
          </a:p>
          <a:p>
            <a:pPr algn="ctr"/>
            <a:r>
              <a:rPr lang="es-CL" sz="1400" b="1" baseline="0" dirty="0">
                <a:solidFill>
                  <a:schemeClr val="bg2">
                    <a:lumMod val="50000"/>
                  </a:schemeClr>
                </a:solidFill>
              </a:rPr>
              <a:t>49%</a:t>
            </a:r>
            <a:endParaRPr lang="es-CL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0AAD38-8019-5139-0DC2-84DCA6F5B6E2}"/>
              </a:ext>
            </a:extLst>
          </p:cNvPr>
          <p:cNvSpPr txBox="1"/>
          <p:nvPr/>
        </p:nvSpPr>
        <p:spPr>
          <a:xfrm>
            <a:off x="527771" y="2077650"/>
            <a:ext cx="17909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b="1" dirty="0">
                <a:solidFill>
                  <a:schemeClr val="bg2">
                    <a:lumMod val="50000"/>
                  </a:schemeClr>
                </a:solidFill>
              </a:rPr>
              <a:t>Total</a:t>
            </a:r>
            <a:r>
              <a:rPr lang="es-CL" sz="1400" b="1" baseline="0" dirty="0">
                <a:solidFill>
                  <a:schemeClr val="bg2">
                    <a:lumMod val="50000"/>
                  </a:schemeClr>
                </a:solidFill>
              </a:rPr>
              <a:t> Mujeres:  15.655</a:t>
            </a:r>
          </a:p>
          <a:p>
            <a:pPr algn="ctr"/>
            <a:r>
              <a:rPr lang="es-CL" sz="1400" b="1" baseline="0" dirty="0">
                <a:solidFill>
                  <a:schemeClr val="bg2">
                    <a:lumMod val="50000"/>
                  </a:schemeClr>
                </a:solidFill>
              </a:rPr>
              <a:t>51%</a:t>
            </a:r>
            <a:endParaRPr lang="es-CL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E1BB22-B043-7C6B-1FC6-FF7642D1A7EA}"/>
              </a:ext>
            </a:extLst>
          </p:cNvPr>
          <p:cNvSpPr txBox="1"/>
          <p:nvPr/>
        </p:nvSpPr>
        <p:spPr>
          <a:xfrm>
            <a:off x="329621" y="168106"/>
            <a:ext cx="5079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1" i="0" u="none" strike="noStrike" kern="1200" spc="0" baseline="0">
                <a:solidFill>
                  <a:srgbClr val="097A80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b="1" dirty="0">
                <a:solidFill>
                  <a:schemeClr val="bg2">
                    <a:lumMod val="50000"/>
                  </a:schemeClr>
                </a:solidFill>
              </a:rPr>
              <a:t>POBLACIÓN</a:t>
            </a:r>
            <a:r>
              <a:rPr lang="es-CL" sz="2400" b="1" baseline="0" dirty="0">
                <a:solidFill>
                  <a:schemeClr val="bg2">
                    <a:lumMod val="50000"/>
                  </a:schemeClr>
                </a:solidFill>
              </a:rPr>
              <a:t> CASABLANCA 2024</a:t>
            </a:r>
            <a:endParaRPr lang="es-CL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" name="Gráfico 17" descr="Niño con un globo con relleno sólido">
            <a:extLst>
              <a:ext uri="{FF2B5EF4-FFF2-40B4-BE49-F238E27FC236}">
                <a16:creationId xmlns:a16="http://schemas.microsoft.com/office/drawing/2014/main" id="{C863C0BB-83FE-B40B-436E-679234D5F9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9674" y="3921964"/>
            <a:ext cx="747849" cy="747849"/>
          </a:xfrm>
          <a:prstGeom prst="rect">
            <a:avLst/>
          </a:prstGeom>
        </p:spPr>
      </p:pic>
      <p:pic>
        <p:nvPicPr>
          <p:cNvPr id="22" name="Gráfico 21" descr="Hombre con bastón con relleno sólido">
            <a:extLst>
              <a:ext uri="{FF2B5EF4-FFF2-40B4-BE49-F238E27FC236}">
                <a16:creationId xmlns:a16="http://schemas.microsoft.com/office/drawing/2014/main" id="{2ED93C97-BFD1-A5F5-BF0A-A0BDFBDD94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95471" y="3921964"/>
            <a:ext cx="780247" cy="780247"/>
          </a:xfrm>
          <a:prstGeom prst="rect">
            <a:avLst/>
          </a:prstGeom>
        </p:spPr>
      </p:pic>
      <p:pic>
        <p:nvPicPr>
          <p:cNvPr id="43" name="Gráfico 42" descr="Mujer embarazada con relleno sólido">
            <a:extLst>
              <a:ext uri="{FF2B5EF4-FFF2-40B4-BE49-F238E27FC236}">
                <a16:creationId xmlns:a16="http://schemas.microsoft.com/office/drawing/2014/main" id="{5B74D332-3DBB-2BD3-2C30-517E8F2BFA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14982" y="3990303"/>
            <a:ext cx="754155" cy="754155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C2314185-FDB5-516C-D80F-7B8479A088E1}"/>
              </a:ext>
            </a:extLst>
          </p:cNvPr>
          <p:cNvSpPr txBox="1"/>
          <p:nvPr/>
        </p:nvSpPr>
        <p:spPr>
          <a:xfrm>
            <a:off x="173712" y="3054056"/>
            <a:ext cx="15326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100" b="1" dirty="0">
                <a:solidFill>
                  <a:schemeClr val="bg2">
                    <a:lumMod val="50000"/>
                  </a:schemeClr>
                </a:solidFill>
              </a:rPr>
              <a:t>Niños, niñas  menores de 5 años</a:t>
            </a:r>
            <a:br>
              <a:rPr lang="es-CL" sz="11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CL" sz="1100" b="1" dirty="0">
                <a:solidFill>
                  <a:schemeClr val="bg2">
                    <a:lumMod val="50000"/>
                  </a:schemeClr>
                </a:solidFill>
              </a:rPr>
              <a:t>6,9 %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97CDD9B4-590C-C8C1-D541-F2D11F53913B}"/>
              </a:ext>
            </a:extLst>
          </p:cNvPr>
          <p:cNvSpPr txBox="1"/>
          <p:nvPr/>
        </p:nvSpPr>
        <p:spPr>
          <a:xfrm>
            <a:off x="1795738" y="3066767"/>
            <a:ext cx="149087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100" b="1" dirty="0">
                <a:solidFill>
                  <a:schemeClr val="bg2">
                    <a:lumMod val="50000"/>
                  </a:schemeClr>
                </a:solidFill>
              </a:rPr>
              <a:t>Mujeres en edad fértil (18 - 44 años)</a:t>
            </a:r>
            <a:br>
              <a:rPr lang="es-CL" sz="11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CL" sz="1100" b="1" dirty="0">
                <a:solidFill>
                  <a:schemeClr val="bg2">
                    <a:lumMod val="50000"/>
                  </a:schemeClr>
                </a:solidFill>
              </a:rPr>
              <a:t>18,8%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F3AA054B-2A2C-0296-51DD-77B0EA39A425}"/>
              </a:ext>
            </a:extLst>
          </p:cNvPr>
          <p:cNvSpPr txBox="1"/>
          <p:nvPr/>
        </p:nvSpPr>
        <p:spPr>
          <a:xfrm>
            <a:off x="3426862" y="3054056"/>
            <a:ext cx="135737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100" b="1" dirty="0">
                <a:solidFill>
                  <a:schemeClr val="bg2">
                    <a:lumMod val="50000"/>
                  </a:schemeClr>
                </a:solidFill>
              </a:rPr>
              <a:t>Adultos mayores (60 y más)</a:t>
            </a:r>
            <a:br>
              <a:rPr lang="es-CL" sz="11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CL" sz="1100" b="1" dirty="0">
                <a:solidFill>
                  <a:schemeClr val="bg2">
                    <a:lumMod val="50000"/>
                  </a:schemeClr>
                </a:solidFill>
              </a:rPr>
              <a:t>20,9%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DAB0A8-7C94-7776-7132-C53AAE8A036E}"/>
              </a:ext>
            </a:extLst>
          </p:cNvPr>
          <p:cNvSpPr txBox="1"/>
          <p:nvPr/>
        </p:nvSpPr>
        <p:spPr>
          <a:xfrm>
            <a:off x="5839147" y="4220447"/>
            <a:ext cx="285052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chemeClr val="bg2">
                    <a:lumMod val="50000"/>
                  </a:schemeClr>
                </a:solidFill>
              </a:rPr>
              <a:t>30.892 Habitantes</a:t>
            </a:r>
            <a:endParaRPr lang="es-CL" sz="1800" b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44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54820-B920-3B35-6F97-471EC0142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3812C774-89BC-66ED-480D-F080F867C063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7B639A6-6DA3-2D41-7C24-E1246C5FB4A9}"/>
              </a:ext>
            </a:extLst>
          </p:cNvPr>
          <p:cNvSpPr/>
          <p:nvPr/>
        </p:nvSpPr>
        <p:spPr>
          <a:xfrm>
            <a:off x="95601" y="97403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EF28EF70-AC45-2480-DC13-3D01C6C2CE5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175031" y="2626505"/>
            <a:ext cx="2164110" cy="3377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s-CL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UNIDAD DE</a:t>
            </a: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4B0E8A8B-D873-1DF3-F578-6177D8C5E415}"/>
              </a:ext>
            </a:extLst>
          </p:cNvPr>
          <p:cNvCxnSpPr>
            <a:cxnSpLocks/>
          </p:cNvCxnSpPr>
          <p:nvPr/>
        </p:nvCxnSpPr>
        <p:spPr>
          <a:xfrm>
            <a:off x="4864446" y="885325"/>
            <a:ext cx="0" cy="3407568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678E4ABA-705B-B4FB-4055-05F4AA1FD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D4C4551-D42C-A09E-096F-E2638D14B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4" name="Google Shape;148;p24">
            <a:extLst>
              <a:ext uri="{FF2B5EF4-FFF2-40B4-BE49-F238E27FC236}">
                <a16:creationId xmlns:a16="http://schemas.microsoft.com/office/drawing/2014/main" id="{BBF58159-8FD2-9BF9-03E3-09CB709B18E9}"/>
              </a:ext>
            </a:extLst>
          </p:cNvPr>
          <p:cNvSpPr txBox="1">
            <a:spLocks/>
          </p:cNvSpPr>
          <p:nvPr/>
        </p:nvSpPr>
        <p:spPr>
          <a:xfrm flipH="1">
            <a:off x="5158415" y="2952184"/>
            <a:ext cx="1451165" cy="33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l"/>
            <a:r>
              <a:rPr lang="es-CL" sz="23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DIÁLISIS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FD1F30-9281-C086-9D46-59F95A6E3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42" y="1061225"/>
            <a:ext cx="3774512" cy="2824095"/>
          </a:xfrm>
          <a:prstGeom prst="roundRect">
            <a:avLst>
              <a:gd name="adj" fmla="val 35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0000" dist="5000" dir="5400000" sy="-100000" algn="bl" rotWithShape="0"/>
          </a:effectLst>
        </p:spPr>
      </p:pic>
      <p:grpSp>
        <p:nvGrpSpPr>
          <p:cNvPr id="8" name="Google Shape;6730;p54">
            <a:extLst>
              <a:ext uri="{FF2B5EF4-FFF2-40B4-BE49-F238E27FC236}">
                <a16:creationId xmlns:a16="http://schemas.microsoft.com/office/drawing/2014/main" id="{B41F674B-9E97-5EBC-4977-6D921A9142EA}"/>
              </a:ext>
            </a:extLst>
          </p:cNvPr>
          <p:cNvGrpSpPr/>
          <p:nvPr/>
        </p:nvGrpSpPr>
        <p:grpSpPr>
          <a:xfrm>
            <a:off x="5281100" y="2088446"/>
            <a:ext cx="501973" cy="500663"/>
            <a:chOff x="-23229925" y="1970225"/>
            <a:chExt cx="296950" cy="29617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" name="Google Shape;6731;p54">
              <a:extLst>
                <a:ext uri="{FF2B5EF4-FFF2-40B4-BE49-F238E27FC236}">
                  <a16:creationId xmlns:a16="http://schemas.microsoft.com/office/drawing/2014/main" id="{9B246115-0789-D73F-B610-AA4FEC608BCF}"/>
                </a:ext>
              </a:extLst>
            </p:cNvPr>
            <p:cNvSpPr/>
            <p:nvPr/>
          </p:nvSpPr>
          <p:spPr>
            <a:xfrm>
              <a:off x="-23229925" y="1970225"/>
              <a:ext cx="296950" cy="296175"/>
            </a:xfrm>
            <a:custGeom>
              <a:avLst/>
              <a:gdLst/>
              <a:ahLst/>
              <a:cxnLst/>
              <a:rect l="l" t="t" r="r" b="b"/>
              <a:pathLst>
                <a:path w="11878" h="11847" extrusionOk="0">
                  <a:moveTo>
                    <a:pt x="10145" y="694"/>
                  </a:moveTo>
                  <a:cubicBezTo>
                    <a:pt x="10743" y="694"/>
                    <a:pt x="11184" y="1167"/>
                    <a:pt x="11184" y="1734"/>
                  </a:cubicBezTo>
                  <a:lnTo>
                    <a:pt x="11184" y="10114"/>
                  </a:lnTo>
                  <a:cubicBezTo>
                    <a:pt x="11184" y="10712"/>
                    <a:pt x="10712" y="11122"/>
                    <a:pt x="10145" y="11122"/>
                  </a:cubicBezTo>
                  <a:lnTo>
                    <a:pt x="1764" y="11122"/>
                  </a:lnTo>
                  <a:cubicBezTo>
                    <a:pt x="1166" y="11122"/>
                    <a:pt x="725" y="10681"/>
                    <a:pt x="725" y="10114"/>
                  </a:cubicBezTo>
                  <a:lnTo>
                    <a:pt x="725" y="1734"/>
                  </a:lnTo>
                  <a:cubicBezTo>
                    <a:pt x="725" y="1135"/>
                    <a:pt x="1197" y="694"/>
                    <a:pt x="1764" y="694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4"/>
                  </a:cubicBezTo>
                  <a:lnTo>
                    <a:pt x="0" y="10114"/>
                  </a:lnTo>
                  <a:cubicBezTo>
                    <a:pt x="0" y="11059"/>
                    <a:pt x="788" y="11847"/>
                    <a:pt x="1733" y="11847"/>
                  </a:cubicBezTo>
                  <a:lnTo>
                    <a:pt x="10113" y="11847"/>
                  </a:lnTo>
                  <a:cubicBezTo>
                    <a:pt x="11058" y="11847"/>
                    <a:pt x="11846" y="11059"/>
                    <a:pt x="11846" y="10114"/>
                  </a:cubicBezTo>
                  <a:lnTo>
                    <a:pt x="11846" y="1734"/>
                  </a:lnTo>
                  <a:cubicBezTo>
                    <a:pt x="11878" y="788"/>
                    <a:pt x="11090" y="1"/>
                    <a:pt x="101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732;p54">
              <a:extLst>
                <a:ext uri="{FF2B5EF4-FFF2-40B4-BE49-F238E27FC236}">
                  <a16:creationId xmlns:a16="http://schemas.microsoft.com/office/drawing/2014/main" id="{3EEF8698-CA54-C7C5-08DB-397B92F6B170}"/>
                </a:ext>
              </a:extLst>
            </p:cNvPr>
            <p:cNvSpPr/>
            <p:nvPr/>
          </p:nvSpPr>
          <p:spPr>
            <a:xfrm>
              <a:off x="-23196075" y="2005675"/>
              <a:ext cx="227650" cy="192200"/>
            </a:xfrm>
            <a:custGeom>
              <a:avLst/>
              <a:gdLst/>
              <a:ahLst/>
              <a:cxnLst/>
              <a:rect l="l" t="t" r="r" b="b"/>
              <a:pathLst>
                <a:path w="9106" h="7688" extrusionOk="0">
                  <a:moveTo>
                    <a:pt x="8444" y="662"/>
                  </a:moveTo>
                  <a:lnTo>
                    <a:pt x="8444" y="3435"/>
                  </a:lnTo>
                  <a:lnTo>
                    <a:pt x="6144" y="3435"/>
                  </a:lnTo>
                  <a:cubicBezTo>
                    <a:pt x="5987" y="3435"/>
                    <a:pt x="5892" y="3498"/>
                    <a:pt x="5829" y="3624"/>
                  </a:cubicBezTo>
                  <a:lnTo>
                    <a:pt x="5357" y="4852"/>
                  </a:lnTo>
                  <a:lnTo>
                    <a:pt x="4317" y="1576"/>
                  </a:lnTo>
                  <a:cubicBezTo>
                    <a:pt x="4254" y="1450"/>
                    <a:pt x="4160" y="1324"/>
                    <a:pt x="4002" y="1324"/>
                  </a:cubicBezTo>
                  <a:cubicBezTo>
                    <a:pt x="3845" y="1324"/>
                    <a:pt x="3718" y="1418"/>
                    <a:pt x="3624" y="1544"/>
                  </a:cubicBezTo>
                  <a:lnTo>
                    <a:pt x="2805" y="3435"/>
                  </a:lnTo>
                  <a:lnTo>
                    <a:pt x="757" y="3435"/>
                  </a:lnTo>
                  <a:lnTo>
                    <a:pt x="757" y="662"/>
                  </a:lnTo>
                  <a:close/>
                  <a:moveTo>
                    <a:pt x="3876" y="2678"/>
                  </a:moveTo>
                  <a:lnTo>
                    <a:pt x="4947" y="5986"/>
                  </a:lnTo>
                  <a:cubicBezTo>
                    <a:pt x="4979" y="6144"/>
                    <a:pt x="5105" y="6207"/>
                    <a:pt x="5262" y="6207"/>
                  </a:cubicBezTo>
                  <a:cubicBezTo>
                    <a:pt x="5420" y="6207"/>
                    <a:pt x="5514" y="6144"/>
                    <a:pt x="5577" y="6018"/>
                  </a:cubicBezTo>
                  <a:lnTo>
                    <a:pt x="6333" y="4159"/>
                  </a:lnTo>
                  <a:lnTo>
                    <a:pt x="8413" y="4159"/>
                  </a:lnTo>
                  <a:lnTo>
                    <a:pt x="8413" y="6995"/>
                  </a:lnTo>
                  <a:lnTo>
                    <a:pt x="757" y="6995"/>
                  </a:lnTo>
                  <a:lnTo>
                    <a:pt x="757" y="6963"/>
                  </a:lnTo>
                  <a:lnTo>
                    <a:pt x="757" y="4128"/>
                  </a:lnTo>
                  <a:lnTo>
                    <a:pt x="2994" y="4128"/>
                  </a:lnTo>
                  <a:cubicBezTo>
                    <a:pt x="3120" y="4128"/>
                    <a:pt x="3277" y="4065"/>
                    <a:pt x="3309" y="3939"/>
                  </a:cubicBezTo>
                  <a:lnTo>
                    <a:pt x="3876" y="2678"/>
                  </a:lnTo>
                  <a:close/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7310"/>
                  </a:lnTo>
                  <a:cubicBezTo>
                    <a:pt x="1" y="7530"/>
                    <a:pt x="158" y="7688"/>
                    <a:pt x="379" y="7688"/>
                  </a:cubicBezTo>
                  <a:lnTo>
                    <a:pt x="8759" y="7688"/>
                  </a:lnTo>
                  <a:cubicBezTo>
                    <a:pt x="8948" y="7688"/>
                    <a:pt x="9106" y="7530"/>
                    <a:pt x="9106" y="7310"/>
                  </a:cubicBezTo>
                  <a:lnTo>
                    <a:pt x="9106" y="347"/>
                  </a:lnTo>
                  <a:cubicBezTo>
                    <a:pt x="9106" y="158"/>
                    <a:pt x="8948" y="1"/>
                    <a:pt x="87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733;p54">
              <a:extLst>
                <a:ext uri="{FF2B5EF4-FFF2-40B4-BE49-F238E27FC236}">
                  <a16:creationId xmlns:a16="http://schemas.microsoft.com/office/drawing/2014/main" id="{BB96D5CE-2D42-8BD6-3996-351202700739}"/>
                </a:ext>
              </a:extLst>
            </p:cNvPr>
            <p:cNvSpPr/>
            <p:nvPr/>
          </p:nvSpPr>
          <p:spPr>
            <a:xfrm>
              <a:off x="-23142500" y="22144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734;p54">
              <a:extLst>
                <a:ext uri="{FF2B5EF4-FFF2-40B4-BE49-F238E27FC236}">
                  <a16:creationId xmlns:a16="http://schemas.microsoft.com/office/drawing/2014/main" id="{766F433A-CBC2-A614-C3A3-D6210AAD1793}"/>
                </a:ext>
              </a:extLst>
            </p:cNvPr>
            <p:cNvSpPr/>
            <p:nvPr/>
          </p:nvSpPr>
          <p:spPr>
            <a:xfrm>
              <a:off x="-23177150" y="221440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662" y="158"/>
                    <a:pt x="504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9337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B6910-95EB-6337-C6D7-42E7C46DC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73CFF54-D41B-9A1E-71D8-585579AB3ADD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7A38D1E-D5E7-FD3C-92EC-4132B4049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124" y="301568"/>
            <a:ext cx="1642300" cy="49998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F52BCED-3F30-F9D7-B6AA-024474640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05" y="301568"/>
            <a:ext cx="600588" cy="532552"/>
          </a:xfrm>
          <a:prstGeom prst="rect">
            <a:avLst/>
          </a:prstGeom>
        </p:spPr>
      </p:pic>
      <p:sp>
        <p:nvSpPr>
          <p:cNvPr id="17" name="Rectángulo 52">
            <a:extLst>
              <a:ext uri="{FF2B5EF4-FFF2-40B4-BE49-F238E27FC236}">
                <a16:creationId xmlns:a16="http://schemas.microsoft.com/office/drawing/2014/main" id="{2B5A8F82-8937-E911-63C5-BECC3A0DA551}"/>
              </a:ext>
            </a:extLst>
          </p:cNvPr>
          <p:cNvSpPr/>
          <p:nvPr/>
        </p:nvSpPr>
        <p:spPr>
          <a:xfrm flipH="1">
            <a:off x="5754312" y="111078"/>
            <a:ext cx="3257585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4669DCC-1867-4291-A447-8008F54EF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CABD565-D403-4C55-5112-DEC78289B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F9BD010-32ED-AA8F-7711-6BCF4E6FD838}"/>
              </a:ext>
            </a:extLst>
          </p:cNvPr>
          <p:cNvSpPr txBox="1"/>
          <p:nvPr/>
        </p:nvSpPr>
        <p:spPr>
          <a:xfrm>
            <a:off x="-224589" y="289751"/>
            <a:ext cx="6576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b="1" dirty="0"/>
              <a:t>APERTURA UNIDAD DE DIÁLISIS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0C44B124-ED8B-E502-E279-9F0731DDFB6B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ángulo: esquinas redondeadas 42">
            <a:extLst>
              <a:ext uri="{FF2B5EF4-FFF2-40B4-BE49-F238E27FC236}">
                <a16:creationId xmlns:a16="http://schemas.microsoft.com/office/drawing/2014/main" id="{A9C8009B-5CFC-B28F-0A82-581C8397B9D5}"/>
              </a:ext>
            </a:extLst>
          </p:cNvPr>
          <p:cNvSpPr/>
          <p:nvPr/>
        </p:nvSpPr>
        <p:spPr>
          <a:xfrm>
            <a:off x="720725" y="1931785"/>
            <a:ext cx="2882446" cy="4439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FC7E96-7C78-3679-146E-6A993F163D40}"/>
              </a:ext>
            </a:extLst>
          </p:cNvPr>
          <p:cNvSpPr txBox="1"/>
          <p:nvPr/>
        </p:nvSpPr>
        <p:spPr>
          <a:xfrm>
            <a:off x="1023822" y="2020525"/>
            <a:ext cx="23034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s-CL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USUARIOS POR TURNO</a:t>
            </a:r>
            <a:endParaRPr lang="es-CL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Rectángulo: esquinas redondeadas 47">
            <a:extLst>
              <a:ext uri="{FF2B5EF4-FFF2-40B4-BE49-F238E27FC236}">
                <a16:creationId xmlns:a16="http://schemas.microsoft.com/office/drawing/2014/main" id="{9D00CBE1-7B2D-FD8C-DBB5-E016ED62AC58}"/>
              </a:ext>
            </a:extLst>
          </p:cNvPr>
          <p:cNvSpPr/>
          <p:nvPr/>
        </p:nvSpPr>
        <p:spPr>
          <a:xfrm>
            <a:off x="3757867" y="1931785"/>
            <a:ext cx="1199154" cy="4439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DA768DF-A937-4D66-84FD-9D09AB272461}"/>
              </a:ext>
            </a:extLst>
          </p:cNvPr>
          <p:cNvSpPr txBox="1"/>
          <p:nvPr/>
        </p:nvSpPr>
        <p:spPr>
          <a:xfrm>
            <a:off x="3811036" y="1947258"/>
            <a:ext cx="1092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8" name="Rectángulo: esquinas redondeadas 2">
            <a:extLst>
              <a:ext uri="{FF2B5EF4-FFF2-40B4-BE49-F238E27FC236}">
                <a16:creationId xmlns:a16="http://schemas.microsoft.com/office/drawing/2014/main" id="{2BFF6339-E21D-127C-DD6D-03E9AF784A22}"/>
              </a:ext>
            </a:extLst>
          </p:cNvPr>
          <p:cNvSpPr/>
          <p:nvPr/>
        </p:nvSpPr>
        <p:spPr>
          <a:xfrm>
            <a:off x="720724" y="2549623"/>
            <a:ext cx="2882445" cy="40889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EF3C51-CDB0-2F8F-3E2E-5576B56581F7}"/>
              </a:ext>
            </a:extLst>
          </p:cNvPr>
          <p:cNvSpPr txBox="1"/>
          <p:nvPr/>
        </p:nvSpPr>
        <p:spPr>
          <a:xfrm>
            <a:off x="1023822" y="2589458"/>
            <a:ext cx="2374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INICIO PRIMER TURNO</a:t>
            </a:r>
            <a:endParaRPr lang="es-CL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6FD16A1-921D-9E26-0D5A-0134C37DAA68}"/>
              </a:ext>
            </a:extLst>
          </p:cNvPr>
          <p:cNvSpPr/>
          <p:nvPr/>
        </p:nvSpPr>
        <p:spPr>
          <a:xfrm>
            <a:off x="720723" y="3173141"/>
            <a:ext cx="2882445" cy="39485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Rectángulo: esquinas redondeadas 12">
            <a:extLst>
              <a:ext uri="{FF2B5EF4-FFF2-40B4-BE49-F238E27FC236}">
                <a16:creationId xmlns:a16="http://schemas.microsoft.com/office/drawing/2014/main" id="{F21046C9-C2A9-A771-55A1-851642BC1B65}"/>
              </a:ext>
            </a:extLst>
          </p:cNvPr>
          <p:cNvSpPr/>
          <p:nvPr/>
        </p:nvSpPr>
        <p:spPr>
          <a:xfrm>
            <a:off x="720723" y="3828335"/>
            <a:ext cx="2882444" cy="39485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7F98B5E-9421-015E-1D84-CE8D4FC4A62B}"/>
              </a:ext>
            </a:extLst>
          </p:cNvPr>
          <p:cNvSpPr txBox="1"/>
          <p:nvPr/>
        </p:nvSpPr>
        <p:spPr>
          <a:xfrm>
            <a:off x="1004038" y="3857743"/>
            <a:ext cx="27809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INICIIO TERCER TURNO</a:t>
            </a:r>
            <a:endParaRPr lang="es-CL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DDFFD96-861F-E3D9-379F-1C694FF3AC9A}"/>
              </a:ext>
            </a:extLst>
          </p:cNvPr>
          <p:cNvSpPr txBox="1"/>
          <p:nvPr/>
        </p:nvSpPr>
        <p:spPr>
          <a:xfrm>
            <a:off x="6232631" y="2620510"/>
            <a:ext cx="1092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2.608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EB0F047-40E5-1E78-0042-F975F0D11629}"/>
              </a:ext>
            </a:extLst>
          </p:cNvPr>
          <p:cNvSpPr txBox="1"/>
          <p:nvPr/>
        </p:nvSpPr>
        <p:spPr>
          <a:xfrm>
            <a:off x="6232631" y="3200304"/>
            <a:ext cx="1092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261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11FDFB7-F8DE-AD77-B467-B792CE33F170}"/>
              </a:ext>
            </a:extLst>
          </p:cNvPr>
          <p:cNvSpPr txBox="1"/>
          <p:nvPr/>
        </p:nvSpPr>
        <p:spPr>
          <a:xfrm>
            <a:off x="6232631" y="3811577"/>
            <a:ext cx="109281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Aptos" panose="020B0004020202020204" pitchFamily="34" charset="0"/>
              </a:rPr>
              <a:t>424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Rectángulo: esquinas redondeadas 47">
            <a:extLst>
              <a:ext uri="{FF2B5EF4-FFF2-40B4-BE49-F238E27FC236}">
                <a16:creationId xmlns:a16="http://schemas.microsoft.com/office/drawing/2014/main" id="{519B08A8-F39F-2878-EA15-40DF40278160}"/>
              </a:ext>
            </a:extLst>
          </p:cNvPr>
          <p:cNvSpPr/>
          <p:nvPr/>
        </p:nvSpPr>
        <p:spPr>
          <a:xfrm>
            <a:off x="3765981" y="2549623"/>
            <a:ext cx="1199154" cy="4439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D6CB044-58FD-6516-2321-4779C394C7B2}"/>
              </a:ext>
            </a:extLst>
          </p:cNvPr>
          <p:cNvSpPr txBox="1"/>
          <p:nvPr/>
        </p:nvSpPr>
        <p:spPr>
          <a:xfrm>
            <a:off x="3757867" y="2576928"/>
            <a:ext cx="1092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7 am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839E90D-5A59-4E98-0289-EDAB0C697758}"/>
              </a:ext>
            </a:extLst>
          </p:cNvPr>
          <p:cNvSpPr txBox="1"/>
          <p:nvPr/>
        </p:nvSpPr>
        <p:spPr>
          <a:xfrm>
            <a:off x="1023822" y="3187153"/>
            <a:ext cx="2374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s-CL" b="1" dirty="0">
                <a:solidFill>
                  <a:schemeClr val="bg1"/>
                </a:solidFill>
                <a:latin typeface="Aptos" panose="020B0004020202020204" pitchFamily="34" charset="0"/>
              </a:rPr>
              <a:t>INICIO SEGUNDO TURNO</a:t>
            </a:r>
            <a:endParaRPr lang="es-CL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7" name="Rectángulo: esquinas redondeadas 47">
            <a:extLst>
              <a:ext uri="{FF2B5EF4-FFF2-40B4-BE49-F238E27FC236}">
                <a16:creationId xmlns:a16="http://schemas.microsoft.com/office/drawing/2014/main" id="{23F56EE4-7CA5-05C5-307C-1EAA8BC74985}"/>
              </a:ext>
            </a:extLst>
          </p:cNvPr>
          <p:cNvSpPr/>
          <p:nvPr/>
        </p:nvSpPr>
        <p:spPr>
          <a:xfrm>
            <a:off x="3765981" y="3169967"/>
            <a:ext cx="1199154" cy="4439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2A2D7E7-25A7-E881-051B-711065A6DD74}"/>
              </a:ext>
            </a:extLst>
          </p:cNvPr>
          <p:cNvSpPr txBox="1"/>
          <p:nvPr/>
        </p:nvSpPr>
        <p:spPr>
          <a:xfrm>
            <a:off x="3719901" y="3187153"/>
            <a:ext cx="1092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12 pm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9" name="Rectángulo: esquinas redondeadas 47">
            <a:extLst>
              <a:ext uri="{FF2B5EF4-FFF2-40B4-BE49-F238E27FC236}">
                <a16:creationId xmlns:a16="http://schemas.microsoft.com/office/drawing/2014/main" id="{62213F0E-FA7C-EA31-B203-4A52B63A0504}"/>
              </a:ext>
            </a:extLst>
          </p:cNvPr>
          <p:cNvSpPr/>
          <p:nvPr/>
        </p:nvSpPr>
        <p:spPr>
          <a:xfrm>
            <a:off x="3765981" y="3812612"/>
            <a:ext cx="1199154" cy="4439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C836F44-AA24-1766-329A-630C19B49064}"/>
              </a:ext>
            </a:extLst>
          </p:cNvPr>
          <p:cNvSpPr txBox="1"/>
          <p:nvPr/>
        </p:nvSpPr>
        <p:spPr>
          <a:xfrm>
            <a:off x="3719901" y="3829798"/>
            <a:ext cx="1092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16 pm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" name="Rectángulo: esquinas redondeadas 47">
            <a:extLst>
              <a:ext uri="{FF2B5EF4-FFF2-40B4-BE49-F238E27FC236}">
                <a16:creationId xmlns:a16="http://schemas.microsoft.com/office/drawing/2014/main" id="{69B02B96-AE32-E308-1C70-CBE90F4FC586}"/>
              </a:ext>
            </a:extLst>
          </p:cNvPr>
          <p:cNvSpPr/>
          <p:nvPr/>
        </p:nvSpPr>
        <p:spPr>
          <a:xfrm>
            <a:off x="6437045" y="1077801"/>
            <a:ext cx="1199154" cy="4439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60ADC41-144B-29F0-DC87-EE1ACDE5A64C}"/>
              </a:ext>
            </a:extLst>
          </p:cNvPr>
          <p:cNvSpPr txBox="1"/>
          <p:nvPr/>
        </p:nvSpPr>
        <p:spPr>
          <a:xfrm>
            <a:off x="6490214" y="1122995"/>
            <a:ext cx="1092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30</a:t>
            </a:r>
            <a:endParaRPr lang="es-CL" sz="2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" name="Rectángulo: esquinas redondeadas 42">
            <a:extLst>
              <a:ext uri="{FF2B5EF4-FFF2-40B4-BE49-F238E27FC236}">
                <a16:creationId xmlns:a16="http://schemas.microsoft.com/office/drawing/2014/main" id="{C20EFB08-7303-60DE-3987-74C447A27C86}"/>
              </a:ext>
            </a:extLst>
          </p:cNvPr>
          <p:cNvSpPr/>
          <p:nvPr/>
        </p:nvSpPr>
        <p:spPr>
          <a:xfrm>
            <a:off x="1343171" y="1048037"/>
            <a:ext cx="4671641" cy="55485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bg1"/>
                </a:solidFill>
                <a:cs typeface="Assistant Light" pitchFamily="2" charset="-79"/>
              </a:rPr>
              <a:t>TOTAL DE USUARIOS EN UNIDAD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6298DCB9-2B8D-D61F-5333-1F1D74F40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845" y="2059946"/>
            <a:ext cx="2632857" cy="1969907"/>
          </a:xfrm>
          <a:prstGeom prst="roundRect">
            <a:avLst>
              <a:gd name="adj" fmla="val 35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0000" dist="5000" dir="5400000" sy="-100000" algn="bl" rotWithShape="0"/>
          </a:effectLst>
        </p:spPr>
      </p:pic>
      <p:cxnSp>
        <p:nvCxnSpPr>
          <p:cNvPr id="12" name="Google Shape;211;p29">
            <a:extLst>
              <a:ext uri="{FF2B5EF4-FFF2-40B4-BE49-F238E27FC236}">
                <a16:creationId xmlns:a16="http://schemas.microsoft.com/office/drawing/2014/main" id="{EE3A84FF-0C52-74C6-9A8F-692B796A60AF}"/>
              </a:ext>
            </a:extLst>
          </p:cNvPr>
          <p:cNvCxnSpPr>
            <a:cxnSpLocks/>
          </p:cNvCxnSpPr>
          <p:nvPr/>
        </p:nvCxnSpPr>
        <p:spPr>
          <a:xfrm>
            <a:off x="475785" y="1776761"/>
            <a:ext cx="8339108" cy="0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71789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6F366-D20F-8B38-1E06-016E0118B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73D13F8-BD73-E2DA-E71B-45113A1D3D75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11AC2C1C-574F-F575-188E-4E002CE95160}"/>
              </a:ext>
            </a:extLst>
          </p:cNvPr>
          <p:cNvCxnSpPr>
            <a:cxnSpLocks/>
          </p:cNvCxnSpPr>
          <p:nvPr/>
        </p:nvCxnSpPr>
        <p:spPr>
          <a:xfrm>
            <a:off x="4255038" y="672135"/>
            <a:ext cx="0" cy="4160627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DEFC6888-69B3-57C6-F21C-FEE01EF1D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124" y="301568"/>
            <a:ext cx="1642300" cy="49998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E5F1AD8-BC09-A779-84EA-CCDC082A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05" y="301568"/>
            <a:ext cx="600588" cy="532552"/>
          </a:xfrm>
          <a:prstGeom prst="rect">
            <a:avLst/>
          </a:prstGeom>
        </p:spPr>
      </p:pic>
      <p:sp>
        <p:nvSpPr>
          <p:cNvPr id="17" name="Rectángulo 52">
            <a:extLst>
              <a:ext uri="{FF2B5EF4-FFF2-40B4-BE49-F238E27FC236}">
                <a16:creationId xmlns:a16="http://schemas.microsoft.com/office/drawing/2014/main" id="{EEE5ADAA-58E0-B7B1-2FDD-3C8244E8D239}"/>
              </a:ext>
            </a:extLst>
          </p:cNvPr>
          <p:cNvSpPr/>
          <p:nvPr/>
        </p:nvSpPr>
        <p:spPr>
          <a:xfrm flipH="1">
            <a:off x="5754312" y="111078"/>
            <a:ext cx="3257585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869F9A7-35C6-441E-380A-58D7E325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A89A483-7A74-08BC-DBF0-C6A0AF914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7CEF1CC-6035-4362-5804-95CCB4303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9"/>
          <a:stretch>
            <a:fillRect/>
          </a:stretch>
        </p:blipFill>
        <p:spPr>
          <a:xfrm>
            <a:off x="636097" y="1024610"/>
            <a:ext cx="3209625" cy="3446488"/>
          </a:xfrm>
          <a:prstGeom prst="roundRect">
            <a:avLst>
              <a:gd name="adj" fmla="val 279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5A4FF7-646C-029F-7CC1-213BB604C4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393"/>
          <a:stretch>
            <a:fillRect/>
          </a:stretch>
        </p:blipFill>
        <p:spPr>
          <a:xfrm>
            <a:off x="4667930" y="1024610"/>
            <a:ext cx="3546375" cy="3455679"/>
          </a:xfrm>
          <a:prstGeom prst="roundRect">
            <a:avLst>
              <a:gd name="adj" fmla="val 26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pic>
        <p:nvPicPr>
          <p:cNvPr id="4" name="Gráfico 3" descr="Marcador con relleno sólido">
            <a:extLst>
              <a:ext uri="{FF2B5EF4-FFF2-40B4-BE49-F238E27FC236}">
                <a16:creationId xmlns:a16="http://schemas.microsoft.com/office/drawing/2014/main" id="{7BA38707-92E7-5582-7C15-DC33C5094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3023" y="2266018"/>
            <a:ext cx="257627" cy="257627"/>
          </a:xfrm>
          <a:prstGeom prst="rect">
            <a:avLst/>
          </a:prstGeom>
        </p:spPr>
      </p:pic>
      <p:pic>
        <p:nvPicPr>
          <p:cNvPr id="14" name="Gráfico 13" descr="Marcador con relleno sólido">
            <a:extLst>
              <a:ext uri="{FF2B5EF4-FFF2-40B4-BE49-F238E27FC236}">
                <a16:creationId xmlns:a16="http://schemas.microsoft.com/office/drawing/2014/main" id="{6EA1DFED-9D70-57C9-25E7-8E19497B6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28423" y="3123268"/>
            <a:ext cx="257627" cy="257627"/>
          </a:xfrm>
          <a:prstGeom prst="rect">
            <a:avLst/>
          </a:prstGeom>
        </p:spPr>
      </p:pic>
      <p:pic>
        <p:nvPicPr>
          <p:cNvPr id="20" name="Gráfico 19" descr="Marcador con relleno sólido">
            <a:extLst>
              <a:ext uri="{FF2B5EF4-FFF2-40B4-BE49-F238E27FC236}">
                <a16:creationId xmlns:a16="http://schemas.microsoft.com/office/drawing/2014/main" id="{F89FEB45-4A5D-6FDD-004E-59286AAAD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28659" y="2837063"/>
            <a:ext cx="257627" cy="257627"/>
          </a:xfrm>
          <a:prstGeom prst="rect">
            <a:avLst/>
          </a:prstGeom>
        </p:spPr>
      </p:pic>
      <p:pic>
        <p:nvPicPr>
          <p:cNvPr id="21" name="Gráfico 20" descr="Marcador con relleno sólido">
            <a:extLst>
              <a:ext uri="{FF2B5EF4-FFF2-40B4-BE49-F238E27FC236}">
                <a16:creationId xmlns:a16="http://schemas.microsoft.com/office/drawing/2014/main" id="{54D30834-29B2-6656-7DC2-23687E55F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48978" y="2894219"/>
            <a:ext cx="257627" cy="257627"/>
          </a:xfrm>
          <a:prstGeom prst="rect">
            <a:avLst/>
          </a:prstGeom>
        </p:spPr>
      </p:pic>
      <p:pic>
        <p:nvPicPr>
          <p:cNvPr id="22" name="Gráfico 21" descr="Marcador con relleno sólido">
            <a:extLst>
              <a:ext uri="{FF2B5EF4-FFF2-40B4-BE49-F238E27FC236}">
                <a16:creationId xmlns:a16="http://schemas.microsoft.com/office/drawing/2014/main" id="{270863E5-8BE0-3DF0-4625-7441DC8A3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7604" y="3785255"/>
            <a:ext cx="257627" cy="257627"/>
          </a:xfrm>
          <a:prstGeom prst="rect">
            <a:avLst/>
          </a:prstGeom>
        </p:spPr>
      </p:pic>
      <p:pic>
        <p:nvPicPr>
          <p:cNvPr id="23" name="Gráfico 22" descr="Marcador con relleno sólido">
            <a:extLst>
              <a:ext uri="{FF2B5EF4-FFF2-40B4-BE49-F238E27FC236}">
                <a16:creationId xmlns:a16="http://schemas.microsoft.com/office/drawing/2014/main" id="{111BB25D-C598-0A21-BF4B-A029DA05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4713" y="4018589"/>
            <a:ext cx="257627" cy="257627"/>
          </a:xfrm>
          <a:prstGeom prst="rect">
            <a:avLst/>
          </a:prstGeom>
        </p:spPr>
      </p:pic>
      <p:pic>
        <p:nvPicPr>
          <p:cNvPr id="24" name="Gráfico 23" descr="Marcador con relleno sólido">
            <a:extLst>
              <a:ext uri="{FF2B5EF4-FFF2-40B4-BE49-F238E27FC236}">
                <a16:creationId xmlns:a16="http://schemas.microsoft.com/office/drawing/2014/main" id="{2FCEC199-91FA-7E51-B00B-87EBE9C03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0635" y="4180743"/>
            <a:ext cx="257627" cy="257627"/>
          </a:xfrm>
          <a:prstGeom prst="rect">
            <a:avLst/>
          </a:prstGeom>
        </p:spPr>
      </p:pic>
      <p:pic>
        <p:nvPicPr>
          <p:cNvPr id="25" name="Gráfico 24" descr="Marcador con relleno sólido">
            <a:extLst>
              <a:ext uri="{FF2B5EF4-FFF2-40B4-BE49-F238E27FC236}">
                <a16:creationId xmlns:a16="http://schemas.microsoft.com/office/drawing/2014/main" id="{D70DD948-8EA2-4194-C927-8AC32E490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7338" y="1118588"/>
            <a:ext cx="371927" cy="371927"/>
          </a:xfrm>
          <a:prstGeom prst="rect">
            <a:avLst/>
          </a:prstGeom>
        </p:spPr>
      </p:pic>
      <p:pic>
        <p:nvPicPr>
          <p:cNvPr id="26" name="Gráfico 25" descr="Marcador con relleno sólido">
            <a:extLst>
              <a:ext uri="{FF2B5EF4-FFF2-40B4-BE49-F238E27FC236}">
                <a16:creationId xmlns:a16="http://schemas.microsoft.com/office/drawing/2014/main" id="{620B484A-723A-BA35-54AF-4B1B62A01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6087" y="2949072"/>
            <a:ext cx="257627" cy="257627"/>
          </a:xfrm>
          <a:prstGeom prst="rect">
            <a:avLst/>
          </a:prstGeom>
        </p:spPr>
      </p:pic>
      <p:pic>
        <p:nvPicPr>
          <p:cNvPr id="27" name="Gráfico 26" descr="Marcador con relleno sólido">
            <a:extLst>
              <a:ext uri="{FF2B5EF4-FFF2-40B4-BE49-F238E27FC236}">
                <a16:creationId xmlns:a16="http://schemas.microsoft.com/office/drawing/2014/main" id="{2DEDADA5-6A67-1B02-8E4F-50119DFB63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46404" y="3495460"/>
            <a:ext cx="357822" cy="357822"/>
          </a:xfrm>
          <a:prstGeom prst="rect">
            <a:avLst/>
          </a:prstGeom>
        </p:spPr>
      </p:pic>
      <p:pic>
        <p:nvPicPr>
          <p:cNvPr id="28" name="Gráfico 27" descr="Marcador con relleno sólido">
            <a:extLst>
              <a:ext uri="{FF2B5EF4-FFF2-40B4-BE49-F238E27FC236}">
                <a16:creationId xmlns:a16="http://schemas.microsoft.com/office/drawing/2014/main" id="{5749D375-3D26-4EB0-5A00-80E47CF39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0684" y="2121308"/>
            <a:ext cx="289419" cy="289419"/>
          </a:xfrm>
          <a:prstGeom prst="rect">
            <a:avLst/>
          </a:prstGeom>
        </p:spPr>
      </p:pic>
      <p:pic>
        <p:nvPicPr>
          <p:cNvPr id="29" name="Gráfico 28" descr="Marcador con relleno sólido">
            <a:extLst>
              <a:ext uri="{FF2B5EF4-FFF2-40B4-BE49-F238E27FC236}">
                <a16:creationId xmlns:a16="http://schemas.microsoft.com/office/drawing/2014/main" id="{29755970-6A0E-D8FA-D3C6-03703336B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9392" y="2458435"/>
            <a:ext cx="289419" cy="289419"/>
          </a:xfrm>
          <a:prstGeom prst="rect">
            <a:avLst/>
          </a:prstGeom>
        </p:spPr>
      </p:pic>
      <p:pic>
        <p:nvPicPr>
          <p:cNvPr id="30" name="Gráfico 29" descr="Marcador con relleno sólido">
            <a:extLst>
              <a:ext uri="{FF2B5EF4-FFF2-40B4-BE49-F238E27FC236}">
                <a16:creationId xmlns:a16="http://schemas.microsoft.com/office/drawing/2014/main" id="{3415A127-A29C-7A39-B575-702E82D5C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6006" y="2478080"/>
            <a:ext cx="289419" cy="289419"/>
          </a:xfrm>
          <a:prstGeom prst="rect">
            <a:avLst/>
          </a:prstGeom>
        </p:spPr>
      </p:pic>
      <p:pic>
        <p:nvPicPr>
          <p:cNvPr id="31" name="Gráfico 30" descr="Marcador con relleno sólido">
            <a:extLst>
              <a:ext uri="{FF2B5EF4-FFF2-40B4-BE49-F238E27FC236}">
                <a16:creationId xmlns:a16="http://schemas.microsoft.com/office/drawing/2014/main" id="{84FB7E3C-DC64-E0C6-C2C3-31903BBE7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3421" y="2618344"/>
            <a:ext cx="289419" cy="289419"/>
          </a:xfrm>
          <a:prstGeom prst="rect">
            <a:avLst/>
          </a:prstGeom>
        </p:spPr>
      </p:pic>
      <p:pic>
        <p:nvPicPr>
          <p:cNvPr id="32" name="Gráfico 31" descr="Marcador con relleno sólido">
            <a:extLst>
              <a:ext uri="{FF2B5EF4-FFF2-40B4-BE49-F238E27FC236}">
                <a16:creationId xmlns:a16="http://schemas.microsoft.com/office/drawing/2014/main" id="{83245DDF-DA2E-DE3D-DA51-FBAC292E2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9068" y="3769358"/>
            <a:ext cx="289419" cy="289419"/>
          </a:xfrm>
          <a:prstGeom prst="rect">
            <a:avLst/>
          </a:prstGeom>
        </p:spPr>
      </p:pic>
      <p:pic>
        <p:nvPicPr>
          <p:cNvPr id="33" name="Gráfico 32" descr="Marcador con relleno sólido">
            <a:extLst>
              <a:ext uri="{FF2B5EF4-FFF2-40B4-BE49-F238E27FC236}">
                <a16:creationId xmlns:a16="http://schemas.microsoft.com/office/drawing/2014/main" id="{EFC230AC-1080-AE65-1675-D8743C6E4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5821" y="2770744"/>
            <a:ext cx="289419" cy="289419"/>
          </a:xfrm>
          <a:prstGeom prst="rect">
            <a:avLst/>
          </a:prstGeom>
        </p:spPr>
      </p:pic>
      <p:pic>
        <p:nvPicPr>
          <p:cNvPr id="34" name="Gráfico 33" descr="Marcador con relleno sólido">
            <a:extLst>
              <a:ext uri="{FF2B5EF4-FFF2-40B4-BE49-F238E27FC236}">
                <a16:creationId xmlns:a16="http://schemas.microsoft.com/office/drawing/2014/main" id="{2E133375-169E-513F-2FA6-900D7FADD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7487" y="2663728"/>
            <a:ext cx="289419" cy="289419"/>
          </a:xfrm>
          <a:prstGeom prst="rect">
            <a:avLst/>
          </a:prstGeom>
        </p:spPr>
      </p:pic>
      <p:pic>
        <p:nvPicPr>
          <p:cNvPr id="35" name="Gráfico 34" descr="Marcador con relleno sólido">
            <a:extLst>
              <a:ext uri="{FF2B5EF4-FFF2-40B4-BE49-F238E27FC236}">
                <a16:creationId xmlns:a16="http://schemas.microsoft.com/office/drawing/2014/main" id="{1A9C839C-ABBC-6CF1-E0F0-2EFA203E9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2463" y="2651278"/>
            <a:ext cx="289419" cy="289419"/>
          </a:xfrm>
          <a:prstGeom prst="rect">
            <a:avLst/>
          </a:prstGeom>
        </p:spPr>
      </p:pic>
      <p:pic>
        <p:nvPicPr>
          <p:cNvPr id="36" name="Gráfico 35" descr="Marcador con relleno sólido">
            <a:extLst>
              <a:ext uri="{FF2B5EF4-FFF2-40B4-BE49-F238E27FC236}">
                <a16:creationId xmlns:a16="http://schemas.microsoft.com/office/drawing/2014/main" id="{812BADA4-57CF-3361-D033-903FAF006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7386" y="2931258"/>
            <a:ext cx="289419" cy="289419"/>
          </a:xfrm>
          <a:prstGeom prst="rect">
            <a:avLst/>
          </a:prstGeom>
        </p:spPr>
      </p:pic>
      <p:pic>
        <p:nvPicPr>
          <p:cNvPr id="37" name="Gráfico 36" descr="Marcador con relleno sólido">
            <a:extLst>
              <a:ext uri="{FF2B5EF4-FFF2-40B4-BE49-F238E27FC236}">
                <a16:creationId xmlns:a16="http://schemas.microsoft.com/office/drawing/2014/main" id="{BB4FDD6C-8832-6B0B-462C-8F48E2D66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6985" y="3729170"/>
            <a:ext cx="289419" cy="289419"/>
          </a:xfrm>
          <a:prstGeom prst="rect">
            <a:avLst/>
          </a:prstGeom>
        </p:spPr>
      </p:pic>
      <p:pic>
        <p:nvPicPr>
          <p:cNvPr id="38" name="Gráfico 37" descr="Marcador con relleno sólido">
            <a:extLst>
              <a:ext uri="{FF2B5EF4-FFF2-40B4-BE49-F238E27FC236}">
                <a16:creationId xmlns:a16="http://schemas.microsoft.com/office/drawing/2014/main" id="{008EE84A-936D-556B-AA4A-E0E1C1009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6301" y="2786549"/>
            <a:ext cx="289419" cy="289419"/>
          </a:xfrm>
          <a:prstGeom prst="rect">
            <a:avLst/>
          </a:prstGeom>
        </p:spPr>
      </p:pic>
      <p:pic>
        <p:nvPicPr>
          <p:cNvPr id="39" name="Gráfico 38" descr="Marcador con relleno sólido">
            <a:extLst>
              <a:ext uri="{FF2B5EF4-FFF2-40B4-BE49-F238E27FC236}">
                <a16:creationId xmlns:a16="http://schemas.microsoft.com/office/drawing/2014/main" id="{84E6C259-C365-CD11-2D1A-30B24980E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1680" y="2952635"/>
            <a:ext cx="289419" cy="2894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4A4893-0A13-DC95-394C-457822D5D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17" y="279350"/>
            <a:ext cx="61901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L" altLang="es-CL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TRASLADO USUARIOS DIÁLISIS</a:t>
            </a:r>
            <a:endParaRPr kumimoji="0" lang="es-CL" altLang="es-CL" sz="24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5601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764D6-95FE-98B9-ECBD-5A2A989F8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99989C63-DC14-EB63-4CDF-996A813884A8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5CA608B-3D63-3A37-51DE-D0F87F735744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B08388-63B4-5DA5-9938-FC208532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514" y="332360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33D3E55-3BAF-3C23-D8A0-ABA831DE7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695" y="332360"/>
            <a:ext cx="600588" cy="532552"/>
          </a:xfrm>
          <a:prstGeom prst="rect">
            <a:avLst/>
          </a:prstGeom>
        </p:spPr>
      </p:pic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E62A1AFC-A351-FBED-95B9-7AF63344C00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1319017" y="2939414"/>
            <a:ext cx="1806572" cy="504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es-CL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TRATAMIENTO AMBULATORIO</a:t>
            </a:r>
            <a:endParaRPr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BF746E46-61B3-7521-BEF7-9FA2E897ADAF}"/>
              </a:ext>
            </a:extLst>
          </p:cNvPr>
          <p:cNvCxnSpPr>
            <a:cxnSpLocks/>
          </p:cNvCxnSpPr>
          <p:nvPr/>
        </p:nvCxnSpPr>
        <p:spPr>
          <a:xfrm>
            <a:off x="4084019" y="864912"/>
            <a:ext cx="0" cy="3750879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" name="Google Shape;6784;p54">
            <a:extLst>
              <a:ext uri="{FF2B5EF4-FFF2-40B4-BE49-F238E27FC236}">
                <a16:creationId xmlns:a16="http://schemas.microsoft.com/office/drawing/2014/main" id="{979125C5-990D-A6CD-0D31-6D5E43230698}"/>
              </a:ext>
            </a:extLst>
          </p:cNvPr>
          <p:cNvGrpSpPr/>
          <p:nvPr/>
        </p:nvGrpSpPr>
        <p:grpSpPr>
          <a:xfrm>
            <a:off x="1953360" y="1633914"/>
            <a:ext cx="680506" cy="808364"/>
            <a:chOff x="-28069875" y="3175300"/>
            <a:chExt cx="260725" cy="29615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3" name="Google Shape;6785;p54">
              <a:extLst>
                <a:ext uri="{FF2B5EF4-FFF2-40B4-BE49-F238E27FC236}">
                  <a16:creationId xmlns:a16="http://schemas.microsoft.com/office/drawing/2014/main" id="{8DFDDB25-7C03-489B-B3F7-4B75B2DE1FEB}"/>
                </a:ext>
              </a:extLst>
            </p:cNvPr>
            <p:cNvSpPr/>
            <p:nvPr/>
          </p:nvSpPr>
          <p:spPr>
            <a:xfrm>
              <a:off x="-28059650" y="3192625"/>
              <a:ext cx="26025" cy="70125"/>
            </a:xfrm>
            <a:custGeom>
              <a:avLst/>
              <a:gdLst/>
              <a:ahLst/>
              <a:cxnLst/>
              <a:rect l="l" t="t" r="r" b="b"/>
              <a:pathLst>
                <a:path w="1041" h="2805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458"/>
                  </a:lnTo>
                  <a:cubicBezTo>
                    <a:pt x="410" y="2458"/>
                    <a:pt x="757" y="2584"/>
                    <a:pt x="1040" y="2804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6786;p54">
              <a:extLst>
                <a:ext uri="{FF2B5EF4-FFF2-40B4-BE49-F238E27FC236}">
                  <a16:creationId xmlns:a16="http://schemas.microsoft.com/office/drawing/2014/main" id="{5E6490B8-7F70-2454-5137-FBCEF16B9ABB}"/>
                </a:ext>
              </a:extLst>
            </p:cNvPr>
            <p:cNvSpPr/>
            <p:nvPr/>
          </p:nvSpPr>
          <p:spPr>
            <a:xfrm>
              <a:off x="-27843050" y="3192625"/>
              <a:ext cx="26025" cy="69325"/>
            </a:xfrm>
            <a:custGeom>
              <a:avLst/>
              <a:gdLst/>
              <a:ahLst/>
              <a:cxnLst/>
              <a:rect l="l" t="t" r="r" b="b"/>
              <a:pathLst>
                <a:path w="1041" h="2773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773"/>
                  </a:lnTo>
                  <a:cubicBezTo>
                    <a:pt x="284" y="2584"/>
                    <a:pt x="694" y="2426"/>
                    <a:pt x="1040" y="2426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6787;p54">
              <a:extLst>
                <a:ext uri="{FF2B5EF4-FFF2-40B4-BE49-F238E27FC236}">
                  <a16:creationId xmlns:a16="http://schemas.microsoft.com/office/drawing/2014/main" id="{DD607336-994C-120F-097A-EAA25A6C0702}"/>
                </a:ext>
              </a:extLst>
            </p:cNvPr>
            <p:cNvSpPr/>
            <p:nvPr/>
          </p:nvSpPr>
          <p:spPr>
            <a:xfrm>
              <a:off x="-27973000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1954"/>
                  </a:lnTo>
                  <a:cubicBezTo>
                    <a:pt x="410" y="1985"/>
                    <a:pt x="756" y="2080"/>
                    <a:pt x="1040" y="2300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6788;p54">
              <a:extLst>
                <a:ext uri="{FF2B5EF4-FFF2-40B4-BE49-F238E27FC236}">
                  <a16:creationId xmlns:a16="http://schemas.microsoft.com/office/drawing/2014/main" id="{9B20917C-4D76-0141-9390-FDE3DA03D30E}"/>
                </a:ext>
              </a:extLst>
            </p:cNvPr>
            <p:cNvSpPr/>
            <p:nvPr/>
          </p:nvSpPr>
          <p:spPr>
            <a:xfrm>
              <a:off x="-27929675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2300"/>
                  </a:lnTo>
                  <a:cubicBezTo>
                    <a:pt x="315" y="2111"/>
                    <a:pt x="693" y="1985"/>
                    <a:pt x="1040" y="1954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6789;p54">
              <a:extLst>
                <a:ext uri="{FF2B5EF4-FFF2-40B4-BE49-F238E27FC236}">
                  <a16:creationId xmlns:a16="http://schemas.microsoft.com/office/drawing/2014/main" id="{B33483EA-793E-2769-D251-26E93E65F09D}"/>
                </a:ext>
              </a:extLst>
            </p:cNvPr>
            <p:cNvSpPr/>
            <p:nvPr/>
          </p:nvSpPr>
          <p:spPr>
            <a:xfrm>
              <a:off x="-28016325" y="3175300"/>
              <a:ext cx="26025" cy="91375"/>
            </a:xfrm>
            <a:custGeom>
              <a:avLst/>
              <a:gdLst/>
              <a:ahLst/>
              <a:cxnLst/>
              <a:rect l="l" t="t" r="r" b="b"/>
              <a:pathLst>
                <a:path w="1041" h="3655" extrusionOk="0">
                  <a:moveTo>
                    <a:pt x="536" y="0"/>
                  </a:moveTo>
                  <a:cubicBezTo>
                    <a:pt x="253" y="0"/>
                    <a:pt x="1" y="221"/>
                    <a:pt x="1" y="504"/>
                  </a:cubicBezTo>
                  <a:lnTo>
                    <a:pt x="1" y="3655"/>
                  </a:lnTo>
                  <a:cubicBezTo>
                    <a:pt x="1" y="3655"/>
                    <a:pt x="1" y="3623"/>
                    <a:pt x="64" y="3623"/>
                  </a:cubicBezTo>
                  <a:cubicBezTo>
                    <a:pt x="284" y="3371"/>
                    <a:pt x="631" y="3182"/>
                    <a:pt x="1040" y="3056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6790;p54">
              <a:extLst>
                <a:ext uri="{FF2B5EF4-FFF2-40B4-BE49-F238E27FC236}">
                  <a16:creationId xmlns:a16="http://schemas.microsoft.com/office/drawing/2014/main" id="{80D4E7E3-71D6-AB2A-C013-7C9E0B3365DB}"/>
                </a:ext>
              </a:extLst>
            </p:cNvPr>
            <p:cNvSpPr/>
            <p:nvPr/>
          </p:nvSpPr>
          <p:spPr>
            <a:xfrm>
              <a:off x="-27886375" y="3176075"/>
              <a:ext cx="26025" cy="91400"/>
            </a:xfrm>
            <a:custGeom>
              <a:avLst/>
              <a:gdLst/>
              <a:ahLst/>
              <a:cxnLst/>
              <a:rect l="l" t="t" r="r" b="b"/>
              <a:pathLst>
                <a:path w="1041" h="3656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lnTo>
                    <a:pt x="1" y="3088"/>
                  </a:lnTo>
                  <a:cubicBezTo>
                    <a:pt x="379" y="3151"/>
                    <a:pt x="726" y="3340"/>
                    <a:pt x="1041" y="3655"/>
                  </a:cubicBezTo>
                  <a:lnTo>
                    <a:pt x="1041" y="505"/>
                  </a:lnTo>
                  <a:cubicBezTo>
                    <a:pt x="1041" y="253"/>
                    <a:pt x="789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6791;p54">
              <a:extLst>
                <a:ext uri="{FF2B5EF4-FFF2-40B4-BE49-F238E27FC236}">
                  <a16:creationId xmlns:a16="http://schemas.microsoft.com/office/drawing/2014/main" id="{30DC00C7-A5A8-471D-E4E9-F3B7558D1BD3}"/>
                </a:ext>
              </a:extLst>
            </p:cNvPr>
            <p:cNvSpPr/>
            <p:nvPr/>
          </p:nvSpPr>
          <p:spPr>
            <a:xfrm>
              <a:off x="-28017900" y="3269025"/>
              <a:ext cx="161475" cy="133125"/>
            </a:xfrm>
            <a:custGeom>
              <a:avLst/>
              <a:gdLst/>
              <a:ahLst/>
              <a:cxnLst/>
              <a:rect l="l" t="t" r="r" b="b"/>
              <a:pathLst>
                <a:path w="6459" h="5325" extrusionOk="0">
                  <a:moveTo>
                    <a:pt x="1733" y="0"/>
                  </a:moveTo>
                  <a:cubicBezTo>
                    <a:pt x="1355" y="0"/>
                    <a:pt x="946" y="158"/>
                    <a:pt x="662" y="410"/>
                  </a:cubicBezTo>
                  <a:cubicBezTo>
                    <a:pt x="64" y="882"/>
                    <a:pt x="1" y="1639"/>
                    <a:pt x="347" y="2237"/>
                  </a:cubicBezTo>
                  <a:cubicBezTo>
                    <a:pt x="1324" y="2458"/>
                    <a:pt x="2048" y="3340"/>
                    <a:pt x="2174" y="4348"/>
                  </a:cubicBezTo>
                  <a:lnTo>
                    <a:pt x="3214" y="5325"/>
                  </a:lnTo>
                  <a:lnTo>
                    <a:pt x="4285" y="4348"/>
                  </a:lnTo>
                  <a:cubicBezTo>
                    <a:pt x="4380" y="3340"/>
                    <a:pt x="5073" y="2521"/>
                    <a:pt x="6113" y="2237"/>
                  </a:cubicBezTo>
                  <a:cubicBezTo>
                    <a:pt x="6459" y="1639"/>
                    <a:pt x="6333" y="882"/>
                    <a:pt x="5860" y="410"/>
                  </a:cubicBezTo>
                  <a:cubicBezTo>
                    <a:pt x="5577" y="158"/>
                    <a:pt x="5199" y="0"/>
                    <a:pt x="4789" y="0"/>
                  </a:cubicBezTo>
                  <a:cubicBezTo>
                    <a:pt x="4411" y="0"/>
                    <a:pt x="4002" y="158"/>
                    <a:pt x="3750" y="410"/>
                  </a:cubicBezTo>
                  <a:lnTo>
                    <a:pt x="3277" y="882"/>
                  </a:lnTo>
                  <a:lnTo>
                    <a:pt x="2805" y="410"/>
                  </a:lnTo>
                  <a:cubicBezTo>
                    <a:pt x="2521" y="158"/>
                    <a:pt x="2143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6792;p54">
              <a:extLst>
                <a:ext uri="{FF2B5EF4-FFF2-40B4-BE49-F238E27FC236}">
                  <a16:creationId xmlns:a16="http://schemas.microsoft.com/office/drawing/2014/main" id="{865CB0C9-13E6-5FB7-411F-3DD56C3C2910}"/>
                </a:ext>
              </a:extLst>
            </p:cNvPr>
            <p:cNvSpPr/>
            <p:nvPr/>
          </p:nvSpPr>
          <p:spPr>
            <a:xfrm>
              <a:off x="-27930475" y="3269800"/>
              <a:ext cx="121325" cy="201650"/>
            </a:xfrm>
            <a:custGeom>
              <a:avLst/>
              <a:gdLst/>
              <a:ahLst/>
              <a:cxnLst/>
              <a:rect l="l" t="t" r="r" b="b"/>
              <a:pathLst>
                <a:path w="4853" h="8066" extrusionOk="0">
                  <a:moveTo>
                    <a:pt x="4506" y="1"/>
                  </a:moveTo>
                  <a:cubicBezTo>
                    <a:pt x="3876" y="1"/>
                    <a:pt x="3403" y="505"/>
                    <a:pt x="3403" y="1198"/>
                  </a:cubicBezTo>
                  <a:lnTo>
                    <a:pt x="3403" y="2395"/>
                  </a:lnTo>
                  <a:cubicBezTo>
                    <a:pt x="3403" y="2584"/>
                    <a:pt x="3246" y="2742"/>
                    <a:pt x="3025" y="2742"/>
                  </a:cubicBezTo>
                  <a:cubicBezTo>
                    <a:pt x="2679" y="2742"/>
                    <a:pt x="2363" y="2868"/>
                    <a:pt x="2080" y="3025"/>
                  </a:cubicBezTo>
                  <a:cubicBezTo>
                    <a:pt x="1702" y="3372"/>
                    <a:pt x="1418" y="3939"/>
                    <a:pt x="1418" y="4474"/>
                  </a:cubicBezTo>
                  <a:lnTo>
                    <a:pt x="1418" y="5231"/>
                  </a:lnTo>
                  <a:cubicBezTo>
                    <a:pt x="1418" y="5420"/>
                    <a:pt x="1261" y="5577"/>
                    <a:pt x="1072" y="5577"/>
                  </a:cubicBezTo>
                  <a:cubicBezTo>
                    <a:pt x="883" y="5577"/>
                    <a:pt x="725" y="5420"/>
                    <a:pt x="725" y="5231"/>
                  </a:cubicBezTo>
                  <a:lnTo>
                    <a:pt x="1" y="5892"/>
                  </a:lnTo>
                  <a:lnTo>
                    <a:pt x="1" y="8066"/>
                  </a:lnTo>
                  <a:lnTo>
                    <a:pt x="3813" y="8066"/>
                  </a:lnTo>
                  <a:cubicBezTo>
                    <a:pt x="4033" y="8066"/>
                    <a:pt x="4191" y="7908"/>
                    <a:pt x="4191" y="7719"/>
                  </a:cubicBezTo>
                  <a:cubicBezTo>
                    <a:pt x="4191" y="7530"/>
                    <a:pt x="4033" y="7373"/>
                    <a:pt x="3813" y="7373"/>
                  </a:cubicBezTo>
                  <a:lnTo>
                    <a:pt x="3466" y="7373"/>
                  </a:lnTo>
                  <a:lnTo>
                    <a:pt x="3466" y="6270"/>
                  </a:lnTo>
                  <a:cubicBezTo>
                    <a:pt x="3466" y="6176"/>
                    <a:pt x="3498" y="6050"/>
                    <a:pt x="3592" y="6018"/>
                  </a:cubicBezTo>
                  <a:lnTo>
                    <a:pt x="4128" y="5420"/>
                  </a:lnTo>
                  <a:cubicBezTo>
                    <a:pt x="4600" y="4947"/>
                    <a:pt x="4852" y="4380"/>
                    <a:pt x="4852" y="3687"/>
                  </a:cubicBezTo>
                  <a:lnTo>
                    <a:pt x="4852" y="347"/>
                  </a:ln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6793;p54">
              <a:extLst>
                <a:ext uri="{FF2B5EF4-FFF2-40B4-BE49-F238E27FC236}">
                  <a16:creationId xmlns:a16="http://schemas.microsoft.com/office/drawing/2014/main" id="{BA4652C9-865A-0C35-6BC9-C995F624CFBE}"/>
                </a:ext>
              </a:extLst>
            </p:cNvPr>
            <p:cNvSpPr/>
            <p:nvPr/>
          </p:nvSpPr>
          <p:spPr>
            <a:xfrm>
              <a:off x="-28069875" y="3271375"/>
              <a:ext cx="122875" cy="200075"/>
            </a:xfrm>
            <a:custGeom>
              <a:avLst/>
              <a:gdLst/>
              <a:ahLst/>
              <a:cxnLst/>
              <a:rect l="l" t="t" r="r" b="b"/>
              <a:pathLst>
                <a:path w="4915" h="8003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3718"/>
                  </a:lnTo>
                  <a:cubicBezTo>
                    <a:pt x="0" y="4348"/>
                    <a:pt x="221" y="4979"/>
                    <a:pt x="693" y="5451"/>
                  </a:cubicBezTo>
                  <a:lnTo>
                    <a:pt x="1323" y="5955"/>
                  </a:lnTo>
                  <a:cubicBezTo>
                    <a:pt x="1418" y="6018"/>
                    <a:pt x="1449" y="6113"/>
                    <a:pt x="1449" y="6207"/>
                  </a:cubicBezTo>
                  <a:lnTo>
                    <a:pt x="1449" y="7310"/>
                  </a:lnTo>
                  <a:lnTo>
                    <a:pt x="1103" y="7310"/>
                  </a:lnTo>
                  <a:cubicBezTo>
                    <a:pt x="882" y="7310"/>
                    <a:pt x="725" y="7467"/>
                    <a:pt x="725" y="7656"/>
                  </a:cubicBezTo>
                  <a:cubicBezTo>
                    <a:pt x="725" y="7845"/>
                    <a:pt x="882" y="8003"/>
                    <a:pt x="1103" y="8003"/>
                  </a:cubicBezTo>
                  <a:lnTo>
                    <a:pt x="4915" y="8003"/>
                  </a:lnTo>
                  <a:lnTo>
                    <a:pt x="4915" y="5829"/>
                  </a:lnTo>
                  <a:lnTo>
                    <a:pt x="4190" y="5168"/>
                  </a:lnTo>
                  <a:cubicBezTo>
                    <a:pt x="4190" y="5357"/>
                    <a:pt x="4033" y="5514"/>
                    <a:pt x="3844" y="5514"/>
                  </a:cubicBezTo>
                  <a:cubicBezTo>
                    <a:pt x="3655" y="5514"/>
                    <a:pt x="3497" y="5357"/>
                    <a:pt x="3497" y="5168"/>
                  </a:cubicBezTo>
                  <a:lnTo>
                    <a:pt x="3497" y="4411"/>
                  </a:lnTo>
                  <a:cubicBezTo>
                    <a:pt x="3497" y="3876"/>
                    <a:pt x="3214" y="3372"/>
                    <a:pt x="2741" y="3057"/>
                  </a:cubicBezTo>
                  <a:cubicBezTo>
                    <a:pt x="2458" y="2899"/>
                    <a:pt x="2143" y="2773"/>
                    <a:pt x="1796" y="2773"/>
                  </a:cubicBezTo>
                  <a:cubicBezTo>
                    <a:pt x="1607" y="2773"/>
                    <a:pt x="1449" y="2616"/>
                    <a:pt x="1449" y="2427"/>
                  </a:cubicBezTo>
                  <a:lnTo>
                    <a:pt x="1449" y="1229"/>
                  </a:lnTo>
                  <a:cubicBezTo>
                    <a:pt x="1449" y="473"/>
                    <a:pt x="945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Google Shape;148;p24">
            <a:extLst>
              <a:ext uri="{FF2B5EF4-FFF2-40B4-BE49-F238E27FC236}">
                <a16:creationId xmlns:a16="http://schemas.microsoft.com/office/drawing/2014/main" id="{FF17D0F6-BA69-71BA-4B96-4E0A932097EB}"/>
              </a:ext>
            </a:extLst>
          </p:cNvPr>
          <p:cNvSpPr txBox="1">
            <a:spLocks/>
          </p:cNvSpPr>
          <p:nvPr/>
        </p:nvSpPr>
        <p:spPr>
          <a:xfrm flipH="1">
            <a:off x="1418372" y="2627903"/>
            <a:ext cx="1707217" cy="262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r"/>
            <a:r>
              <a:rPr lang="es-CL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CENTRO</a:t>
            </a:r>
            <a:r>
              <a:rPr lang="es-CL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CL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3951E79B-D22F-90D2-9BB9-301BD69E32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333" b="26297"/>
          <a:stretch>
            <a:fillRect/>
          </a:stretch>
        </p:blipFill>
        <p:spPr>
          <a:xfrm>
            <a:off x="4933198" y="1288257"/>
            <a:ext cx="2797390" cy="3002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2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5996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682B2-FDE8-CC4D-EB67-7D32EA172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C5A9FD66-3FD3-D505-69E8-E81E46633E29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A567224-4C0C-4D05-0F81-0A5CEE1D926D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F781C2-1201-2CB8-3890-4213AB87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69" y="297526"/>
            <a:ext cx="1392074" cy="4238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6CED0CC-7A8C-7EB5-CE52-E54D9823A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785" y="297526"/>
            <a:ext cx="509081" cy="451411"/>
          </a:xfrm>
          <a:prstGeom prst="rect">
            <a:avLst/>
          </a:prstGeom>
        </p:spPr>
      </p:pic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D99C7C44-E45A-F60D-F957-DF102232CC17}"/>
              </a:ext>
            </a:extLst>
          </p:cNvPr>
          <p:cNvCxnSpPr>
            <a:cxnSpLocks/>
          </p:cNvCxnSpPr>
          <p:nvPr/>
        </p:nvCxnSpPr>
        <p:spPr>
          <a:xfrm>
            <a:off x="5083282" y="396826"/>
            <a:ext cx="0" cy="4339458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83126E4-CD3D-042D-99F1-428F82614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952376"/>
              </p:ext>
            </p:extLst>
          </p:nvPr>
        </p:nvGraphicFramePr>
        <p:xfrm>
          <a:off x="5520894" y="463092"/>
          <a:ext cx="3172913" cy="1529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120">
                  <a:extLst>
                    <a:ext uri="{9D8B030D-6E8A-4147-A177-3AD203B41FA5}">
                      <a16:colId xmlns:a16="http://schemas.microsoft.com/office/drawing/2014/main" val="1912534206"/>
                    </a:ext>
                  </a:extLst>
                </a:gridCol>
                <a:gridCol w="1036318">
                  <a:extLst>
                    <a:ext uri="{9D8B030D-6E8A-4147-A177-3AD203B41FA5}">
                      <a16:colId xmlns:a16="http://schemas.microsoft.com/office/drawing/2014/main" val="229694850"/>
                    </a:ext>
                  </a:extLst>
                </a:gridCol>
                <a:gridCol w="934475">
                  <a:extLst>
                    <a:ext uri="{9D8B030D-6E8A-4147-A177-3AD203B41FA5}">
                      <a16:colId xmlns:a16="http://schemas.microsoft.com/office/drawing/2014/main" val="4081467221"/>
                    </a:ext>
                  </a:extLst>
                </a:gridCol>
              </a:tblGrid>
              <a:tr h="6680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900" b="1" i="0" u="none" strike="noStrike" dirty="0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CENTRO DE TRATAMIENTO AMBULATORIO DE ALCOHOL Y DROGAS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900" b="1" i="0" u="none" strike="noStrike" dirty="0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PRODUCCIÓN ASIGNADA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900" b="1" i="0" u="none" strike="noStrike" dirty="0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PRODUCCIÓN TOTAL 2024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712227"/>
                  </a:ext>
                </a:extLst>
              </a:tr>
              <a:tr h="4189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PROGRAMA  BÁSICO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216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42430"/>
                  </a:ext>
                </a:extLst>
              </a:tr>
              <a:tr h="4189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PROGRAMA  INTENSIVO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987856"/>
                  </a:ext>
                </a:extLst>
              </a:tr>
            </a:tbl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71AAB06-0D8C-9A4F-D808-1271DD99E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478146"/>
              </p:ext>
            </p:extLst>
          </p:nvPr>
        </p:nvGraphicFramePr>
        <p:xfrm>
          <a:off x="5520894" y="2153893"/>
          <a:ext cx="3172909" cy="2516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704">
                  <a:extLst>
                    <a:ext uri="{9D8B030D-6E8A-4147-A177-3AD203B41FA5}">
                      <a16:colId xmlns:a16="http://schemas.microsoft.com/office/drawing/2014/main" val="1912534206"/>
                    </a:ext>
                  </a:extLst>
                </a:gridCol>
                <a:gridCol w="796205">
                  <a:extLst>
                    <a:ext uri="{9D8B030D-6E8A-4147-A177-3AD203B41FA5}">
                      <a16:colId xmlns:a16="http://schemas.microsoft.com/office/drawing/2014/main" val="229694850"/>
                    </a:ext>
                  </a:extLst>
                </a:gridCol>
              </a:tblGrid>
              <a:tr h="14083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1" i="0" u="none" strike="noStrike" dirty="0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DOTACIÓN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1" i="0" u="none" strike="noStrike" dirty="0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TOTAL 2024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712227"/>
                  </a:ext>
                </a:extLst>
              </a:tr>
              <a:tr h="33687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PSICÓLOGO /1 PSICÓLOGA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153051"/>
                  </a:ext>
                </a:extLst>
              </a:tr>
              <a:tr h="33687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TERAPEUTA OCUPACIONAL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30154"/>
                  </a:ext>
                </a:extLst>
              </a:tr>
              <a:tr h="33687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TRABAJADOR/ TRABAJADORA SOCIAL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74981"/>
                  </a:ext>
                </a:extLst>
              </a:tr>
              <a:tr h="33687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ADMINISTRATIVO 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246510"/>
                  </a:ext>
                </a:extLst>
              </a:tr>
              <a:tr h="33687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MÉDICO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277877"/>
                  </a:ext>
                </a:extLst>
              </a:tr>
              <a:tr h="33687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COORDINADORA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598256"/>
                  </a:ext>
                </a:extLst>
              </a:tr>
              <a:tr h="33687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42430"/>
                  </a:ext>
                </a:extLst>
              </a:tr>
            </a:tbl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1B4A4E2-D3DC-A8BE-33B0-3665A02E2D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722422"/>
              </p:ext>
            </p:extLst>
          </p:nvPr>
        </p:nvGraphicFramePr>
        <p:xfrm>
          <a:off x="129405" y="1121974"/>
          <a:ext cx="4712559" cy="368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59870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23148-CCA3-1AED-267E-AAECBE08A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4A6AD3A3-5339-91C8-B854-CE83ED2E4CA4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37D9FE5-6BFE-E6BE-425A-17C3B69196EE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70A4ED0D-73FD-8B5E-B211-4C3BBB5CF7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462679"/>
              </p:ext>
            </p:extLst>
          </p:nvPr>
        </p:nvGraphicFramePr>
        <p:xfrm>
          <a:off x="2586562" y="836786"/>
          <a:ext cx="4343399" cy="239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7CC69FF-36AE-9CD6-8051-50878E389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69" y="297526"/>
            <a:ext cx="1392074" cy="4238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31A337C-63B5-DD30-7C2D-27A3B7F2B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785" y="297526"/>
            <a:ext cx="509081" cy="45141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7C0C345-E187-4251-B85A-2BD6E051D1F5}"/>
              </a:ext>
            </a:extLst>
          </p:cNvPr>
          <p:cNvSpPr txBox="1"/>
          <p:nvPr/>
        </p:nvSpPr>
        <p:spPr>
          <a:xfrm>
            <a:off x="295286" y="1593100"/>
            <a:ext cx="2657474" cy="52322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s-CL" sz="1400" b="1" i="0" u="none" strike="noStrike" dirty="0">
                <a:solidFill>
                  <a:srgbClr val="0370C0"/>
                </a:solidFill>
                <a:effectLst/>
                <a:latin typeface="Calibri" panose="020F0502020204030204" pitchFamily="34" charset="0"/>
              </a:rPr>
              <a:t>88 PERSONAS </a:t>
            </a:r>
          </a:p>
          <a:p>
            <a:pPr algn="ctr" fontAlgn="b">
              <a:buNone/>
            </a:pPr>
            <a:r>
              <a:rPr lang="es-CL" sz="1400" b="1" i="0" u="none" strike="noStrike" dirty="0">
                <a:solidFill>
                  <a:srgbClr val="0370C0"/>
                </a:solidFill>
                <a:effectLst/>
                <a:latin typeface="Calibri" panose="020F0502020204030204" pitchFamily="34" charset="0"/>
              </a:rPr>
              <a:t>REHABILITADAS</a:t>
            </a:r>
          </a:p>
        </p:txBody>
      </p:sp>
      <p:pic>
        <p:nvPicPr>
          <p:cNvPr id="8" name="Gráfico 7" descr="Perfil de mujer con relleno sólido">
            <a:extLst>
              <a:ext uri="{FF2B5EF4-FFF2-40B4-BE49-F238E27FC236}">
                <a16:creationId xmlns:a16="http://schemas.microsoft.com/office/drawing/2014/main" id="{5ADE9D15-A003-66E3-1EDB-1A0BD595B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8785" y="3560010"/>
            <a:ext cx="1209596" cy="1209596"/>
          </a:xfrm>
          <a:prstGeom prst="rect">
            <a:avLst/>
          </a:prstGeom>
        </p:spPr>
      </p:pic>
      <p:pic>
        <p:nvPicPr>
          <p:cNvPr id="12" name="Gráfico 11" descr="Perfil de hombre con relleno sólido">
            <a:extLst>
              <a:ext uri="{FF2B5EF4-FFF2-40B4-BE49-F238E27FC236}">
                <a16:creationId xmlns:a16="http://schemas.microsoft.com/office/drawing/2014/main" id="{F9230BEA-A6DF-05B2-A0E8-3BF4467C67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6714" y="3560010"/>
            <a:ext cx="1209596" cy="120959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3EF9D47-8B7E-5123-4E82-936887D1911E}"/>
              </a:ext>
            </a:extLst>
          </p:cNvPr>
          <p:cNvSpPr txBox="1"/>
          <p:nvPr/>
        </p:nvSpPr>
        <p:spPr>
          <a:xfrm>
            <a:off x="1942167" y="3207540"/>
            <a:ext cx="2369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s-CL" sz="2000" b="1" i="0" u="none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PROGRAMA BÁSICO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47BBE91-9808-0426-F048-108CA94EC799}"/>
              </a:ext>
            </a:extLst>
          </p:cNvPr>
          <p:cNvSpPr txBox="1"/>
          <p:nvPr/>
        </p:nvSpPr>
        <p:spPr>
          <a:xfrm>
            <a:off x="4799851" y="3184343"/>
            <a:ext cx="30926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s-CL" sz="2000" b="1" i="0" u="none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PROGRAMA INTENSIVO</a:t>
            </a:r>
          </a:p>
        </p:txBody>
      </p:sp>
      <p:pic>
        <p:nvPicPr>
          <p:cNvPr id="21" name="Gráfico 20" descr="Perfil de mujer con relleno sólido">
            <a:extLst>
              <a:ext uri="{FF2B5EF4-FFF2-40B4-BE49-F238E27FC236}">
                <a16:creationId xmlns:a16="http://schemas.microsoft.com/office/drawing/2014/main" id="{7D501055-4D47-0DA5-E7FD-114BB7B86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29956" y="3569761"/>
            <a:ext cx="1209596" cy="1209596"/>
          </a:xfrm>
          <a:prstGeom prst="rect">
            <a:avLst/>
          </a:prstGeom>
        </p:spPr>
      </p:pic>
      <p:pic>
        <p:nvPicPr>
          <p:cNvPr id="22" name="Gráfico 21" descr="Perfil de hombre con relleno sólido">
            <a:extLst>
              <a:ext uri="{FF2B5EF4-FFF2-40B4-BE49-F238E27FC236}">
                <a16:creationId xmlns:a16="http://schemas.microsoft.com/office/drawing/2014/main" id="{CB666B60-D2C3-CDC7-4A49-39FBDDC3E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1802" y="3547345"/>
            <a:ext cx="1209596" cy="1209596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95D6DFD2-DF36-E09A-8033-A2490EF9AE56}"/>
              </a:ext>
            </a:extLst>
          </p:cNvPr>
          <p:cNvSpPr txBox="1"/>
          <p:nvPr/>
        </p:nvSpPr>
        <p:spPr>
          <a:xfrm>
            <a:off x="3362626" y="4226816"/>
            <a:ext cx="647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s-CL" sz="18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1EEC23B-B8D2-9404-EFAF-53953E12D2F2}"/>
              </a:ext>
            </a:extLst>
          </p:cNvPr>
          <p:cNvSpPr txBox="1"/>
          <p:nvPr/>
        </p:nvSpPr>
        <p:spPr>
          <a:xfrm>
            <a:off x="2382029" y="4218197"/>
            <a:ext cx="647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s-CL" sz="18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FC2E08F-33AE-1AEE-F828-9257E43AF151}"/>
              </a:ext>
            </a:extLst>
          </p:cNvPr>
          <p:cNvSpPr txBox="1"/>
          <p:nvPr/>
        </p:nvSpPr>
        <p:spPr>
          <a:xfrm>
            <a:off x="6466998" y="4199085"/>
            <a:ext cx="647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s-CL" sz="18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C57CD60-8603-DB81-93C0-5117FCD686E4}"/>
              </a:ext>
            </a:extLst>
          </p:cNvPr>
          <p:cNvSpPr txBox="1"/>
          <p:nvPr/>
        </p:nvSpPr>
        <p:spPr>
          <a:xfrm>
            <a:off x="5525152" y="4229217"/>
            <a:ext cx="647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s-CL" sz="18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14</a:t>
            </a:r>
          </a:p>
        </p:txBody>
      </p:sp>
      <p:pic>
        <p:nvPicPr>
          <p:cNvPr id="29" name="Gráfico 28" descr="Atrás con relleno sólido">
            <a:extLst>
              <a:ext uri="{FF2B5EF4-FFF2-40B4-BE49-F238E27FC236}">
                <a16:creationId xmlns:a16="http://schemas.microsoft.com/office/drawing/2014/main" id="{5F12DF94-1F4E-AF93-B61B-93A39B6CA9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5508243" y="2269943"/>
            <a:ext cx="914400" cy="914400"/>
          </a:xfrm>
          <a:prstGeom prst="rect">
            <a:avLst/>
          </a:prstGeom>
        </p:spPr>
      </p:pic>
      <p:pic>
        <p:nvPicPr>
          <p:cNvPr id="30" name="Gráfico 29" descr="Atrás con relleno sólido">
            <a:extLst>
              <a:ext uri="{FF2B5EF4-FFF2-40B4-BE49-F238E27FC236}">
                <a16:creationId xmlns:a16="http://schemas.microsoft.com/office/drawing/2014/main" id="{13C4F7E6-25B2-0332-439A-38F058790D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 flipV="1">
            <a:off x="3093590" y="2299568"/>
            <a:ext cx="914400" cy="914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2C088A7-2E4F-6F45-3DB8-4DD075B2EA9C}"/>
              </a:ext>
            </a:extLst>
          </p:cNvPr>
          <p:cNvSpPr txBox="1"/>
          <p:nvPr/>
        </p:nvSpPr>
        <p:spPr>
          <a:xfrm>
            <a:off x="2527377" y="232588"/>
            <a:ext cx="5895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cap="all" spc="120" normalizeH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dirty="0"/>
              <a:t>POBLACIÓN USUARIA CTA</a:t>
            </a:r>
          </a:p>
        </p:txBody>
      </p:sp>
    </p:spTree>
    <p:extLst>
      <p:ext uri="{BB962C8B-B14F-4D97-AF65-F5344CB8AC3E}">
        <p14:creationId xmlns:p14="http://schemas.microsoft.com/office/powerpoint/2010/main" val="423692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D96A2-8B71-6859-BBBA-0998DCF02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EC291FC8-30AA-1C20-5958-1A5F17A65B4D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05D4408-8803-D8D9-D0CB-9743D24FB4C7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tx2">
              <a:lumMod val="60000"/>
              <a:lumOff val="40000"/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0BDD09-66E9-C211-92C9-39120EDE6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68" y="261411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4C38C01-CBA6-62F6-DDA5-E8CCE3B64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849" y="261411"/>
            <a:ext cx="600588" cy="532552"/>
          </a:xfrm>
          <a:prstGeom prst="rect">
            <a:avLst/>
          </a:prstGeom>
        </p:spPr>
      </p:pic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4D8B8447-C5BF-19C8-9F7D-3F83C4EABE8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1649237" y="2863582"/>
            <a:ext cx="1934941" cy="3667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METAS</a:t>
            </a:r>
            <a:endParaRPr lang="es-CL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6D264A8C-6EB9-9D0E-F61E-274F244ED493}"/>
              </a:ext>
            </a:extLst>
          </p:cNvPr>
          <p:cNvCxnSpPr>
            <a:cxnSpLocks/>
          </p:cNvCxnSpPr>
          <p:nvPr/>
        </p:nvCxnSpPr>
        <p:spPr>
          <a:xfrm>
            <a:off x="3937049" y="1010897"/>
            <a:ext cx="0" cy="3450432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48;p24">
            <a:extLst>
              <a:ext uri="{FF2B5EF4-FFF2-40B4-BE49-F238E27FC236}">
                <a16:creationId xmlns:a16="http://schemas.microsoft.com/office/drawing/2014/main" id="{C7E17178-0EA7-7E5A-1744-B6A030C04501}"/>
              </a:ext>
            </a:extLst>
          </p:cNvPr>
          <p:cNvSpPr txBox="1">
            <a:spLocks/>
          </p:cNvSpPr>
          <p:nvPr/>
        </p:nvSpPr>
        <p:spPr>
          <a:xfrm flipH="1">
            <a:off x="1666875" y="3210493"/>
            <a:ext cx="1898252" cy="35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CL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SANITARIAS</a:t>
            </a:r>
            <a:endParaRPr lang="es-CL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F1E880F-52BC-D969-E3BD-1E03A7D948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17"/>
          <a:stretch>
            <a:fillRect/>
          </a:stretch>
        </p:blipFill>
        <p:spPr>
          <a:xfrm>
            <a:off x="4530349" y="1105068"/>
            <a:ext cx="3838604" cy="2936812"/>
          </a:xfrm>
          <a:prstGeom prst="roundRect">
            <a:avLst>
              <a:gd name="adj" fmla="val 421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6000" dist="5000" dir="5400000" sy="-100000" algn="bl" rotWithShape="0"/>
          </a:effectLst>
        </p:spPr>
      </p:pic>
      <p:grpSp>
        <p:nvGrpSpPr>
          <p:cNvPr id="16" name="Google Shape;3745;p48">
            <a:extLst>
              <a:ext uri="{FF2B5EF4-FFF2-40B4-BE49-F238E27FC236}">
                <a16:creationId xmlns:a16="http://schemas.microsoft.com/office/drawing/2014/main" id="{837785A9-576F-10B2-D558-58C6E65623E9}"/>
              </a:ext>
            </a:extLst>
          </p:cNvPr>
          <p:cNvGrpSpPr/>
          <p:nvPr/>
        </p:nvGrpSpPr>
        <p:grpSpPr>
          <a:xfrm>
            <a:off x="2326647" y="2084990"/>
            <a:ext cx="647855" cy="641598"/>
            <a:chOff x="5049725" y="1435050"/>
            <a:chExt cx="486550" cy="481850"/>
          </a:xfrm>
          <a:solidFill>
            <a:srgbClr val="8E8E8E"/>
          </a:solidFill>
        </p:grpSpPr>
        <p:sp>
          <p:nvSpPr>
            <p:cNvPr id="17" name="Google Shape;3746;p48">
              <a:extLst>
                <a:ext uri="{FF2B5EF4-FFF2-40B4-BE49-F238E27FC236}">
                  <a16:creationId xmlns:a16="http://schemas.microsoft.com/office/drawing/2014/main" id="{7555CBAC-8C21-3782-A1D5-411A6E297193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8" name="Google Shape;3747;p48">
              <a:extLst>
                <a:ext uri="{FF2B5EF4-FFF2-40B4-BE49-F238E27FC236}">
                  <a16:creationId xmlns:a16="http://schemas.microsoft.com/office/drawing/2014/main" id="{F50AF673-4193-FFFF-83DE-32AB4A0B19B4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9" name="Google Shape;3748;p48">
              <a:extLst>
                <a:ext uri="{FF2B5EF4-FFF2-40B4-BE49-F238E27FC236}">
                  <a16:creationId xmlns:a16="http://schemas.microsoft.com/office/drawing/2014/main" id="{E04BBEF8-FCC0-EFD0-9556-CEDE61DBE149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20" name="Google Shape;3749;p48">
              <a:extLst>
                <a:ext uri="{FF2B5EF4-FFF2-40B4-BE49-F238E27FC236}">
                  <a16:creationId xmlns:a16="http://schemas.microsoft.com/office/drawing/2014/main" id="{C3FA5E7D-C8EE-D361-DE56-8389C29E33C1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390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5AFCF-F419-9620-BEFC-A36AF9592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61104F83-F913-C296-3878-23147718817F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A1C303B-DA15-BFDD-5EE1-4A4C02D79FD9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5910C0-D6FA-43EF-E32C-A767CB60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68" y="261411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4B8AEF6-E44E-00B9-6506-EBD838F1B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849" y="261411"/>
            <a:ext cx="600588" cy="532552"/>
          </a:xfrm>
          <a:prstGeom prst="rect">
            <a:avLst/>
          </a:prstGeom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37FBC4E5-5A51-2996-E005-A2ACAA5C1955}"/>
              </a:ext>
            </a:extLst>
          </p:cNvPr>
          <p:cNvSpPr/>
          <p:nvPr/>
        </p:nvSpPr>
        <p:spPr>
          <a:xfrm>
            <a:off x="4432642" y="1577341"/>
            <a:ext cx="1805630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4EE9BB71-379E-F2E2-EDB8-B12307CDCC23}"/>
              </a:ext>
            </a:extLst>
          </p:cNvPr>
          <p:cNvSpPr/>
          <p:nvPr/>
        </p:nvSpPr>
        <p:spPr>
          <a:xfrm>
            <a:off x="2367642" y="1623635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38C04A5-EA31-827E-C936-A4C36D1296EE}"/>
              </a:ext>
            </a:extLst>
          </p:cNvPr>
          <p:cNvSpPr txBox="1"/>
          <p:nvPr/>
        </p:nvSpPr>
        <p:spPr>
          <a:xfrm>
            <a:off x="2639591" y="1894320"/>
            <a:ext cx="717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48,8%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D7B769B-400A-5731-C064-0478FBE7DD76}"/>
              </a:ext>
            </a:extLst>
          </p:cNvPr>
          <p:cNvSpPr txBox="1"/>
          <p:nvPr/>
        </p:nvSpPr>
        <p:spPr>
          <a:xfrm>
            <a:off x="4581457" y="1898792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50,2%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6E4C7D1-38A1-7FB8-46C8-3B874FCFAD5D}"/>
              </a:ext>
            </a:extLst>
          </p:cNvPr>
          <p:cNvSpPr txBox="1"/>
          <p:nvPr/>
        </p:nvSpPr>
        <p:spPr>
          <a:xfrm>
            <a:off x="444437" y="1532343"/>
            <a:ext cx="17042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b="1" kern="1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Pacientes Diabéticos Compensados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9BD9A8F-FCA6-5E84-C182-7D058A16046F}"/>
              </a:ext>
            </a:extLst>
          </p:cNvPr>
          <p:cNvSpPr txBox="1"/>
          <p:nvPr/>
        </p:nvSpPr>
        <p:spPr>
          <a:xfrm>
            <a:off x="2684627" y="1704750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17EB57C-DC1C-517C-CAD4-99AEE2913DDD}"/>
              </a:ext>
            </a:extLst>
          </p:cNvPr>
          <p:cNvSpPr txBox="1"/>
          <p:nvPr/>
        </p:nvSpPr>
        <p:spPr>
          <a:xfrm>
            <a:off x="4627519" y="1657849"/>
            <a:ext cx="104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resultado</a:t>
            </a:r>
          </a:p>
        </p:txBody>
      </p:sp>
      <p:pic>
        <p:nvPicPr>
          <p:cNvPr id="4" name="Gráfico 3" descr="Casilla marcada con relleno sólido">
            <a:extLst>
              <a:ext uri="{FF2B5EF4-FFF2-40B4-BE49-F238E27FC236}">
                <a16:creationId xmlns:a16="http://schemas.microsoft.com/office/drawing/2014/main" id="{06A9E39D-5D2C-57EC-EEBF-2A25B4DF5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403" y="1621031"/>
            <a:ext cx="621953" cy="621953"/>
          </a:xfrm>
          <a:prstGeom prst="rect">
            <a:avLst/>
          </a:prstGeom>
        </p:spPr>
      </p:pic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6874276F-F2E6-7174-6DA7-16E68D0359FF}"/>
              </a:ext>
            </a:extLst>
          </p:cNvPr>
          <p:cNvCxnSpPr>
            <a:cxnSpLocks/>
          </p:cNvCxnSpPr>
          <p:nvPr/>
        </p:nvCxnSpPr>
        <p:spPr>
          <a:xfrm>
            <a:off x="3876977" y="1959223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2FF763F6-2A1B-9746-3D34-12DFAE3EB798}"/>
              </a:ext>
            </a:extLst>
          </p:cNvPr>
          <p:cNvSpPr/>
          <p:nvPr/>
        </p:nvSpPr>
        <p:spPr>
          <a:xfrm>
            <a:off x="4432642" y="2600038"/>
            <a:ext cx="1805630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2" name="Flecha: pentágono 31">
            <a:extLst>
              <a:ext uri="{FF2B5EF4-FFF2-40B4-BE49-F238E27FC236}">
                <a16:creationId xmlns:a16="http://schemas.microsoft.com/office/drawing/2014/main" id="{2F26B771-2245-6141-82C5-4595F4AECC31}"/>
              </a:ext>
            </a:extLst>
          </p:cNvPr>
          <p:cNvSpPr/>
          <p:nvPr/>
        </p:nvSpPr>
        <p:spPr>
          <a:xfrm>
            <a:off x="2367642" y="2646332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0161F60-BB41-1F33-E286-D1CEEDCF604C}"/>
              </a:ext>
            </a:extLst>
          </p:cNvPr>
          <p:cNvSpPr txBox="1"/>
          <p:nvPr/>
        </p:nvSpPr>
        <p:spPr>
          <a:xfrm>
            <a:off x="2639591" y="2917017"/>
            <a:ext cx="717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92,2%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955270A-4D28-B0DF-8A13-7A7A8F2F7D40}"/>
              </a:ext>
            </a:extLst>
          </p:cNvPr>
          <p:cNvSpPr txBox="1"/>
          <p:nvPr/>
        </p:nvSpPr>
        <p:spPr>
          <a:xfrm>
            <a:off x="4799178" y="2921489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90,1%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06AA146-6FDC-6DB4-0488-0EC2EBAACF10}"/>
              </a:ext>
            </a:extLst>
          </p:cNvPr>
          <p:cNvSpPr txBox="1"/>
          <p:nvPr/>
        </p:nvSpPr>
        <p:spPr>
          <a:xfrm>
            <a:off x="2684627" y="2727447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9239858-5A40-CBC6-FAD4-BC2EF4D3DF96}"/>
              </a:ext>
            </a:extLst>
          </p:cNvPr>
          <p:cNvSpPr txBox="1"/>
          <p:nvPr/>
        </p:nvSpPr>
        <p:spPr>
          <a:xfrm>
            <a:off x="4845240" y="2680546"/>
            <a:ext cx="104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resultado</a:t>
            </a: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ADB8791D-6515-D058-2D61-FD08F5704C15}"/>
              </a:ext>
            </a:extLst>
          </p:cNvPr>
          <p:cNvCxnSpPr>
            <a:cxnSpLocks/>
          </p:cNvCxnSpPr>
          <p:nvPr/>
        </p:nvCxnSpPr>
        <p:spPr>
          <a:xfrm>
            <a:off x="3876977" y="2981920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3027D844-1150-A3CB-8D7D-AEC88704026B}"/>
              </a:ext>
            </a:extLst>
          </p:cNvPr>
          <p:cNvSpPr/>
          <p:nvPr/>
        </p:nvSpPr>
        <p:spPr>
          <a:xfrm>
            <a:off x="4432642" y="3682797"/>
            <a:ext cx="1805630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0" name="Flecha: pentágono 39">
            <a:extLst>
              <a:ext uri="{FF2B5EF4-FFF2-40B4-BE49-F238E27FC236}">
                <a16:creationId xmlns:a16="http://schemas.microsoft.com/office/drawing/2014/main" id="{442B33DE-CAA6-62E4-A1B6-ABC572B2E823}"/>
              </a:ext>
            </a:extLst>
          </p:cNvPr>
          <p:cNvSpPr/>
          <p:nvPr/>
        </p:nvSpPr>
        <p:spPr>
          <a:xfrm>
            <a:off x="2367642" y="3729091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4401AD9-4909-054B-DCBF-302A3C12C583}"/>
              </a:ext>
            </a:extLst>
          </p:cNvPr>
          <p:cNvSpPr txBox="1"/>
          <p:nvPr/>
        </p:nvSpPr>
        <p:spPr>
          <a:xfrm>
            <a:off x="2639591" y="3999776"/>
            <a:ext cx="717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76,4%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B17E690-238D-93FF-2E77-5F74562CF02A}"/>
              </a:ext>
            </a:extLst>
          </p:cNvPr>
          <p:cNvSpPr txBox="1"/>
          <p:nvPr/>
        </p:nvSpPr>
        <p:spPr>
          <a:xfrm>
            <a:off x="4799178" y="4004248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72,2%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1ABF1EE-D242-EBBA-B8F6-D322739227C0}"/>
              </a:ext>
            </a:extLst>
          </p:cNvPr>
          <p:cNvSpPr txBox="1"/>
          <p:nvPr/>
        </p:nvSpPr>
        <p:spPr>
          <a:xfrm>
            <a:off x="2684627" y="3810206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5E395A0-1E15-8144-D014-4716338E5757}"/>
              </a:ext>
            </a:extLst>
          </p:cNvPr>
          <p:cNvSpPr txBox="1"/>
          <p:nvPr/>
        </p:nvSpPr>
        <p:spPr>
          <a:xfrm>
            <a:off x="4845240" y="3763305"/>
            <a:ext cx="104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resultado</a:t>
            </a: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50741A24-7309-3658-8457-4AA85085915B}"/>
              </a:ext>
            </a:extLst>
          </p:cNvPr>
          <p:cNvCxnSpPr>
            <a:cxnSpLocks/>
          </p:cNvCxnSpPr>
          <p:nvPr/>
        </p:nvCxnSpPr>
        <p:spPr>
          <a:xfrm>
            <a:off x="3876977" y="4064679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4AC79935-2ECC-6E5E-4188-2D0F8F1E252A}"/>
              </a:ext>
            </a:extLst>
          </p:cNvPr>
          <p:cNvSpPr/>
          <p:nvPr/>
        </p:nvSpPr>
        <p:spPr>
          <a:xfrm>
            <a:off x="6785731" y="3714639"/>
            <a:ext cx="1805630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Flecha: pentágono 47">
            <a:extLst>
              <a:ext uri="{FF2B5EF4-FFF2-40B4-BE49-F238E27FC236}">
                <a16:creationId xmlns:a16="http://schemas.microsoft.com/office/drawing/2014/main" id="{7B7D6707-D73A-D760-26CA-EF14B3B70689}"/>
              </a:ext>
            </a:extLst>
          </p:cNvPr>
          <p:cNvSpPr/>
          <p:nvPr/>
        </p:nvSpPr>
        <p:spPr>
          <a:xfrm rot="5400000">
            <a:off x="7223528" y="2269326"/>
            <a:ext cx="823210" cy="992506"/>
          </a:xfrm>
          <a:prstGeom prst="homePlate">
            <a:avLst/>
          </a:prstGeom>
          <a:solidFill>
            <a:srgbClr val="A1C610"/>
          </a:solidFill>
          <a:ln>
            <a:solidFill>
              <a:srgbClr val="A1C6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37083FD-339C-E23D-7C23-9D709193A902}"/>
              </a:ext>
            </a:extLst>
          </p:cNvPr>
          <p:cNvSpPr txBox="1"/>
          <p:nvPr/>
        </p:nvSpPr>
        <p:spPr>
          <a:xfrm>
            <a:off x="7293186" y="2600667"/>
            <a:ext cx="71739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100%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EB9B0E5-5426-0779-4F15-5B3F2180C32B}"/>
              </a:ext>
            </a:extLst>
          </p:cNvPr>
          <p:cNvSpPr txBox="1"/>
          <p:nvPr/>
        </p:nvSpPr>
        <p:spPr>
          <a:xfrm>
            <a:off x="6934546" y="4036090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100%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9344D85A-3D66-A1A2-F7F8-2AA85C4FC65C}"/>
              </a:ext>
            </a:extLst>
          </p:cNvPr>
          <p:cNvSpPr txBox="1"/>
          <p:nvPr/>
        </p:nvSpPr>
        <p:spPr>
          <a:xfrm>
            <a:off x="7338222" y="2411097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C45A1C92-D4D3-25ED-2DBA-42A0E5F9C26F}"/>
              </a:ext>
            </a:extLst>
          </p:cNvPr>
          <p:cNvSpPr txBox="1"/>
          <p:nvPr/>
        </p:nvSpPr>
        <p:spPr>
          <a:xfrm>
            <a:off x="6980608" y="3795147"/>
            <a:ext cx="104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resultado</a:t>
            </a:r>
          </a:p>
        </p:txBody>
      </p:sp>
      <p:pic>
        <p:nvPicPr>
          <p:cNvPr id="53" name="Gráfico 52" descr="Casilla marcada con relleno sólido">
            <a:extLst>
              <a:ext uri="{FF2B5EF4-FFF2-40B4-BE49-F238E27FC236}">
                <a16:creationId xmlns:a16="http://schemas.microsoft.com/office/drawing/2014/main" id="{7C921A68-F2D0-391B-BA5B-FBC3630B9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1997" y="3772157"/>
            <a:ext cx="621953" cy="621953"/>
          </a:xfrm>
          <a:prstGeom prst="rect">
            <a:avLst/>
          </a:prstGeom>
        </p:spPr>
      </p:pic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0428E460-5C57-9363-2BF1-36BBD3F9ACFA}"/>
              </a:ext>
            </a:extLst>
          </p:cNvPr>
          <p:cNvCxnSpPr>
            <a:cxnSpLocks/>
          </p:cNvCxnSpPr>
          <p:nvPr/>
        </p:nvCxnSpPr>
        <p:spPr>
          <a:xfrm>
            <a:off x="7644011" y="3224473"/>
            <a:ext cx="0" cy="3406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CuadroTexto 59">
            <a:extLst>
              <a:ext uri="{FF2B5EF4-FFF2-40B4-BE49-F238E27FC236}">
                <a16:creationId xmlns:a16="http://schemas.microsoft.com/office/drawing/2014/main" id="{FCBB5CDA-5623-A48C-45C1-B5F73DFA2444}"/>
              </a:ext>
            </a:extLst>
          </p:cNvPr>
          <p:cNvSpPr txBox="1"/>
          <p:nvPr/>
        </p:nvSpPr>
        <p:spPr>
          <a:xfrm>
            <a:off x="440661" y="2646332"/>
            <a:ext cx="17042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buNone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+mj-lt"/>
              </a:rPr>
              <a:t>Evaluación de Pies en personas con Diabetes 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A6F0125-D6D2-61D4-18A7-F746A04ED4ED}"/>
              </a:ext>
            </a:extLst>
          </p:cNvPr>
          <p:cNvSpPr txBox="1"/>
          <p:nvPr/>
        </p:nvSpPr>
        <p:spPr>
          <a:xfrm>
            <a:off x="450535" y="3594027"/>
            <a:ext cx="1887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buNone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+mj-lt"/>
              </a:rPr>
              <a:t>Pacientes Hipertensos Compensados Bajo Control </a:t>
            </a:r>
          </a:p>
        </p:txBody>
      </p: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6055F39F-F690-147B-A646-5BCFBBB6238D}"/>
              </a:ext>
            </a:extLst>
          </p:cNvPr>
          <p:cNvSpPr/>
          <p:nvPr/>
        </p:nvSpPr>
        <p:spPr>
          <a:xfrm>
            <a:off x="6716851" y="1179888"/>
            <a:ext cx="1905654" cy="736245"/>
          </a:xfrm>
          <a:prstGeom prst="roundRect">
            <a:avLst/>
          </a:prstGeom>
          <a:solidFill>
            <a:srgbClr val="0093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Cumplimiento GES</a:t>
            </a:r>
          </a:p>
        </p:txBody>
      </p: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1302BF02-9638-38DB-1C62-22EF88450767}"/>
              </a:ext>
            </a:extLst>
          </p:cNvPr>
          <p:cNvCxnSpPr>
            <a:cxnSpLocks/>
          </p:cNvCxnSpPr>
          <p:nvPr/>
        </p:nvCxnSpPr>
        <p:spPr>
          <a:xfrm>
            <a:off x="7636920" y="1963219"/>
            <a:ext cx="0" cy="3169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CuadroTexto 71">
            <a:extLst>
              <a:ext uri="{FF2B5EF4-FFF2-40B4-BE49-F238E27FC236}">
                <a16:creationId xmlns:a16="http://schemas.microsoft.com/office/drawing/2014/main" id="{416D36A5-EF68-91C5-A5FC-C74953422253}"/>
              </a:ext>
            </a:extLst>
          </p:cNvPr>
          <p:cNvSpPr txBox="1"/>
          <p:nvPr/>
        </p:nvSpPr>
        <p:spPr>
          <a:xfrm>
            <a:off x="2680387" y="203936"/>
            <a:ext cx="492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chemeClr val="bg2">
                    <a:lumMod val="50000"/>
                  </a:schemeClr>
                </a:solidFill>
              </a:rPr>
              <a:t>	METAS SANITARIAS LEY 18.834</a:t>
            </a:r>
          </a:p>
        </p:txBody>
      </p:sp>
      <p:sp>
        <p:nvSpPr>
          <p:cNvPr id="8" name="Menos 7">
            <a:extLst>
              <a:ext uri="{FF2B5EF4-FFF2-40B4-BE49-F238E27FC236}">
                <a16:creationId xmlns:a16="http://schemas.microsoft.com/office/drawing/2014/main" id="{6F859C1B-3C5F-0806-90C8-957D2BD035CF}"/>
              </a:ext>
            </a:extLst>
          </p:cNvPr>
          <p:cNvSpPr/>
          <p:nvPr/>
        </p:nvSpPr>
        <p:spPr>
          <a:xfrm>
            <a:off x="5795245" y="3935350"/>
            <a:ext cx="386728" cy="271463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E51F1F"/>
                </a:solidFill>
              </a:ln>
            </a:endParaRPr>
          </a:p>
        </p:txBody>
      </p:sp>
      <p:sp>
        <p:nvSpPr>
          <p:cNvPr id="11" name="Menos 10">
            <a:extLst>
              <a:ext uri="{FF2B5EF4-FFF2-40B4-BE49-F238E27FC236}">
                <a16:creationId xmlns:a16="http://schemas.microsoft.com/office/drawing/2014/main" id="{AB58F0C9-0B51-D767-4937-040459E83B2A}"/>
              </a:ext>
            </a:extLst>
          </p:cNvPr>
          <p:cNvSpPr/>
          <p:nvPr/>
        </p:nvSpPr>
        <p:spPr>
          <a:xfrm>
            <a:off x="5802144" y="2834434"/>
            <a:ext cx="378330" cy="271463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E51F1F"/>
                </a:solidFill>
              </a:ln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1C2CC3D-6A41-25E0-B34B-431CE0ECAD46}"/>
              </a:ext>
            </a:extLst>
          </p:cNvPr>
          <p:cNvCxnSpPr/>
          <p:nvPr/>
        </p:nvCxnSpPr>
        <p:spPr>
          <a:xfrm>
            <a:off x="6532685" y="761400"/>
            <a:ext cx="0" cy="4047992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011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D2784-2FCB-A03F-CB04-B5B7CADC7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C0003B60-D80F-815D-1559-F8E1C881FF37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9F6E5C7-006B-B61B-15A0-B13B8F1B6793}"/>
              </a:ext>
            </a:extLst>
          </p:cNvPr>
          <p:cNvSpPr/>
          <p:nvPr/>
        </p:nvSpPr>
        <p:spPr>
          <a:xfrm>
            <a:off x="96982" y="81263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073BB4-C231-291C-F472-A15695663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68" y="261411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E0C6098-9A4C-643F-605A-13BB556E8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849" y="261411"/>
            <a:ext cx="600588" cy="532552"/>
          </a:xfrm>
          <a:prstGeom prst="rect">
            <a:avLst/>
          </a:prstGeom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BB0989A3-AB2B-3A58-F13B-76B9EDDAAFBA}"/>
              </a:ext>
            </a:extLst>
          </p:cNvPr>
          <p:cNvSpPr/>
          <p:nvPr/>
        </p:nvSpPr>
        <p:spPr>
          <a:xfrm>
            <a:off x="5263621" y="1558394"/>
            <a:ext cx="1805630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A349F460-77AA-7BF2-BB87-73853FFEBFCA}"/>
              </a:ext>
            </a:extLst>
          </p:cNvPr>
          <p:cNvSpPr/>
          <p:nvPr/>
        </p:nvSpPr>
        <p:spPr>
          <a:xfrm>
            <a:off x="3198621" y="1604688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A96B184-9133-3422-0638-64C79C080976}"/>
              </a:ext>
            </a:extLst>
          </p:cNvPr>
          <p:cNvSpPr txBox="1"/>
          <p:nvPr/>
        </p:nvSpPr>
        <p:spPr>
          <a:xfrm>
            <a:off x="3470570" y="1875373"/>
            <a:ext cx="717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</a:rPr>
              <a:t>70,0</a:t>
            </a: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F384343-458A-81B7-4514-E54336E9EFBB}"/>
              </a:ext>
            </a:extLst>
          </p:cNvPr>
          <p:cNvSpPr txBox="1"/>
          <p:nvPr/>
        </p:nvSpPr>
        <p:spPr>
          <a:xfrm>
            <a:off x="5412436" y="1879845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</a:rPr>
              <a:t>113,0</a:t>
            </a: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CAB0E8F-CF7C-44EC-4F34-0058776B302E}"/>
              </a:ext>
            </a:extLst>
          </p:cNvPr>
          <p:cNvSpPr txBox="1"/>
          <p:nvPr/>
        </p:nvSpPr>
        <p:spPr>
          <a:xfrm>
            <a:off x="795312" y="1584302"/>
            <a:ext cx="23913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</a:rPr>
              <a:t>Capacitación de funcionarios regidos por Estatuto Administrativo</a:t>
            </a:r>
            <a:endParaRPr lang="es-ES" sz="1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AF7E86D-1D42-C95B-0D45-D67AF39C66B0}"/>
              </a:ext>
            </a:extLst>
          </p:cNvPr>
          <p:cNvSpPr txBox="1"/>
          <p:nvPr/>
        </p:nvSpPr>
        <p:spPr>
          <a:xfrm>
            <a:off x="3515606" y="1685803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CD56053-F5FD-B6BB-8BF8-7B7CA376943A}"/>
              </a:ext>
            </a:extLst>
          </p:cNvPr>
          <p:cNvSpPr txBox="1"/>
          <p:nvPr/>
        </p:nvSpPr>
        <p:spPr>
          <a:xfrm>
            <a:off x="5458498" y="1638902"/>
            <a:ext cx="104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resultado</a:t>
            </a:r>
          </a:p>
        </p:txBody>
      </p:sp>
      <p:pic>
        <p:nvPicPr>
          <p:cNvPr id="4" name="Gráfico 3" descr="Casilla marcada con relleno sólido">
            <a:extLst>
              <a:ext uri="{FF2B5EF4-FFF2-40B4-BE49-F238E27FC236}">
                <a16:creationId xmlns:a16="http://schemas.microsoft.com/office/drawing/2014/main" id="{67768CEA-1252-5375-A3E5-629DDE6CA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94382" y="1602084"/>
            <a:ext cx="621953" cy="621953"/>
          </a:xfrm>
          <a:prstGeom prst="rect">
            <a:avLst/>
          </a:prstGeom>
        </p:spPr>
      </p:pic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18222B60-9530-03A0-B392-1698B7BF5D7C}"/>
              </a:ext>
            </a:extLst>
          </p:cNvPr>
          <p:cNvCxnSpPr>
            <a:cxnSpLocks/>
          </p:cNvCxnSpPr>
          <p:nvPr/>
        </p:nvCxnSpPr>
        <p:spPr>
          <a:xfrm>
            <a:off x="4707956" y="1940276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C89D2F1E-D540-D783-1DE0-8C49EF773214}"/>
              </a:ext>
            </a:extLst>
          </p:cNvPr>
          <p:cNvSpPr/>
          <p:nvPr/>
        </p:nvSpPr>
        <p:spPr>
          <a:xfrm>
            <a:off x="5263621" y="2581091"/>
            <a:ext cx="1805630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2" name="Flecha: pentágono 31">
            <a:extLst>
              <a:ext uri="{FF2B5EF4-FFF2-40B4-BE49-F238E27FC236}">
                <a16:creationId xmlns:a16="http://schemas.microsoft.com/office/drawing/2014/main" id="{45AEBD01-06EC-5156-B812-F0E3AFE21993}"/>
              </a:ext>
            </a:extLst>
          </p:cNvPr>
          <p:cNvSpPr/>
          <p:nvPr/>
        </p:nvSpPr>
        <p:spPr>
          <a:xfrm>
            <a:off x="3198621" y="2627385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D5F506C-9A80-181C-03F6-AE3705836E16}"/>
              </a:ext>
            </a:extLst>
          </p:cNvPr>
          <p:cNvSpPr txBox="1"/>
          <p:nvPr/>
        </p:nvSpPr>
        <p:spPr>
          <a:xfrm>
            <a:off x="3470570" y="2898070"/>
            <a:ext cx="717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</a:rPr>
              <a:t>90,0</a:t>
            </a: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91D0C00-5014-BC3F-3673-FB4704CD3C69}"/>
              </a:ext>
            </a:extLst>
          </p:cNvPr>
          <p:cNvSpPr txBox="1"/>
          <p:nvPr/>
        </p:nvSpPr>
        <p:spPr>
          <a:xfrm>
            <a:off x="5464052" y="2895621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</a:rPr>
              <a:t>80,0</a:t>
            </a: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A92BAD5-B8B0-201D-A373-AAA99E98CBF0}"/>
              </a:ext>
            </a:extLst>
          </p:cNvPr>
          <p:cNvSpPr txBox="1"/>
          <p:nvPr/>
        </p:nvSpPr>
        <p:spPr>
          <a:xfrm>
            <a:off x="3515606" y="2708500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903E6EB-81B1-A39C-FC22-ACDA4F15B063}"/>
              </a:ext>
            </a:extLst>
          </p:cNvPr>
          <p:cNvSpPr txBox="1"/>
          <p:nvPr/>
        </p:nvSpPr>
        <p:spPr>
          <a:xfrm>
            <a:off x="5510114" y="2654678"/>
            <a:ext cx="104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resultado</a:t>
            </a: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3E26C14B-C6F0-CA3D-B9F8-0496AEBEF6B5}"/>
              </a:ext>
            </a:extLst>
          </p:cNvPr>
          <p:cNvCxnSpPr>
            <a:cxnSpLocks/>
          </p:cNvCxnSpPr>
          <p:nvPr/>
        </p:nvCxnSpPr>
        <p:spPr>
          <a:xfrm>
            <a:off x="4707956" y="2962973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44021E68-A067-6CC8-993B-D6B77ADB2426}"/>
              </a:ext>
            </a:extLst>
          </p:cNvPr>
          <p:cNvSpPr/>
          <p:nvPr/>
        </p:nvSpPr>
        <p:spPr>
          <a:xfrm>
            <a:off x="5263621" y="3663850"/>
            <a:ext cx="1805630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Flecha: pentágono 39">
            <a:extLst>
              <a:ext uri="{FF2B5EF4-FFF2-40B4-BE49-F238E27FC236}">
                <a16:creationId xmlns:a16="http://schemas.microsoft.com/office/drawing/2014/main" id="{BF653351-71A6-4BF7-D885-E265703C32D8}"/>
              </a:ext>
            </a:extLst>
          </p:cNvPr>
          <p:cNvSpPr/>
          <p:nvPr/>
        </p:nvSpPr>
        <p:spPr>
          <a:xfrm>
            <a:off x="3198621" y="3710144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BEE7BF9-4E4E-F0B3-DD76-F9953C00A4FE}"/>
              </a:ext>
            </a:extLst>
          </p:cNvPr>
          <p:cNvSpPr txBox="1"/>
          <p:nvPr/>
        </p:nvSpPr>
        <p:spPr>
          <a:xfrm>
            <a:off x="3470570" y="3980829"/>
            <a:ext cx="717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</a:rPr>
              <a:t>70,0</a:t>
            </a: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251E304A-E621-1781-08AB-5274F309F2F5}"/>
              </a:ext>
            </a:extLst>
          </p:cNvPr>
          <p:cNvSpPr txBox="1"/>
          <p:nvPr/>
        </p:nvSpPr>
        <p:spPr>
          <a:xfrm>
            <a:off x="5502887" y="3984773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</a:rPr>
              <a:t>80,9</a:t>
            </a: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377FA307-E858-504A-3BDC-9A4F1CC6B168}"/>
              </a:ext>
            </a:extLst>
          </p:cNvPr>
          <p:cNvSpPr txBox="1"/>
          <p:nvPr/>
        </p:nvSpPr>
        <p:spPr>
          <a:xfrm>
            <a:off x="3515606" y="3791259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586AEB5-D2D9-B70A-5587-EF7ECB0A5630}"/>
              </a:ext>
            </a:extLst>
          </p:cNvPr>
          <p:cNvSpPr txBox="1"/>
          <p:nvPr/>
        </p:nvSpPr>
        <p:spPr>
          <a:xfrm>
            <a:off x="5548949" y="3743830"/>
            <a:ext cx="104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resultado</a:t>
            </a: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345286DE-DE9A-1F49-EABF-356A11364055}"/>
              </a:ext>
            </a:extLst>
          </p:cNvPr>
          <p:cNvCxnSpPr>
            <a:cxnSpLocks/>
          </p:cNvCxnSpPr>
          <p:nvPr/>
        </p:nvCxnSpPr>
        <p:spPr>
          <a:xfrm>
            <a:off x="4707956" y="4045732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057980C-85AB-F5F0-9EA8-51A7E078536A}"/>
              </a:ext>
            </a:extLst>
          </p:cNvPr>
          <p:cNvSpPr txBox="1"/>
          <p:nvPr/>
        </p:nvSpPr>
        <p:spPr>
          <a:xfrm>
            <a:off x="7913007" y="4017143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100%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9D01E10-0127-FDEF-33A6-9E4DE90B6350}"/>
              </a:ext>
            </a:extLst>
          </p:cNvPr>
          <p:cNvSpPr txBox="1"/>
          <p:nvPr/>
        </p:nvSpPr>
        <p:spPr>
          <a:xfrm>
            <a:off x="792513" y="2682230"/>
            <a:ext cx="2276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</a:rPr>
              <a:t>Capacitación de funcionarios IAAS</a:t>
            </a:r>
            <a:endParaRPr lang="es-CL" sz="1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8AF97433-7A3A-7BF6-50F4-DDC713A9A9CD}"/>
              </a:ext>
            </a:extLst>
          </p:cNvPr>
          <p:cNvSpPr txBox="1"/>
          <p:nvPr/>
        </p:nvSpPr>
        <p:spPr>
          <a:xfrm>
            <a:off x="766341" y="3765386"/>
            <a:ext cx="2342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</a:rPr>
              <a:t>Capacitación de funcionarios Calidad</a:t>
            </a:r>
            <a:endParaRPr lang="es-CL" sz="1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Gráfico 2" descr="Casilla marcada con relleno sólido">
            <a:extLst>
              <a:ext uri="{FF2B5EF4-FFF2-40B4-BE49-F238E27FC236}">
                <a16:creationId xmlns:a16="http://schemas.microsoft.com/office/drawing/2014/main" id="{2102AC9C-0262-62E9-2E2B-B40D28D57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3233" y="3711570"/>
            <a:ext cx="621953" cy="62195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B6C23A-4FF3-EBAB-B1EA-F7D2274F9A70}"/>
              </a:ext>
            </a:extLst>
          </p:cNvPr>
          <p:cNvSpPr txBox="1"/>
          <p:nvPr/>
        </p:nvSpPr>
        <p:spPr>
          <a:xfrm>
            <a:off x="2680387" y="203936"/>
            <a:ext cx="492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chemeClr val="bg2">
                    <a:lumMod val="50000"/>
                  </a:schemeClr>
                </a:solidFill>
              </a:rPr>
              <a:t>	METAS SANITARIAS LEY 18.834</a:t>
            </a:r>
          </a:p>
        </p:txBody>
      </p:sp>
      <p:sp>
        <p:nvSpPr>
          <p:cNvPr id="8" name="Menos 7">
            <a:extLst>
              <a:ext uri="{FF2B5EF4-FFF2-40B4-BE49-F238E27FC236}">
                <a16:creationId xmlns:a16="http://schemas.microsoft.com/office/drawing/2014/main" id="{724DDD9A-D59D-83D2-BA47-51F7F0C27202}"/>
              </a:ext>
            </a:extLst>
          </p:cNvPr>
          <p:cNvSpPr/>
          <p:nvPr/>
        </p:nvSpPr>
        <p:spPr>
          <a:xfrm>
            <a:off x="6552338" y="2816034"/>
            <a:ext cx="378330" cy="271463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E51F1F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94319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BCF5B-25FF-8F75-0005-F97F0C71F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AB38AE00-D798-0FF1-B209-2C3B7B979125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0BF39838-026E-4F36-5C95-D1290077953A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0BEDBE-5096-5B49-F1DF-EF4BEB6F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68" y="261411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C252456-1CD6-E00D-C324-EE0849E2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849" y="261411"/>
            <a:ext cx="600588" cy="532552"/>
          </a:xfrm>
          <a:prstGeom prst="rect">
            <a:avLst/>
          </a:prstGeom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1FBC0FB5-B323-24E3-CBA5-1E3B28397714}"/>
              </a:ext>
            </a:extLst>
          </p:cNvPr>
          <p:cNvSpPr/>
          <p:nvPr/>
        </p:nvSpPr>
        <p:spPr>
          <a:xfrm>
            <a:off x="4432642" y="1577341"/>
            <a:ext cx="1805630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23B7C1D6-40FE-1674-6336-3F607A85161E}"/>
              </a:ext>
            </a:extLst>
          </p:cNvPr>
          <p:cNvSpPr/>
          <p:nvPr/>
        </p:nvSpPr>
        <p:spPr>
          <a:xfrm>
            <a:off x="2367642" y="1623635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4E6B849-F7D2-F9DF-548C-C5711EB88A93}"/>
              </a:ext>
            </a:extLst>
          </p:cNvPr>
          <p:cNvSpPr txBox="1"/>
          <p:nvPr/>
        </p:nvSpPr>
        <p:spPr>
          <a:xfrm>
            <a:off x="2639591" y="1894320"/>
            <a:ext cx="717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</a:rPr>
              <a:t>47,6</a:t>
            </a: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D7A25F8-C60E-C298-715F-21D712AD1954}"/>
              </a:ext>
            </a:extLst>
          </p:cNvPr>
          <p:cNvSpPr txBox="1"/>
          <p:nvPr/>
        </p:nvSpPr>
        <p:spPr>
          <a:xfrm>
            <a:off x="4581457" y="1898792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50,2%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98C754E-AC7B-C34A-C571-A99FDB1EC7AE}"/>
              </a:ext>
            </a:extLst>
          </p:cNvPr>
          <p:cNvSpPr txBox="1"/>
          <p:nvPr/>
        </p:nvSpPr>
        <p:spPr>
          <a:xfrm>
            <a:off x="427224" y="1640065"/>
            <a:ext cx="17042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b="1" kern="1200" dirty="0">
                <a:solidFill>
                  <a:schemeClr val="tx1"/>
                </a:solidFill>
                <a:latin typeface="+mj-lt"/>
              </a:rPr>
              <a:t>Pacientes Diabéticos Compensados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4C6A550-89AA-6AB1-95D0-66BAE0D749C2}"/>
              </a:ext>
            </a:extLst>
          </p:cNvPr>
          <p:cNvSpPr txBox="1"/>
          <p:nvPr/>
        </p:nvSpPr>
        <p:spPr>
          <a:xfrm>
            <a:off x="2684627" y="1704750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D6126C6-C583-DEE6-43D3-BC8399CC4434}"/>
              </a:ext>
            </a:extLst>
          </p:cNvPr>
          <p:cNvSpPr txBox="1"/>
          <p:nvPr/>
        </p:nvSpPr>
        <p:spPr>
          <a:xfrm>
            <a:off x="4627519" y="1657849"/>
            <a:ext cx="104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resultado</a:t>
            </a:r>
          </a:p>
        </p:txBody>
      </p:sp>
      <p:pic>
        <p:nvPicPr>
          <p:cNvPr id="4" name="Gráfico 3" descr="Casilla marcada con relleno sólido">
            <a:extLst>
              <a:ext uri="{FF2B5EF4-FFF2-40B4-BE49-F238E27FC236}">
                <a16:creationId xmlns:a16="http://schemas.microsoft.com/office/drawing/2014/main" id="{93FAEC46-E149-A1AE-C9A2-E98C07B51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403" y="1621031"/>
            <a:ext cx="621953" cy="621953"/>
          </a:xfrm>
          <a:prstGeom prst="rect">
            <a:avLst/>
          </a:prstGeom>
        </p:spPr>
      </p:pic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297C1A22-397F-A809-14CB-995D3C785F70}"/>
              </a:ext>
            </a:extLst>
          </p:cNvPr>
          <p:cNvCxnSpPr>
            <a:cxnSpLocks/>
          </p:cNvCxnSpPr>
          <p:nvPr/>
        </p:nvCxnSpPr>
        <p:spPr>
          <a:xfrm>
            <a:off x="3876977" y="1959223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A6440EF6-B846-E29F-2121-CA33978430B6}"/>
              </a:ext>
            </a:extLst>
          </p:cNvPr>
          <p:cNvSpPr/>
          <p:nvPr/>
        </p:nvSpPr>
        <p:spPr>
          <a:xfrm>
            <a:off x="4432642" y="2600038"/>
            <a:ext cx="1805630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Flecha: pentágono 31">
            <a:extLst>
              <a:ext uri="{FF2B5EF4-FFF2-40B4-BE49-F238E27FC236}">
                <a16:creationId xmlns:a16="http://schemas.microsoft.com/office/drawing/2014/main" id="{086D91EE-4D9D-C092-70D5-6578A0EA1134}"/>
              </a:ext>
            </a:extLst>
          </p:cNvPr>
          <p:cNvSpPr/>
          <p:nvPr/>
        </p:nvSpPr>
        <p:spPr>
          <a:xfrm>
            <a:off x="2367642" y="2646332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76E705F-C0B9-9FBF-0FE5-71BEBFE89902}"/>
              </a:ext>
            </a:extLst>
          </p:cNvPr>
          <p:cNvSpPr txBox="1"/>
          <p:nvPr/>
        </p:nvSpPr>
        <p:spPr>
          <a:xfrm>
            <a:off x="2639591" y="2917017"/>
            <a:ext cx="717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</a:rPr>
              <a:t>90,0</a:t>
            </a: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235A248-2B45-A2FA-3F80-F852C842AD55}"/>
              </a:ext>
            </a:extLst>
          </p:cNvPr>
          <p:cNvSpPr txBox="1"/>
          <p:nvPr/>
        </p:nvSpPr>
        <p:spPr>
          <a:xfrm>
            <a:off x="4633073" y="2914568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90,1%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3E2101B-48C9-1683-A391-961F7BD1128C}"/>
              </a:ext>
            </a:extLst>
          </p:cNvPr>
          <p:cNvSpPr txBox="1"/>
          <p:nvPr/>
        </p:nvSpPr>
        <p:spPr>
          <a:xfrm>
            <a:off x="2684627" y="2727447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4D79EDB-1BFA-9EA3-6608-0793D1A4987C}"/>
              </a:ext>
            </a:extLst>
          </p:cNvPr>
          <p:cNvSpPr txBox="1"/>
          <p:nvPr/>
        </p:nvSpPr>
        <p:spPr>
          <a:xfrm>
            <a:off x="4679135" y="2673625"/>
            <a:ext cx="104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resultado</a:t>
            </a: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C3E8E00B-C536-BDAD-621C-4FC04ADF3528}"/>
              </a:ext>
            </a:extLst>
          </p:cNvPr>
          <p:cNvCxnSpPr>
            <a:cxnSpLocks/>
          </p:cNvCxnSpPr>
          <p:nvPr/>
        </p:nvCxnSpPr>
        <p:spPr>
          <a:xfrm>
            <a:off x="3876977" y="2981920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49F3A8B6-9D5D-E9A9-EF66-4A4350E90793}"/>
              </a:ext>
            </a:extLst>
          </p:cNvPr>
          <p:cNvSpPr/>
          <p:nvPr/>
        </p:nvSpPr>
        <p:spPr>
          <a:xfrm>
            <a:off x="4432642" y="3682797"/>
            <a:ext cx="1805630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Flecha: pentágono 39">
            <a:extLst>
              <a:ext uri="{FF2B5EF4-FFF2-40B4-BE49-F238E27FC236}">
                <a16:creationId xmlns:a16="http://schemas.microsoft.com/office/drawing/2014/main" id="{AB97A3B7-745C-5919-9114-D210C51FF76F}"/>
              </a:ext>
            </a:extLst>
          </p:cNvPr>
          <p:cNvSpPr/>
          <p:nvPr/>
        </p:nvSpPr>
        <p:spPr>
          <a:xfrm>
            <a:off x="2367642" y="3729091"/>
            <a:ext cx="1438939" cy="671177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6DBD215-0BAE-FCC1-F565-34A8DA30FC02}"/>
              </a:ext>
            </a:extLst>
          </p:cNvPr>
          <p:cNvSpPr txBox="1"/>
          <p:nvPr/>
        </p:nvSpPr>
        <p:spPr>
          <a:xfrm>
            <a:off x="2639591" y="3999776"/>
            <a:ext cx="717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</a:rPr>
              <a:t>71</a:t>
            </a: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6BC7C7F-5369-EA57-C50F-32B257055B11}"/>
              </a:ext>
            </a:extLst>
          </p:cNvPr>
          <p:cNvSpPr txBox="1"/>
          <p:nvPr/>
        </p:nvSpPr>
        <p:spPr>
          <a:xfrm>
            <a:off x="4671908" y="4003720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72,2%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528F34D-286E-B526-426D-F26351FD9AB9}"/>
              </a:ext>
            </a:extLst>
          </p:cNvPr>
          <p:cNvSpPr txBox="1"/>
          <p:nvPr/>
        </p:nvSpPr>
        <p:spPr>
          <a:xfrm>
            <a:off x="2684627" y="3810206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68EABA6-1F7B-064D-0BC2-8E46A4DA3F1E}"/>
              </a:ext>
            </a:extLst>
          </p:cNvPr>
          <p:cNvSpPr txBox="1"/>
          <p:nvPr/>
        </p:nvSpPr>
        <p:spPr>
          <a:xfrm>
            <a:off x="4717970" y="3762777"/>
            <a:ext cx="104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resultado</a:t>
            </a: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5056579C-346C-723B-25A4-5DD8BF333461}"/>
              </a:ext>
            </a:extLst>
          </p:cNvPr>
          <p:cNvCxnSpPr>
            <a:cxnSpLocks/>
          </p:cNvCxnSpPr>
          <p:nvPr/>
        </p:nvCxnSpPr>
        <p:spPr>
          <a:xfrm>
            <a:off x="3876977" y="4064679"/>
            <a:ext cx="454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4D6C7861-8411-A156-EEB1-529943513BE8}"/>
              </a:ext>
            </a:extLst>
          </p:cNvPr>
          <p:cNvSpPr/>
          <p:nvPr/>
        </p:nvSpPr>
        <p:spPr>
          <a:xfrm>
            <a:off x="6793104" y="3714639"/>
            <a:ext cx="1805630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Flecha: pentágono 47">
            <a:extLst>
              <a:ext uri="{FF2B5EF4-FFF2-40B4-BE49-F238E27FC236}">
                <a16:creationId xmlns:a16="http://schemas.microsoft.com/office/drawing/2014/main" id="{DB21BCA3-6E17-54A0-8595-F2A3A0E82CC9}"/>
              </a:ext>
            </a:extLst>
          </p:cNvPr>
          <p:cNvSpPr/>
          <p:nvPr/>
        </p:nvSpPr>
        <p:spPr>
          <a:xfrm rot="5400000">
            <a:off x="7230901" y="2269326"/>
            <a:ext cx="823210" cy="992506"/>
          </a:xfrm>
          <a:prstGeom prst="homePlate">
            <a:avLst/>
          </a:prstGeom>
          <a:solidFill>
            <a:srgbClr val="A1C6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25203DB-CEC0-A1DD-C94C-89C18EDDA993}"/>
              </a:ext>
            </a:extLst>
          </p:cNvPr>
          <p:cNvSpPr txBox="1"/>
          <p:nvPr/>
        </p:nvSpPr>
        <p:spPr>
          <a:xfrm>
            <a:off x="7300559" y="2600667"/>
            <a:ext cx="717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100%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A5D74C0-A82C-605F-F10C-738D8E351AF8}"/>
              </a:ext>
            </a:extLst>
          </p:cNvPr>
          <p:cNvSpPr txBox="1"/>
          <p:nvPr/>
        </p:nvSpPr>
        <p:spPr>
          <a:xfrm>
            <a:off x="6941919" y="4036090"/>
            <a:ext cx="1120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es-CL" b="1" dirty="0">
                <a:solidFill>
                  <a:schemeClr val="bg1"/>
                </a:solidFill>
                <a:latin typeface="Calibri" panose="020F0502020204030204" pitchFamily="34" charset="0"/>
              </a:rPr>
              <a:t>100%</a:t>
            </a:r>
            <a:endParaRPr lang="es-CL" sz="14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9FC8E4FB-0989-7359-A6F3-D31EE7D33822}"/>
              </a:ext>
            </a:extLst>
          </p:cNvPr>
          <p:cNvSpPr txBox="1"/>
          <p:nvPr/>
        </p:nvSpPr>
        <p:spPr>
          <a:xfrm>
            <a:off x="7345595" y="2411097"/>
            <a:ext cx="627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96E1F73B-5F93-3F17-68A6-5773D827C0FA}"/>
              </a:ext>
            </a:extLst>
          </p:cNvPr>
          <p:cNvSpPr txBox="1"/>
          <p:nvPr/>
        </p:nvSpPr>
        <p:spPr>
          <a:xfrm>
            <a:off x="6987981" y="3795147"/>
            <a:ext cx="104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resultado</a:t>
            </a:r>
          </a:p>
        </p:txBody>
      </p:sp>
      <p:pic>
        <p:nvPicPr>
          <p:cNvPr id="53" name="Gráfico 52" descr="Casilla marcada con relleno sólido">
            <a:extLst>
              <a:ext uri="{FF2B5EF4-FFF2-40B4-BE49-F238E27FC236}">
                <a16:creationId xmlns:a16="http://schemas.microsoft.com/office/drawing/2014/main" id="{B0D0B55A-37A4-DE71-EF0F-69C45F5AD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9370" y="3772157"/>
            <a:ext cx="621953" cy="621953"/>
          </a:xfrm>
          <a:prstGeom prst="rect">
            <a:avLst/>
          </a:prstGeom>
        </p:spPr>
      </p:pic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51332315-E5F9-BE2C-9C84-C91FB4CA3B15}"/>
              </a:ext>
            </a:extLst>
          </p:cNvPr>
          <p:cNvCxnSpPr>
            <a:cxnSpLocks/>
          </p:cNvCxnSpPr>
          <p:nvPr/>
        </p:nvCxnSpPr>
        <p:spPr>
          <a:xfrm>
            <a:off x="7651384" y="3224473"/>
            <a:ext cx="0" cy="3406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CuadroTexto 59">
            <a:extLst>
              <a:ext uri="{FF2B5EF4-FFF2-40B4-BE49-F238E27FC236}">
                <a16:creationId xmlns:a16="http://schemas.microsoft.com/office/drawing/2014/main" id="{59974154-6A06-9FC4-1D7D-CDAFBA13B94B}"/>
              </a:ext>
            </a:extLst>
          </p:cNvPr>
          <p:cNvSpPr txBox="1"/>
          <p:nvPr/>
        </p:nvSpPr>
        <p:spPr>
          <a:xfrm>
            <a:off x="427224" y="2612070"/>
            <a:ext cx="18220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buNone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+mj-lt"/>
              </a:rPr>
              <a:t>Evaluación de Pies en personas con Diabetes 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C72C4C67-9682-C0FC-965A-1EA304A6EF02}"/>
              </a:ext>
            </a:extLst>
          </p:cNvPr>
          <p:cNvSpPr txBox="1"/>
          <p:nvPr/>
        </p:nvSpPr>
        <p:spPr>
          <a:xfrm>
            <a:off x="382225" y="3587625"/>
            <a:ext cx="1887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buNone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+mj-lt"/>
              </a:rPr>
              <a:t>Pacientes Hipertensos Compensados Bajo Control </a:t>
            </a:r>
          </a:p>
        </p:txBody>
      </p: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E46DEADB-4DF0-7F1F-B302-D98DC2CDCE1B}"/>
              </a:ext>
            </a:extLst>
          </p:cNvPr>
          <p:cNvSpPr/>
          <p:nvPr/>
        </p:nvSpPr>
        <p:spPr>
          <a:xfrm>
            <a:off x="6724224" y="1179888"/>
            <a:ext cx="1905654" cy="736245"/>
          </a:xfrm>
          <a:prstGeom prst="roundRect">
            <a:avLst/>
          </a:prstGeom>
          <a:solidFill>
            <a:srgbClr val="0093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Cumplimiento GES</a:t>
            </a:r>
          </a:p>
        </p:txBody>
      </p: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2F9F470F-53ED-3718-3BAD-501879447094}"/>
              </a:ext>
            </a:extLst>
          </p:cNvPr>
          <p:cNvCxnSpPr>
            <a:cxnSpLocks/>
          </p:cNvCxnSpPr>
          <p:nvPr/>
        </p:nvCxnSpPr>
        <p:spPr>
          <a:xfrm>
            <a:off x="7644293" y="1963219"/>
            <a:ext cx="0" cy="3169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CuadroTexto 71">
            <a:extLst>
              <a:ext uri="{FF2B5EF4-FFF2-40B4-BE49-F238E27FC236}">
                <a16:creationId xmlns:a16="http://schemas.microsoft.com/office/drawing/2014/main" id="{0585F783-6A01-45C3-45B5-CBC3ED8BB026}"/>
              </a:ext>
            </a:extLst>
          </p:cNvPr>
          <p:cNvSpPr txBox="1"/>
          <p:nvPr/>
        </p:nvSpPr>
        <p:spPr>
          <a:xfrm>
            <a:off x="2858122" y="266624"/>
            <a:ext cx="444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bg2">
                    <a:lumMod val="50000"/>
                  </a:schemeClr>
                </a:solidFill>
              </a:rPr>
              <a:t>METAS  SANITARIAS </a:t>
            </a:r>
          </a:p>
          <a:p>
            <a:pPr algn="ctr"/>
            <a:r>
              <a:rPr lang="es-CL" sz="2000" b="1" dirty="0">
                <a:solidFill>
                  <a:schemeClr val="bg2">
                    <a:lumMod val="50000"/>
                  </a:schemeClr>
                </a:solidFill>
              </a:rPr>
              <a:t>LEY 19.664</a:t>
            </a:r>
          </a:p>
          <a:p>
            <a:endParaRPr lang="es-CL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áfico 1" descr="Casilla marcada con relleno sólido">
            <a:extLst>
              <a:ext uri="{FF2B5EF4-FFF2-40B4-BE49-F238E27FC236}">
                <a16:creationId xmlns:a16="http://schemas.microsoft.com/office/drawing/2014/main" id="{5D73780D-D642-D456-E447-8AB51F562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7240" y="2662310"/>
            <a:ext cx="621953" cy="621953"/>
          </a:xfrm>
          <a:prstGeom prst="rect">
            <a:avLst/>
          </a:prstGeom>
        </p:spPr>
      </p:pic>
      <p:pic>
        <p:nvPicPr>
          <p:cNvPr id="3" name="Gráfico 2" descr="Casilla marcada con relleno sólido">
            <a:extLst>
              <a:ext uri="{FF2B5EF4-FFF2-40B4-BE49-F238E27FC236}">
                <a16:creationId xmlns:a16="http://schemas.microsoft.com/office/drawing/2014/main" id="{31B71D42-5D7E-13DC-9F09-D6F77346F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2254" y="3730517"/>
            <a:ext cx="621953" cy="621953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ACE0559-C1B0-D5D4-B779-4BF7C7F1306F}"/>
              </a:ext>
            </a:extLst>
          </p:cNvPr>
          <p:cNvCxnSpPr/>
          <p:nvPr/>
        </p:nvCxnSpPr>
        <p:spPr>
          <a:xfrm>
            <a:off x="6523893" y="704550"/>
            <a:ext cx="0" cy="4047992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3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C1B63-7F63-C78B-37EA-0D72179A9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DFB04422-303C-63DC-1685-5628CFF33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26" y="820374"/>
            <a:ext cx="5164320" cy="3836102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7E958F2-43B6-B5A1-FD25-0B48A07D183F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6E1072C-8F2F-D9BE-C86E-EE18DFCAB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E55B4C6-756D-624E-CA12-B7234FB9F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9" name="Rectángulo 52">
            <a:extLst>
              <a:ext uri="{FF2B5EF4-FFF2-40B4-BE49-F238E27FC236}">
                <a16:creationId xmlns:a16="http://schemas.microsoft.com/office/drawing/2014/main" id="{D8B38F75-06DE-BDFD-FF78-4C7DFE78DE25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678BA52A-23D4-01BB-D5AD-8520FBD8A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752" y="329436"/>
            <a:ext cx="1642300" cy="49998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A762947-7B78-D3E6-35F3-15587106D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933" y="329436"/>
            <a:ext cx="600588" cy="53255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476BD32-8F96-9A84-D744-D08ECDFFC10B}"/>
              </a:ext>
            </a:extLst>
          </p:cNvPr>
          <p:cNvSpPr txBox="1"/>
          <p:nvPr/>
        </p:nvSpPr>
        <p:spPr>
          <a:xfrm>
            <a:off x="6653114" y="4578205"/>
            <a:ext cx="2580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00" dirty="0">
                <a:solidFill>
                  <a:schemeClr val="bg2">
                    <a:lumMod val="50000"/>
                  </a:schemeClr>
                </a:solidFill>
              </a:rPr>
              <a:t>Número de habitantes por distrito </a:t>
            </a:r>
            <a:br>
              <a:rPr lang="es-CL" sz="1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CL" sz="1000" dirty="0" err="1">
                <a:solidFill>
                  <a:schemeClr val="bg2">
                    <a:lumMod val="50000"/>
                  </a:schemeClr>
                </a:solidFill>
              </a:rPr>
              <a:t>Fuente:INE</a:t>
            </a:r>
            <a:endParaRPr lang="es-CL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F9AF3A27-E45E-EEAA-426E-0B4ACDC7B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365044"/>
              </p:ext>
            </p:extLst>
          </p:nvPr>
        </p:nvGraphicFramePr>
        <p:xfrm>
          <a:off x="5770834" y="1132618"/>
          <a:ext cx="2974440" cy="933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590">
                  <a:extLst>
                    <a:ext uri="{9D8B030D-6E8A-4147-A177-3AD203B41FA5}">
                      <a16:colId xmlns:a16="http://schemas.microsoft.com/office/drawing/2014/main" val="1912534206"/>
                    </a:ext>
                  </a:extLst>
                </a:gridCol>
                <a:gridCol w="1447850">
                  <a:extLst>
                    <a:ext uri="{9D8B030D-6E8A-4147-A177-3AD203B41FA5}">
                      <a16:colId xmlns:a16="http://schemas.microsoft.com/office/drawing/2014/main" val="3172389030"/>
                    </a:ext>
                  </a:extLst>
                </a:gridCol>
              </a:tblGrid>
              <a:tr h="40953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800" b="1" i="0" u="none" strike="noStrike" dirty="0">
                          <a:solidFill>
                            <a:srgbClr val="F8F8F8"/>
                          </a:solidFill>
                          <a:effectLst/>
                          <a:latin typeface="Calibri" panose="020F0502020204030204" pitchFamily="34" charset="0"/>
                        </a:rPr>
                        <a:t>SECTOR 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800" b="1" i="0" u="none" strike="noStrike" dirty="0">
                          <a:solidFill>
                            <a:srgbClr val="F8F8F8"/>
                          </a:solidFill>
                          <a:effectLst/>
                          <a:latin typeface="Calibri" panose="020F0502020204030204" pitchFamily="34" charset="0"/>
                        </a:rPr>
                        <a:t>SECTOR 2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712227"/>
                  </a:ext>
                </a:extLst>
              </a:tr>
              <a:tr h="5235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CONSTITUCIÓN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PARES O VEREDA PONIENTE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CONSTITUCIÓN </a:t>
                      </a:r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PARES O VEREDA ORIENTE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441577"/>
                  </a:ext>
                </a:extLst>
              </a:tr>
            </a:tbl>
          </a:graphicData>
        </a:graphic>
      </p:graphicFrame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A9EC4FD2-FF40-BF2C-E11F-B2F93C06B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785390"/>
              </p:ext>
            </p:extLst>
          </p:nvPr>
        </p:nvGraphicFramePr>
        <p:xfrm>
          <a:off x="6895744" y="2584643"/>
          <a:ext cx="1430025" cy="1272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036">
                  <a:extLst>
                    <a:ext uri="{9D8B030D-6E8A-4147-A177-3AD203B41FA5}">
                      <a16:colId xmlns:a16="http://schemas.microsoft.com/office/drawing/2014/main" val="1912534206"/>
                    </a:ext>
                  </a:extLst>
                </a:gridCol>
                <a:gridCol w="668989">
                  <a:extLst>
                    <a:ext uri="{9D8B030D-6E8A-4147-A177-3AD203B41FA5}">
                      <a16:colId xmlns:a16="http://schemas.microsoft.com/office/drawing/2014/main" val="3172389030"/>
                    </a:ext>
                  </a:extLst>
                </a:gridCol>
              </a:tblGrid>
              <a:tr h="177748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800" b="1" i="0" u="none" strike="noStrike" dirty="0">
                          <a:solidFill>
                            <a:srgbClr val="F8F8F8"/>
                          </a:solidFill>
                          <a:effectLst/>
                          <a:latin typeface="Calibri" panose="020F0502020204030204" pitchFamily="34" charset="0"/>
                        </a:rPr>
                        <a:t>SECTOR 3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712227"/>
                  </a:ext>
                </a:extLst>
              </a:tr>
              <a:tr h="2100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 OVALLE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PITAMA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441577"/>
                  </a:ext>
                </a:extLst>
              </a:tr>
              <a:tr h="2493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 VÁSQUEZ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JERÓNIMO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598256"/>
                  </a:ext>
                </a:extLst>
              </a:tr>
              <a:tr h="127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VINILLA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 ORREGO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42430"/>
                  </a:ext>
                </a:extLst>
              </a:tr>
              <a:tr h="2493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PASO HONDO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MUNDO NUEVO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70446"/>
                  </a:ext>
                </a:extLst>
              </a:tr>
              <a:tr h="127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CARPINTERO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 OROZCO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894261"/>
                  </a:ext>
                </a:extLst>
              </a:tr>
              <a:tr h="127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PLAYA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TAPIHUE</a:t>
                      </a:r>
                    </a:p>
                  </a:txBody>
                  <a:tcPr marL="72000" marR="0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260114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8316E75-39AF-F4E5-7CB4-47C13D8ACA4D}"/>
              </a:ext>
            </a:extLst>
          </p:cNvPr>
          <p:cNvSpPr txBox="1"/>
          <p:nvPr/>
        </p:nvSpPr>
        <p:spPr>
          <a:xfrm>
            <a:off x="1030911" y="21617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chemeClr val="bg2">
                    <a:lumMod val="50000"/>
                  </a:schemeClr>
                </a:solidFill>
              </a:rPr>
              <a:t>NÚMERO DE HABITANTES </a:t>
            </a:r>
          </a:p>
          <a:p>
            <a:pPr algn="ctr"/>
            <a:r>
              <a:rPr lang="es-CL" b="1" dirty="0">
                <a:solidFill>
                  <a:schemeClr val="bg2">
                    <a:lumMod val="50000"/>
                  </a:schemeClr>
                </a:solidFill>
              </a:rPr>
              <a:t>DISTRITOS CASABLANCA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8A8AEE2-9737-175B-AA3A-D159B15E0553}"/>
              </a:ext>
            </a:extLst>
          </p:cNvPr>
          <p:cNvSpPr txBox="1"/>
          <p:nvPr/>
        </p:nvSpPr>
        <p:spPr>
          <a:xfrm>
            <a:off x="656168" y="995630"/>
            <a:ext cx="716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050" b="1" dirty="0" err="1">
                <a:solidFill>
                  <a:schemeClr val="tx2">
                    <a:lumMod val="50000"/>
                  </a:schemeClr>
                </a:solidFill>
              </a:rPr>
              <a:t>Quintay</a:t>
            </a:r>
            <a:br>
              <a:rPr lang="es-CL" sz="105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s-CL" sz="1050" b="1" dirty="0">
                <a:solidFill>
                  <a:schemeClr val="tx2">
                    <a:lumMod val="50000"/>
                  </a:schemeClr>
                </a:solidFill>
              </a:rPr>
              <a:t>924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2E6EA16-51AF-3A55-6673-16DE24DF4611}"/>
              </a:ext>
            </a:extLst>
          </p:cNvPr>
          <p:cNvSpPr txBox="1"/>
          <p:nvPr/>
        </p:nvSpPr>
        <p:spPr>
          <a:xfrm>
            <a:off x="883631" y="1542850"/>
            <a:ext cx="824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050" b="1" dirty="0" err="1">
                <a:solidFill>
                  <a:schemeClr val="tx2">
                    <a:lumMod val="50000"/>
                  </a:schemeClr>
                </a:solidFill>
              </a:rPr>
              <a:t>Tunquén</a:t>
            </a:r>
            <a:endParaRPr lang="es-CL" sz="105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s-CL" sz="1050" b="1" dirty="0">
                <a:solidFill>
                  <a:schemeClr val="tx2">
                    <a:lumMod val="50000"/>
                  </a:schemeClr>
                </a:solidFill>
              </a:rPr>
              <a:t>318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C2AD74D7-BFA5-BAA7-F18D-6ACF421E7B38}"/>
              </a:ext>
            </a:extLst>
          </p:cNvPr>
          <p:cNvCxnSpPr/>
          <p:nvPr/>
        </p:nvCxnSpPr>
        <p:spPr>
          <a:xfrm>
            <a:off x="3060290" y="2566555"/>
            <a:ext cx="523568" cy="2356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BB4DB9A-B1EA-CA1D-33F3-13D521B0889A}"/>
              </a:ext>
            </a:extLst>
          </p:cNvPr>
          <p:cNvSpPr txBox="1"/>
          <p:nvPr/>
        </p:nvSpPr>
        <p:spPr>
          <a:xfrm>
            <a:off x="779897" y="2702470"/>
            <a:ext cx="988142" cy="261610"/>
          </a:xfrm>
          <a:prstGeom prst="rect">
            <a:avLst/>
          </a:prstGeom>
          <a:noFill/>
          <a:ln>
            <a:solidFill>
              <a:srgbClr val="E51F1F"/>
            </a:solidFill>
          </a:ln>
          <a:effectLst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s-CL" sz="1100" b="1" i="0" u="none" strike="no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SECTOR 1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8FB434C-C8B2-0070-F66A-FE0589E9B5D3}"/>
              </a:ext>
            </a:extLst>
          </p:cNvPr>
          <p:cNvSpPr txBox="1"/>
          <p:nvPr/>
        </p:nvSpPr>
        <p:spPr>
          <a:xfrm>
            <a:off x="5557856" y="2703896"/>
            <a:ext cx="988142" cy="261610"/>
          </a:xfrm>
          <a:prstGeom prst="rect">
            <a:avLst/>
          </a:prstGeom>
          <a:noFill/>
          <a:ln>
            <a:solidFill>
              <a:srgbClr val="E51F1F"/>
            </a:solidFill>
          </a:ln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s-CL" sz="1100" b="1" i="0" u="none" strike="no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SECTOR 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B025C5-64D1-B354-50C0-16D61A528A16}"/>
              </a:ext>
            </a:extLst>
          </p:cNvPr>
          <p:cNvSpPr txBox="1"/>
          <p:nvPr/>
        </p:nvSpPr>
        <p:spPr>
          <a:xfrm>
            <a:off x="4071002" y="903032"/>
            <a:ext cx="988142" cy="261610"/>
          </a:xfrm>
          <a:prstGeom prst="rect">
            <a:avLst/>
          </a:prstGeom>
          <a:noFill/>
          <a:ln cap="rnd">
            <a:solidFill>
              <a:srgbClr val="0370C0"/>
            </a:solidFill>
          </a:ln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s-CL" sz="1100" b="1" i="0" u="none" strike="noStrike" dirty="0">
                <a:solidFill>
                  <a:srgbClr val="03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SECTOR 3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D7A0799B-E48F-7268-3478-9F2F1F56A535}"/>
              </a:ext>
            </a:extLst>
          </p:cNvPr>
          <p:cNvCxnSpPr>
            <a:cxnSpLocks/>
          </p:cNvCxnSpPr>
          <p:nvPr/>
        </p:nvCxnSpPr>
        <p:spPr>
          <a:xfrm flipV="1">
            <a:off x="1768039" y="2834701"/>
            <a:ext cx="1101569" cy="10819"/>
          </a:xfrm>
          <a:prstGeom prst="straightConnector1">
            <a:avLst/>
          </a:prstGeom>
          <a:ln w="31750">
            <a:solidFill>
              <a:srgbClr val="E51F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20E6807F-A467-2E42-922C-9C7AF2F6FBE3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3912564" y="2834701"/>
            <a:ext cx="1645292" cy="10819"/>
          </a:xfrm>
          <a:prstGeom prst="straightConnector1">
            <a:avLst/>
          </a:prstGeom>
          <a:ln w="31750">
            <a:solidFill>
              <a:srgbClr val="E51F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233EE720-2967-222E-2F5F-05461F5AF43A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654723" y="1033837"/>
            <a:ext cx="1416279" cy="526295"/>
          </a:xfrm>
          <a:prstGeom prst="straightConnector1">
            <a:avLst/>
          </a:prstGeom>
          <a:ln w="31750">
            <a:solidFill>
              <a:srgbClr val="03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B9FCAB98-8361-2A29-1228-773350DB418B}"/>
              </a:ext>
            </a:extLst>
          </p:cNvPr>
          <p:cNvCxnSpPr>
            <a:cxnSpLocks/>
          </p:cNvCxnSpPr>
          <p:nvPr/>
        </p:nvCxnSpPr>
        <p:spPr>
          <a:xfrm flipH="1">
            <a:off x="3584818" y="1164642"/>
            <a:ext cx="596808" cy="397447"/>
          </a:xfrm>
          <a:prstGeom prst="straightConnector1">
            <a:avLst/>
          </a:prstGeom>
          <a:ln w="31750">
            <a:solidFill>
              <a:srgbClr val="03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4FD52690-7580-C4A5-03A6-87EFBC1E8A3F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323423" y="1164642"/>
            <a:ext cx="241650" cy="491375"/>
          </a:xfrm>
          <a:prstGeom prst="straightConnector1">
            <a:avLst/>
          </a:prstGeom>
          <a:ln w="31750">
            <a:solidFill>
              <a:srgbClr val="03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F2105B08-A9F0-5635-EFB3-1E82CE497930}"/>
              </a:ext>
            </a:extLst>
          </p:cNvPr>
          <p:cNvCxnSpPr>
            <a:cxnSpLocks/>
          </p:cNvCxnSpPr>
          <p:nvPr/>
        </p:nvCxnSpPr>
        <p:spPr>
          <a:xfrm>
            <a:off x="4865212" y="1164642"/>
            <a:ext cx="208100" cy="976418"/>
          </a:xfrm>
          <a:prstGeom prst="straightConnector1">
            <a:avLst/>
          </a:prstGeom>
          <a:ln w="31750">
            <a:solidFill>
              <a:srgbClr val="03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679E5191-87BE-09E1-761B-48AB4EDB8E91}"/>
              </a:ext>
            </a:extLst>
          </p:cNvPr>
          <p:cNvCxnSpPr>
            <a:cxnSpLocks/>
          </p:cNvCxnSpPr>
          <p:nvPr/>
        </p:nvCxnSpPr>
        <p:spPr>
          <a:xfrm flipH="1">
            <a:off x="4650184" y="1164642"/>
            <a:ext cx="48582" cy="1799438"/>
          </a:xfrm>
          <a:prstGeom prst="straightConnector1">
            <a:avLst/>
          </a:prstGeom>
          <a:ln w="31750">
            <a:solidFill>
              <a:srgbClr val="03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090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8DBF4-F1C5-AA72-8E0A-388BFDBF6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AB6308FD-54E9-26E1-C48F-27C0ECFA3F39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D01A18C-1951-CB59-5EE9-3D424FD4D643}"/>
              </a:ext>
            </a:extLst>
          </p:cNvPr>
          <p:cNvSpPr/>
          <p:nvPr/>
        </p:nvSpPr>
        <p:spPr>
          <a:xfrm>
            <a:off x="95601" y="97403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492B58ED-3DF9-395A-E935-1EB570026E7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102838" y="2626505"/>
            <a:ext cx="2283045" cy="3377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s-CL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UNIDAD DE</a:t>
            </a: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3F29DDFB-CF52-1F09-A3E5-4514E2615B8F}"/>
              </a:ext>
            </a:extLst>
          </p:cNvPr>
          <p:cNvCxnSpPr>
            <a:cxnSpLocks/>
          </p:cNvCxnSpPr>
          <p:nvPr/>
        </p:nvCxnSpPr>
        <p:spPr>
          <a:xfrm>
            <a:off x="4647875" y="897357"/>
            <a:ext cx="0" cy="3407568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8FF39F7B-845D-7133-A2AF-9DBF417C3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BC60E03-08D0-320F-433D-523D54854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4" name="Google Shape;148;p24">
            <a:extLst>
              <a:ext uri="{FF2B5EF4-FFF2-40B4-BE49-F238E27FC236}">
                <a16:creationId xmlns:a16="http://schemas.microsoft.com/office/drawing/2014/main" id="{C64AAF94-DC47-873B-5F1A-654713FEBA48}"/>
              </a:ext>
            </a:extLst>
          </p:cNvPr>
          <p:cNvSpPr txBox="1">
            <a:spLocks/>
          </p:cNvSpPr>
          <p:nvPr/>
        </p:nvSpPr>
        <p:spPr>
          <a:xfrm flipH="1">
            <a:off x="5086223" y="2952184"/>
            <a:ext cx="2485395" cy="33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l"/>
            <a:r>
              <a:rPr lang="es-CL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OPERACIONES </a:t>
            </a:r>
          </a:p>
        </p:txBody>
      </p:sp>
      <p:grpSp>
        <p:nvGrpSpPr>
          <p:cNvPr id="8" name="Google Shape;6730;p54">
            <a:extLst>
              <a:ext uri="{FF2B5EF4-FFF2-40B4-BE49-F238E27FC236}">
                <a16:creationId xmlns:a16="http://schemas.microsoft.com/office/drawing/2014/main" id="{5B26DAC8-7946-01D3-C8D2-92C485ED4721}"/>
              </a:ext>
            </a:extLst>
          </p:cNvPr>
          <p:cNvGrpSpPr/>
          <p:nvPr/>
        </p:nvGrpSpPr>
        <p:grpSpPr>
          <a:xfrm>
            <a:off x="5208909" y="2004222"/>
            <a:ext cx="501973" cy="500663"/>
            <a:chOff x="-23229925" y="1970225"/>
            <a:chExt cx="296950" cy="29617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" name="Google Shape;6731;p54">
              <a:extLst>
                <a:ext uri="{FF2B5EF4-FFF2-40B4-BE49-F238E27FC236}">
                  <a16:creationId xmlns:a16="http://schemas.microsoft.com/office/drawing/2014/main" id="{C551FC65-E900-0C1E-ACBA-3AD6092ABB09}"/>
                </a:ext>
              </a:extLst>
            </p:cNvPr>
            <p:cNvSpPr/>
            <p:nvPr/>
          </p:nvSpPr>
          <p:spPr>
            <a:xfrm>
              <a:off x="-23229925" y="1970225"/>
              <a:ext cx="296950" cy="296175"/>
            </a:xfrm>
            <a:custGeom>
              <a:avLst/>
              <a:gdLst/>
              <a:ahLst/>
              <a:cxnLst/>
              <a:rect l="l" t="t" r="r" b="b"/>
              <a:pathLst>
                <a:path w="11878" h="11847" extrusionOk="0">
                  <a:moveTo>
                    <a:pt x="10145" y="694"/>
                  </a:moveTo>
                  <a:cubicBezTo>
                    <a:pt x="10743" y="694"/>
                    <a:pt x="11184" y="1167"/>
                    <a:pt x="11184" y="1734"/>
                  </a:cubicBezTo>
                  <a:lnTo>
                    <a:pt x="11184" y="10114"/>
                  </a:lnTo>
                  <a:cubicBezTo>
                    <a:pt x="11184" y="10712"/>
                    <a:pt x="10712" y="11122"/>
                    <a:pt x="10145" y="11122"/>
                  </a:cubicBezTo>
                  <a:lnTo>
                    <a:pt x="1764" y="11122"/>
                  </a:lnTo>
                  <a:cubicBezTo>
                    <a:pt x="1166" y="11122"/>
                    <a:pt x="725" y="10681"/>
                    <a:pt x="725" y="10114"/>
                  </a:cubicBezTo>
                  <a:lnTo>
                    <a:pt x="725" y="1734"/>
                  </a:lnTo>
                  <a:cubicBezTo>
                    <a:pt x="725" y="1135"/>
                    <a:pt x="1197" y="694"/>
                    <a:pt x="1764" y="694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4"/>
                  </a:cubicBezTo>
                  <a:lnTo>
                    <a:pt x="0" y="10114"/>
                  </a:lnTo>
                  <a:cubicBezTo>
                    <a:pt x="0" y="11059"/>
                    <a:pt x="788" y="11847"/>
                    <a:pt x="1733" y="11847"/>
                  </a:cubicBezTo>
                  <a:lnTo>
                    <a:pt x="10113" y="11847"/>
                  </a:lnTo>
                  <a:cubicBezTo>
                    <a:pt x="11058" y="11847"/>
                    <a:pt x="11846" y="11059"/>
                    <a:pt x="11846" y="10114"/>
                  </a:cubicBezTo>
                  <a:lnTo>
                    <a:pt x="11846" y="1734"/>
                  </a:lnTo>
                  <a:cubicBezTo>
                    <a:pt x="11878" y="788"/>
                    <a:pt x="11090" y="1"/>
                    <a:pt x="101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732;p54">
              <a:extLst>
                <a:ext uri="{FF2B5EF4-FFF2-40B4-BE49-F238E27FC236}">
                  <a16:creationId xmlns:a16="http://schemas.microsoft.com/office/drawing/2014/main" id="{98F864C7-D848-39B7-9704-665A96FBEF33}"/>
                </a:ext>
              </a:extLst>
            </p:cNvPr>
            <p:cNvSpPr/>
            <p:nvPr/>
          </p:nvSpPr>
          <p:spPr>
            <a:xfrm>
              <a:off x="-23196075" y="2005675"/>
              <a:ext cx="227650" cy="192200"/>
            </a:xfrm>
            <a:custGeom>
              <a:avLst/>
              <a:gdLst/>
              <a:ahLst/>
              <a:cxnLst/>
              <a:rect l="l" t="t" r="r" b="b"/>
              <a:pathLst>
                <a:path w="9106" h="7688" extrusionOk="0">
                  <a:moveTo>
                    <a:pt x="8444" y="662"/>
                  </a:moveTo>
                  <a:lnTo>
                    <a:pt x="8444" y="3435"/>
                  </a:lnTo>
                  <a:lnTo>
                    <a:pt x="6144" y="3435"/>
                  </a:lnTo>
                  <a:cubicBezTo>
                    <a:pt x="5987" y="3435"/>
                    <a:pt x="5892" y="3498"/>
                    <a:pt x="5829" y="3624"/>
                  </a:cubicBezTo>
                  <a:lnTo>
                    <a:pt x="5357" y="4852"/>
                  </a:lnTo>
                  <a:lnTo>
                    <a:pt x="4317" y="1576"/>
                  </a:lnTo>
                  <a:cubicBezTo>
                    <a:pt x="4254" y="1450"/>
                    <a:pt x="4160" y="1324"/>
                    <a:pt x="4002" y="1324"/>
                  </a:cubicBezTo>
                  <a:cubicBezTo>
                    <a:pt x="3845" y="1324"/>
                    <a:pt x="3718" y="1418"/>
                    <a:pt x="3624" y="1544"/>
                  </a:cubicBezTo>
                  <a:lnTo>
                    <a:pt x="2805" y="3435"/>
                  </a:lnTo>
                  <a:lnTo>
                    <a:pt x="757" y="3435"/>
                  </a:lnTo>
                  <a:lnTo>
                    <a:pt x="757" y="662"/>
                  </a:lnTo>
                  <a:close/>
                  <a:moveTo>
                    <a:pt x="3876" y="2678"/>
                  </a:moveTo>
                  <a:lnTo>
                    <a:pt x="4947" y="5986"/>
                  </a:lnTo>
                  <a:cubicBezTo>
                    <a:pt x="4979" y="6144"/>
                    <a:pt x="5105" y="6207"/>
                    <a:pt x="5262" y="6207"/>
                  </a:cubicBezTo>
                  <a:cubicBezTo>
                    <a:pt x="5420" y="6207"/>
                    <a:pt x="5514" y="6144"/>
                    <a:pt x="5577" y="6018"/>
                  </a:cubicBezTo>
                  <a:lnTo>
                    <a:pt x="6333" y="4159"/>
                  </a:lnTo>
                  <a:lnTo>
                    <a:pt x="8413" y="4159"/>
                  </a:lnTo>
                  <a:lnTo>
                    <a:pt x="8413" y="6995"/>
                  </a:lnTo>
                  <a:lnTo>
                    <a:pt x="757" y="6995"/>
                  </a:lnTo>
                  <a:lnTo>
                    <a:pt x="757" y="6963"/>
                  </a:lnTo>
                  <a:lnTo>
                    <a:pt x="757" y="4128"/>
                  </a:lnTo>
                  <a:lnTo>
                    <a:pt x="2994" y="4128"/>
                  </a:lnTo>
                  <a:cubicBezTo>
                    <a:pt x="3120" y="4128"/>
                    <a:pt x="3277" y="4065"/>
                    <a:pt x="3309" y="3939"/>
                  </a:cubicBezTo>
                  <a:lnTo>
                    <a:pt x="3876" y="2678"/>
                  </a:lnTo>
                  <a:close/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7310"/>
                  </a:lnTo>
                  <a:cubicBezTo>
                    <a:pt x="1" y="7530"/>
                    <a:pt x="158" y="7688"/>
                    <a:pt x="379" y="7688"/>
                  </a:cubicBezTo>
                  <a:lnTo>
                    <a:pt x="8759" y="7688"/>
                  </a:lnTo>
                  <a:cubicBezTo>
                    <a:pt x="8948" y="7688"/>
                    <a:pt x="9106" y="7530"/>
                    <a:pt x="9106" y="7310"/>
                  </a:cubicBezTo>
                  <a:lnTo>
                    <a:pt x="9106" y="347"/>
                  </a:lnTo>
                  <a:cubicBezTo>
                    <a:pt x="9106" y="158"/>
                    <a:pt x="8948" y="1"/>
                    <a:pt x="87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733;p54">
              <a:extLst>
                <a:ext uri="{FF2B5EF4-FFF2-40B4-BE49-F238E27FC236}">
                  <a16:creationId xmlns:a16="http://schemas.microsoft.com/office/drawing/2014/main" id="{CCB2CA4F-EB2A-BE71-188F-5889A18C7E21}"/>
                </a:ext>
              </a:extLst>
            </p:cNvPr>
            <p:cNvSpPr/>
            <p:nvPr/>
          </p:nvSpPr>
          <p:spPr>
            <a:xfrm>
              <a:off x="-23142500" y="22144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734;p54">
              <a:extLst>
                <a:ext uri="{FF2B5EF4-FFF2-40B4-BE49-F238E27FC236}">
                  <a16:creationId xmlns:a16="http://schemas.microsoft.com/office/drawing/2014/main" id="{8DC61530-9F8A-6CBE-5716-3940B2BE62F6}"/>
                </a:ext>
              </a:extLst>
            </p:cNvPr>
            <p:cNvSpPr/>
            <p:nvPr/>
          </p:nvSpPr>
          <p:spPr>
            <a:xfrm>
              <a:off x="-23177150" y="221440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662" y="158"/>
                    <a:pt x="504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DE69EA2B-25F5-DC19-490A-EE0515EA5A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6537"/>
          <a:stretch>
            <a:fillRect/>
          </a:stretch>
        </p:blipFill>
        <p:spPr>
          <a:xfrm>
            <a:off x="1142118" y="968533"/>
            <a:ext cx="2912523" cy="3241152"/>
          </a:xfrm>
          <a:prstGeom prst="roundRect">
            <a:avLst>
              <a:gd name="adj" fmla="val 539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514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37057-3C7B-938C-7661-B40654C7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D40DE25-D80A-5742-72E6-176BDC09F6FC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BD99FE17-9AB2-423D-784C-05A13B587687}"/>
              </a:ext>
            </a:extLst>
          </p:cNvPr>
          <p:cNvCxnSpPr>
            <a:cxnSpLocks/>
          </p:cNvCxnSpPr>
          <p:nvPr/>
        </p:nvCxnSpPr>
        <p:spPr>
          <a:xfrm>
            <a:off x="3661113" y="847442"/>
            <a:ext cx="0" cy="3961512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C20BBE95-D0BC-B647-00A4-2017D7E2D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124" y="301568"/>
            <a:ext cx="1642300" cy="49998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220A4F9-0E22-CA8F-D725-A48E54100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05" y="301568"/>
            <a:ext cx="600588" cy="532552"/>
          </a:xfrm>
          <a:prstGeom prst="rect">
            <a:avLst/>
          </a:prstGeom>
        </p:spPr>
      </p:pic>
      <p:sp>
        <p:nvSpPr>
          <p:cNvPr id="17" name="Rectángulo 52">
            <a:extLst>
              <a:ext uri="{FF2B5EF4-FFF2-40B4-BE49-F238E27FC236}">
                <a16:creationId xmlns:a16="http://schemas.microsoft.com/office/drawing/2014/main" id="{3CE0D7F8-5B31-8B17-BB83-AFC56945850B}"/>
              </a:ext>
            </a:extLst>
          </p:cNvPr>
          <p:cNvSpPr/>
          <p:nvPr/>
        </p:nvSpPr>
        <p:spPr>
          <a:xfrm flipH="1">
            <a:off x="5754312" y="111078"/>
            <a:ext cx="3257585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3579912-D947-B418-F6C5-10C77884E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94CF461-D2FC-F0D5-1803-F5DA791D3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2" name="Google Shape;431;p28">
            <a:extLst>
              <a:ext uri="{FF2B5EF4-FFF2-40B4-BE49-F238E27FC236}">
                <a16:creationId xmlns:a16="http://schemas.microsoft.com/office/drawing/2014/main" id="{D0AA484A-6D46-F906-7797-D46A9A0831DD}"/>
              </a:ext>
            </a:extLst>
          </p:cNvPr>
          <p:cNvSpPr txBox="1">
            <a:spLocks/>
          </p:cNvSpPr>
          <p:nvPr/>
        </p:nvSpPr>
        <p:spPr>
          <a:xfrm>
            <a:off x="399610" y="2054281"/>
            <a:ext cx="5165700" cy="872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l">
              <a:buSzPts val="2600"/>
            </a:pPr>
            <a:r>
              <a:rPr lang="es-CL" sz="1800" dirty="0">
                <a:solidFill>
                  <a:schemeClr val="bg2">
                    <a:lumMod val="50000"/>
                  </a:schemeClr>
                </a:solidFill>
              </a:rPr>
              <a:t>INFRAESTRUCTURA</a:t>
            </a:r>
          </a:p>
          <a:p>
            <a:pPr algn="l">
              <a:buSzPts val="2600"/>
            </a:pPr>
            <a:r>
              <a:rPr lang="es-CL" sz="1800" dirty="0">
                <a:solidFill>
                  <a:schemeClr val="bg2">
                    <a:lumMod val="50000"/>
                  </a:schemeClr>
                </a:solidFill>
              </a:rPr>
              <a:t>Y EQUIPAMIENTO MÉDICO</a:t>
            </a:r>
            <a:br>
              <a:rPr lang="es-CL" sz="1800" dirty="0">
                <a:solidFill>
                  <a:schemeClr val="bg2">
                    <a:lumMod val="50000"/>
                  </a:schemeClr>
                </a:solidFill>
              </a:rPr>
            </a:br>
            <a:endParaRPr lang="es-CL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Google Shape;432;p28">
            <a:extLst>
              <a:ext uri="{FF2B5EF4-FFF2-40B4-BE49-F238E27FC236}">
                <a16:creationId xmlns:a16="http://schemas.microsoft.com/office/drawing/2014/main" id="{BDDFA8F8-096A-4C35-C09D-5E10F3480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6395080"/>
              </p:ext>
            </p:extLst>
          </p:nvPr>
        </p:nvGraphicFramePr>
        <p:xfrm>
          <a:off x="4002775" y="256826"/>
          <a:ext cx="4741615" cy="44830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41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652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0:0"/>
                      </a:ext>
                    </a:extLst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002">
                <a:tc row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rgbClr val="F8F8F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INFRAESTRUCTURA</a:t>
                      </a:r>
                      <a:endParaRPr lang="es-CL" sz="1400" dirty="0">
                        <a:solidFill>
                          <a:srgbClr val="F8F8F8"/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1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rgbClr val="F8F8F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UBICACIÓN</a:t>
                      </a:r>
                      <a:endParaRPr lang="es-CL" sz="1400" dirty="0">
                        <a:solidFill>
                          <a:srgbClr val="F8F8F8"/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1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rgbClr val="F8F8F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JUAN VERDAGUER #122</a:t>
                      </a:r>
                      <a:endParaRPr lang="es-CL" sz="1400" dirty="0">
                        <a:solidFill>
                          <a:srgbClr val="F8F8F8"/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1:3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32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Edificación</a:t>
                      </a:r>
                      <a:endParaRPr lang="es-CL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2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8.250 m2</a:t>
                      </a:r>
                      <a:endParaRPr lang="es-CL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2:3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32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Sectores estacionamiento</a:t>
                      </a:r>
                      <a:endParaRPr lang="es-CL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3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lang="es-ES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3:3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24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1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Total estacionamientos</a:t>
                      </a: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4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1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130</a:t>
                      </a: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4:3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3672974568"/>
                  </a:ext>
                </a:extLst>
              </a:tr>
              <a:tr h="31232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Oficinas administrativas</a:t>
                      </a:r>
                      <a:endParaRPr lang="es-CL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4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endParaRPr lang="es-CL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4:3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329"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rgbClr val="F8F8F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EQUIPO/EQUIPAMIENTO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rgbClr val="F8F8F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MÉDICO</a:t>
                      </a:r>
                      <a:endParaRPr lang="es-CL" sz="1400" dirty="0">
                        <a:solidFill>
                          <a:srgbClr val="F8F8F8"/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5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Cantidad de equipos médicos</a:t>
                      </a:r>
                      <a:endParaRPr lang="es-CL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5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541</a:t>
                      </a:r>
                      <a:endParaRPr lang="es-ES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5:3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166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CL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Cantidad de equipamiento médico</a:t>
                      </a:r>
                      <a:endParaRPr lang="es-CL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6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1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114</a:t>
                      </a:r>
                    </a:p>
                  </a:txBody>
                  <a:tcPr marL="28575" marR="28575" marT="91425" marB="914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6:3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4138795773"/>
                  </a:ext>
                </a:extLst>
              </a:tr>
              <a:tr h="470166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Inversión equipo y equipamiento médico 2024</a:t>
                      </a:r>
                      <a:endParaRPr lang="es-ES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6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L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M$ 1.900.000</a:t>
                      </a:r>
                      <a:r>
                        <a:rPr lang="es-CL" sz="6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  <a:endParaRPr lang="es-CL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6:3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081"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6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5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1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Mantenimiento preventivo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1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Equipos médicos críticos</a:t>
                      </a:r>
                    </a:p>
                  </a:txBody>
                  <a:tcPr marL="28575" marR="2857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6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1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&gt; 94% cumplimiento</a:t>
                      </a:r>
                    </a:p>
                  </a:txBody>
                  <a:tcPr marL="28575" marR="28575" marT="91425" marB="914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432:6:3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3195075930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66500FA-1DD7-242E-11C6-C51854D6915A}"/>
              </a:ext>
            </a:extLst>
          </p:cNvPr>
          <p:cNvSpPr txBox="1"/>
          <p:nvPr/>
        </p:nvSpPr>
        <p:spPr>
          <a:xfrm>
            <a:off x="3190681" y="4828927"/>
            <a:ext cx="56619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/>
              <a:t>FUENTE: DIR.SSVSA, 2025.</a:t>
            </a:r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972732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113B9-8B12-9AAB-9484-8F0324C45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D6A2820-1273-F77A-8EFB-DD7F4D463C9F}"/>
              </a:ext>
            </a:extLst>
          </p:cNvPr>
          <p:cNvSpPr/>
          <p:nvPr/>
        </p:nvSpPr>
        <p:spPr>
          <a:xfrm>
            <a:off x="75715" y="-31486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4554015-472A-0463-E941-1A719EE8E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124" y="301568"/>
            <a:ext cx="1642300" cy="49998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DCA6362-0DDF-9C42-D8F6-CF2CBA61E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05" y="301568"/>
            <a:ext cx="600588" cy="532552"/>
          </a:xfrm>
          <a:prstGeom prst="rect">
            <a:avLst/>
          </a:prstGeom>
        </p:spPr>
      </p:pic>
      <p:sp>
        <p:nvSpPr>
          <p:cNvPr id="17" name="Rectángulo 52">
            <a:extLst>
              <a:ext uri="{FF2B5EF4-FFF2-40B4-BE49-F238E27FC236}">
                <a16:creationId xmlns:a16="http://schemas.microsoft.com/office/drawing/2014/main" id="{46E0F306-E77E-E99D-DD59-35C92C22EB6F}"/>
              </a:ext>
            </a:extLst>
          </p:cNvPr>
          <p:cNvSpPr/>
          <p:nvPr/>
        </p:nvSpPr>
        <p:spPr>
          <a:xfrm flipH="1">
            <a:off x="5754312" y="111078"/>
            <a:ext cx="3257585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D13D3A5-120D-5049-7164-5E25EC59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A5A93E6-9050-D46D-5A45-BEEC2CBC2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19FF724-59C0-3777-0101-C8E4831D88D2}"/>
              </a:ext>
            </a:extLst>
          </p:cNvPr>
          <p:cNvSpPr txBox="1"/>
          <p:nvPr/>
        </p:nvSpPr>
        <p:spPr>
          <a:xfrm>
            <a:off x="480351" y="388054"/>
            <a:ext cx="6085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Raleway"/>
                <a:sym typeface="Raleway"/>
              </a:rPr>
              <a:t>EQUIPOS </a:t>
            </a:r>
            <a:r>
              <a:rPr lang="es-ES" sz="2400" b="1" dirty="0">
                <a:solidFill>
                  <a:schemeClr val="bg2">
                    <a:lumMod val="50000"/>
                  </a:schemeClr>
                </a:solidFill>
                <a:latin typeface="Raleway"/>
                <a:sym typeface="Raleway"/>
              </a:rPr>
              <a:t>MÉDICOS E INDUSTRIALES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01BA72-8D8E-6DFB-19D3-DBC421618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087" y="1295707"/>
            <a:ext cx="1055741" cy="154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307099B-AF56-4C5B-591C-43AB36DBD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15" y="3217730"/>
            <a:ext cx="1149639" cy="1532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C02349-44D6-8B5C-D9B0-680BE3266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087" y="3199540"/>
            <a:ext cx="1055741" cy="154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857EE2C-2496-4A8C-F72C-5F31BF214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715" y="1295707"/>
            <a:ext cx="1149640" cy="1532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pic>
        <p:nvPicPr>
          <p:cNvPr id="9" name="Gráfico 8" descr="Agua con relleno sólido">
            <a:extLst>
              <a:ext uri="{FF2B5EF4-FFF2-40B4-BE49-F238E27FC236}">
                <a16:creationId xmlns:a16="http://schemas.microsoft.com/office/drawing/2014/main" id="{E38089B2-CBFC-F3FE-F9CA-02C1C3A85D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1684" y="2444334"/>
            <a:ext cx="914390" cy="914390"/>
          </a:xfrm>
          <a:prstGeom prst="rect">
            <a:avLst/>
          </a:prstGeom>
        </p:spPr>
      </p:pic>
      <p:pic>
        <p:nvPicPr>
          <p:cNvPr id="13" name="Gráfico 12" descr="Alta tensión con relleno sólido">
            <a:extLst>
              <a:ext uri="{FF2B5EF4-FFF2-40B4-BE49-F238E27FC236}">
                <a16:creationId xmlns:a16="http://schemas.microsoft.com/office/drawing/2014/main" id="{18614CA1-A164-65E5-BB93-6D9D324CD7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25904" y="2447369"/>
            <a:ext cx="914400" cy="914400"/>
          </a:xfrm>
          <a:prstGeom prst="rect">
            <a:avLst/>
          </a:prstGeom>
        </p:spPr>
      </p:pic>
      <p:sp>
        <p:nvSpPr>
          <p:cNvPr id="14" name="Rectángulo: esquinas redondeadas 3">
            <a:extLst>
              <a:ext uri="{FF2B5EF4-FFF2-40B4-BE49-F238E27FC236}">
                <a16:creationId xmlns:a16="http://schemas.microsoft.com/office/drawing/2014/main" id="{254EE8F7-F9FE-D2B7-7028-2FB9AA9AED55}"/>
              </a:ext>
            </a:extLst>
          </p:cNvPr>
          <p:cNvSpPr/>
          <p:nvPr/>
        </p:nvSpPr>
        <p:spPr>
          <a:xfrm>
            <a:off x="3944875" y="1615761"/>
            <a:ext cx="4307183" cy="70933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72 HORAS</a:t>
            </a:r>
          </a:p>
          <a:p>
            <a:pPr algn="ctr"/>
            <a:r>
              <a:rPr lang="es-CL" b="1" dirty="0"/>
              <a:t>AUTONOMÍA LÍNEAS VITALES</a:t>
            </a:r>
          </a:p>
        </p:txBody>
      </p:sp>
      <p:cxnSp>
        <p:nvCxnSpPr>
          <p:cNvPr id="20" name="Google Shape;211;p29">
            <a:extLst>
              <a:ext uri="{FF2B5EF4-FFF2-40B4-BE49-F238E27FC236}">
                <a16:creationId xmlns:a16="http://schemas.microsoft.com/office/drawing/2014/main" id="{17C43B98-00FD-C19E-8B4C-A92F018EC70E}"/>
              </a:ext>
            </a:extLst>
          </p:cNvPr>
          <p:cNvCxnSpPr>
            <a:cxnSpLocks/>
          </p:cNvCxnSpPr>
          <p:nvPr/>
        </p:nvCxnSpPr>
        <p:spPr>
          <a:xfrm>
            <a:off x="3366576" y="968829"/>
            <a:ext cx="0" cy="3952685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Gráfico 24" descr="Torre de telecomunicaciones con relleno sólido">
            <a:extLst>
              <a:ext uri="{FF2B5EF4-FFF2-40B4-BE49-F238E27FC236}">
                <a16:creationId xmlns:a16="http://schemas.microsoft.com/office/drawing/2014/main" id="{2BDD8F66-0F17-D277-6703-6061B3DFE3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08714" y="2498517"/>
            <a:ext cx="914400" cy="914400"/>
          </a:xfrm>
          <a:prstGeom prst="rect">
            <a:avLst/>
          </a:prstGeom>
        </p:spPr>
      </p:pic>
      <p:pic>
        <p:nvPicPr>
          <p:cNvPr id="26" name="Gráfico 25" descr="Casilla marcada con relleno sólido">
            <a:extLst>
              <a:ext uri="{FF2B5EF4-FFF2-40B4-BE49-F238E27FC236}">
                <a16:creationId xmlns:a16="http://schemas.microsoft.com/office/drawing/2014/main" id="{F74FB23A-9EA1-423F-290D-6E350320A6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97902" y="3475463"/>
            <a:ext cx="621953" cy="621953"/>
          </a:xfrm>
          <a:prstGeom prst="rect">
            <a:avLst/>
          </a:prstGeom>
        </p:spPr>
      </p:pic>
      <p:pic>
        <p:nvPicPr>
          <p:cNvPr id="27" name="Gráfico 26" descr="Casilla marcada con relleno sólido">
            <a:extLst>
              <a:ext uri="{FF2B5EF4-FFF2-40B4-BE49-F238E27FC236}">
                <a16:creationId xmlns:a16="http://schemas.microsoft.com/office/drawing/2014/main" id="{E554E06C-6CB0-7706-76E8-3462368B9D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26978" y="3444239"/>
            <a:ext cx="621953" cy="621953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0E5DC085-D4E0-052E-39E0-074277D28AE4}"/>
              </a:ext>
            </a:extLst>
          </p:cNvPr>
          <p:cNvSpPr/>
          <p:nvPr/>
        </p:nvSpPr>
        <p:spPr>
          <a:xfrm>
            <a:off x="4650313" y="3619483"/>
            <a:ext cx="418693" cy="295975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9" name="Menos 28">
            <a:extLst>
              <a:ext uri="{FF2B5EF4-FFF2-40B4-BE49-F238E27FC236}">
                <a16:creationId xmlns:a16="http://schemas.microsoft.com/office/drawing/2014/main" id="{6D5BD94A-A75E-39D9-528E-B79C68BCAECC}"/>
              </a:ext>
            </a:extLst>
          </p:cNvPr>
          <p:cNvSpPr/>
          <p:nvPr/>
        </p:nvSpPr>
        <p:spPr>
          <a:xfrm>
            <a:off x="4675328" y="3619483"/>
            <a:ext cx="378330" cy="27146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n>
                <a:solidFill>
                  <a:srgbClr val="E51F1F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07851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6114C-1D6D-70F6-22CF-5100F2ECE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A07326E7-1E42-CEED-A20C-EBCD30BE5D79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191A8A3-92A7-0EDE-EE3C-9D5FBD080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C957F9F-0004-C010-63FF-69A55206E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1C400A-935C-7CAB-AACB-647FE3351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36" y="3120782"/>
            <a:ext cx="1298556" cy="145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2000" dist="5000" dir="5400000" sy="-100000" algn="bl" rotWithShape="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A7F9596-54A8-68AC-3A37-3EFD8AC48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376" y="3120782"/>
            <a:ext cx="1298556" cy="145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2000" dist="5000" dir="5400000" sy="-100000" algn="bl" rotWithShape="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124E3-AA32-A1E0-A0BE-05A078848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162" y="3120782"/>
            <a:ext cx="1298556" cy="145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00" dir="5400000" sy="-100000" algn="bl" rotWithShape="0"/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EA231D4-E213-E4A0-4ECC-13BF1261D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563" r="95781">
                        <a14:foregroundMark x1="14609" y1="22604" x2="7344" y2="24063"/>
                        <a14:foregroundMark x1="7344" y1="24063" x2="4844" y2="63958"/>
                        <a14:foregroundMark x1="4844" y1="63958" x2="27187" y2="77188"/>
                        <a14:foregroundMark x1="27187" y1="77188" x2="34297" y2="69479"/>
                        <a14:foregroundMark x1="34297" y1="69479" x2="68047" y2="71875"/>
                        <a14:foregroundMark x1="68047" y1="71875" x2="79531" y2="71146"/>
                        <a14:foregroundMark x1="79531" y1="71146" x2="85938" y2="75833"/>
                        <a14:foregroundMark x1="85938" y1="75833" x2="92734" y2="69063"/>
                        <a14:foregroundMark x1="92734" y1="69063" x2="96641" y2="61250"/>
                        <a14:foregroundMark x1="96641" y1="61250" x2="91406" y2="51667"/>
                        <a14:foregroundMark x1="91406" y1="51667" x2="76797" y2="39375"/>
                        <a14:foregroundMark x1="76797" y1="39375" x2="70234" y2="28542"/>
                        <a14:foregroundMark x1="70234" y1="28542" x2="51875" y2="20417"/>
                        <a14:foregroundMark x1="51875" y1="20417" x2="13750" y2="22396"/>
                        <a14:foregroundMark x1="6641" y1="25833" x2="6563" y2="67188"/>
                        <a14:foregroundMark x1="24531" y1="34792" x2="24531" y2="34792"/>
                        <a14:foregroundMark x1="24531" y1="34792" x2="29297" y2="35938"/>
                        <a14:foregroundMark x1="24609" y1="36875" x2="27891" y2="43854"/>
                        <a14:foregroundMark x1="7656" y1="61563" x2="15937" y2="63333"/>
                        <a14:foregroundMark x1="11953" y1="46979" x2="20391" y2="46979"/>
                        <a14:foregroundMark x1="20391" y1="46979" x2="27813" y2="46563"/>
                        <a14:foregroundMark x1="27813" y1="46563" x2="27813" y2="46563"/>
                        <a14:foregroundMark x1="38516" y1="32708" x2="56406" y2="34688"/>
                        <a14:foregroundMark x1="56406" y1="34688" x2="57578" y2="33125"/>
                        <a14:foregroundMark x1="31250" y1="37188" x2="29219" y2="42604"/>
                        <a14:foregroundMark x1="38516" y1="34479" x2="41953" y2="44792"/>
                        <a14:foregroundMark x1="41953" y1="44792" x2="49844" y2="45938"/>
                        <a14:foregroundMark x1="49844" y1="45938" x2="57656" y2="40938"/>
                        <a14:foregroundMark x1="57656" y1="40938" x2="58359" y2="35417"/>
                        <a14:foregroundMark x1="94922" y1="53750" x2="95781" y2="65938"/>
                        <a14:foregroundMark x1="95781" y1="65938" x2="95547" y2="67708"/>
                        <a14:foregroundMark x1="18281" y1="73542" x2="23828" y2="78021"/>
                        <a14:foregroundMark x1="22422" y1="70833" x2="23828" y2="72188"/>
                        <a14:foregroundMark x1="35547" y1="63854" x2="65547" y2="67500"/>
                        <a14:foregroundMark x1="65547" y1="67500" x2="31953" y2="61458"/>
                      </a14:backgroundRemoval>
                    </a14:imgEffect>
                  </a14:imgLayer>
                </a14:imgProps>
              </a:ext>
            </a:extLst>
          </a:blip>
          <a:srcRect l="2627" t="18720" r="1515" b="19596"/>
          <a:stretch>
            <a:fillRect/>
          </a:stretch>
        </p:blipFill>
        <p:spPr>
          <a:xfrm>
            <a:off x="5207169" y="3217147"/>
            <a:ext cx="3514095" cy="1695949"/>
          </a:xfrm>
          <a:prstGeom prst="rect">
            <a:avLst/>
          </a:prstGeom>
        </p:spPr>
      </p:pic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187492F7-5EA3-DEB3-6011-BED596DDB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965400"/>
              </p:ext>
            </p:extLst>
          </p:nvPr>
        </p:nvGraphicFramePr>
        <p:xfrm>
          <a:off x="960372" y="952616"/>
          <a:ext cx="6831369" cy="636194"/>
        </p:xfrm>
        <a:graphic>
          <a:graphicData uri="http://schemas.openxmlformats.org/drawingml/2006/table">
            <a:tbl>
              <a:tblPr/>
              <a:tblGrid>
                <a:gridCol w="5102971">
                  <a:extLst>
                    <a:ext uri="{9D8B030D-6E8A-4147-A177-3AD203B41FA5}">
                      <a16:colId xmlns:a16="http://schemas.microsoft.com/office/drawing/2014/main" val="1701991192"/>
                    </a:ext>
                  </a:extLst>
                </a:gridCol>
                <a:gridCol w="1728398">
                  <a:extLst>
                    <a:ext uri="{9D8B030D-6E8A-4147-A177-3AD203B41FA5}">
                      <a16:colId xmlns:a16="http://schemas.microsoft.com/office/drawing/2014/main" val="2786740754"/>
                    </a:ext>
                  </a:extLst>
                </a:gridCol>
              </a:tblGrid>
              <a:tr h="63619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200" b="1" i="0" u="none" strike="noStrike" dirty="0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MÓVILES INTERNOS ADMINISTRATIVOS – APS – OXÍGENO DOMICILIARIO – CURACIONES - ADMINISTRATIVO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1" i="0" u="none" strike="noStrike" dirty="0">
                          <a:solidFill>
                            <a:srgbClr val="1A1A1A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9678636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C6BC88A-757E-14DF-EF58-AFBDF17C8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575735"/>
              </p:ext>
            </p:extLst>
          </p:nvPr>
        </p:nvGraphicFramePr>
        <p:xfrm>
          <a:off x="960373" y="2088964"/>
          <a:ext cx="6831369" cy="718730"/>
        </p:xfrm>
        <a:graphic>
          <a:graphicData uri="http://schemas.openxmlformats.org/drawingml/2006/table">
            <a:tbl>
              <a:tblPr/>
              <a:tblGrid>
                <a:gridCol w="2613009">
                  <a:extLst>
                    <a:ext uri="{9D8B030D-6E8A-4147-A177-3AD203B41FA5}">
                      <a16:colId xmlns:a16="http://schemas.microsoft.com/office/drawing/2014/main" val="773494487"/>
                    </a:ext>
                  </a:extLst>
                </a:gridCol>
                <a:gridCol w="2496504">
                  <a:extLst>
                    <a:ext uri="{9D8B030D-6E8A-4147-A177-3AD203B41FA5}">
                      <a16:colId xmlns:a16="http://schemas.microsoft.com/office/drawing/2014/main" val="3708407287"/>
                    </a:ext>
                  </a:extLst>
                </a:gridCol>
                <a:gridCol w="1721856">
                  <a:extLst>
                    <a:ext uri="{9D8B030D-6E8A-4147-A177-3AD203B41FA5}">
                      <a16:colId xmlns:a16="http://schemas.microsoft.com/office/drawing/2014/main" val="4245849412"/>
                    </a:ext>
                  </a:extLst>
                </a:gridCol>
              </a:tblGrid>
              <a:tr h="35936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b="1" dirty="0">
                          <a:solidFill>
                            <a:srgbClr val="F8F8F8"/>
                          </a:solidFill>
                          <a:latin typeface="+mj-lt"/>
                        </a:rPr>
                        <a:t>AMBULANCIAS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000" b="1" i="0" u="none" strike="noStrike" dirty="0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AMBULANCIA AVANZADA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800" b="1" i="0" u="none" strike="noStrike" dirty="0">
                          <a:solidFill>
                            <a:srgbClr val="1A1A1A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18629"/>
                  </a:ext>
                </a:extLst>
              </a:tr>
              <a:tr h="35936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CL" dirty="0">
                        <a:solidFill>
                          <a:srgbClr val="F8F8F8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000" b="1" i="0" u="none" strike="noStrike" dirty="0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AMBULANCIA BÁSICA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800" b="1" i="0" u="none" strike="noStrike" dirty="0">
                          <a:solidFill>
                            <a:srgbClr val="1A1A1A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446508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CFC6E11-D7D3-57EF-EE6A-5A605CA1E23C}"/>
              </a:ext>
            </a:extLst>
          </p:cNvPr>
          <p:cNvSpPr txBox="1"/>
          <p:nvPr/>
        </p:nvSpPr>
        <p:spPr>
          <a:xfrm>
            <a:off x="1524535" y="188837"/>
            <a:ext cx="3953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Raleway"/>
                <a:sym typeface="Raleway"/>
              </a:rPr>
              <a:t>FLOTA DE MÓVILES</a:t>
            </a:r>
          </a:p>
        </p:txBody>
      </p:sp>
      <p:cxnSp>
        <p:nvCxnSpPr>
          <p:cNvPr id="4" name="Google Shape;211;p29">
            <a:extLst>
              <a:ext uri="{FF2B5EF4-FFF2-40B4-BE49-F238E27FC236}">
                <a16:creationId xmlns:a16="http://schemas.microsoft.com/office/drawing/2014/main" id="{9B4ABF06-CA57-418B-20DF-14A40F986627}"/>
              </a:ext>
            </a:extLst>
          </p:cNvPr>
          <p:cNvCxnSpPr>
            <a:cxnSpLocks/>
          </p:cNvCxnSpPr>
          <p:nvPr/>
        </p:nvCxnSpPr>
        <p:spPr>
          <a:xfrm>
            <a:off x="261257" y="1860822"/>
            <a:ext cx="8591389" cy="0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10170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92E98-215C-76E6-4548-81EB77ECC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E28401C1-D0EE-906C-0011-479AFBB1E7F1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E021023-52F3-5570-C096-3CBD78945B33}"/>
              </a:ext>
            </a:extLst>
          </p:cNvPr>
          <p:cNvSpPr/>
          <p:nvPr/>
        </p:nvSpPr>
        <p:spPr>
          <a:xfrm>
            <a:off x="95601" y="97403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A0762250-3A7B-673E-1EA0-897D62B856B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171704" y="3138028"/>
            <a:ext cx="2164110" cy="3377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s-C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REQUERIMIENTOS</a:t>
            </a:r>
            <a:endParaRPr lang="es-CL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193936A3-F90B-B680-798E-DB70A82F313A}"/>
              </a:ext>
            </a:extLst>
          </p:cNvPr>
          <p:cNvCxnSpPr>
            <a:cxnSpLocks/>
          </p:cNvCxnSpPr>
          <p:nvPr/>
        </p:nvCxnSpPr>
        <p:spPr>
          <a:xfrm>
            <a:off x="4943027" y="1187199"/>
            <a:ext cx="0" cy="3407568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1555BFC4-CD7C-5069-2E18-D61D251B5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D607F51-F851-EEA8-8EBF-9C2707824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grpSp>
        <p:nvGrpSpPr>
          <p:cNvPr id="16" name="Google Shape;8539;p58">
            <a:extLst>
              <a:ext uri="{FF2B5EF4-FFF2-40B4-BE49-F238E27FC236}">
                <a16:creationId xmlns:a16="http://schemas.microsoft.com/office/drawing/2014/main" id="{EC77D743-F76D-D790-001E-18EEA676F2AE}"/>
              </a:ext>
            </a:extLst>
          </p:cNvPr>
          <p:cNvGrpSpPr/>
          <p:nvPr/>
        </p:nvGrpSpPr>
        <p:grpSpPr>
          <a:xfrm>
            <a:off x="5340934" y="2009774"/>
            <a:ext cx="679576" cy="684299"/>
            <a:chOff x="5775900" y="2308125"/>
            <a:chExt cx="295375" cy="29537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7" name="Google Shape;8540;p58">
              <a:extLst>
                <a:ext uri="{FF2B5EF4-FFF2-40B4-BE49-F238E27FC236}">
                  <a16:creationId xmlns:a16="http://schemas.microsoft.com/office/drawing/2014/main" id="{E42D4726-E32A-9432-4DE9-6FAD098C1A39}"/>
                </a:ext>
              </a:extLst>
            </p:cNvPr>
            <p:cNvSpPr/>
            <p:nvPr/>
          </p:nvSpPr>
          <p:spPr>
            <a:xfrm>
              <a:off x="5984625" y="248297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78" y="725"/>
                  </a:cubicBezTo>
                  <a:cubicBezTo>
                    <a:pt x="567" y="725"/>
                    <a:pt x="725" y="568"/>
                    <a:pt x="725" y="347"/>
                  </a:cubicBez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8541;p58">
              <a:extLst>
                <a:ext uri="{FF2B5EF4-FFF2-40B4-BE49-F238E27FC236}">
                  <a16:creationId xmlns:a16="http://schemas.microsoft.com/office/drawing/2014/main" id="{00A2FBBB-1763-F70C-A5C7-8F14F680322F}"/>
                </a:ext>
              </a:extLst>
            </p:cNvPr>
            <p:cNvSpPr/>
            <p:nvPr/>
          </p:nvSpPr>
          <p:spPr>
            <a:xfrm>
              <a:off x="5775900" y="2308125"/>
              <a:ext cx="295375" cy="295375"/>
            </a:xfrm>
            <a:custGeom>
              <a:avLst/>
              <a:gdLst/>
              <a:ahLst/>
              <a:cxnLst/>
              <a:rect l="l" t="t" r="r" b="b"/>
              <a:pathLst>
                <a:path w="11815" h="11815" extrusionOk="0">
                  <a:moveTo>
                    <a:pt x="7845" y="725"/>
                  </a:moveTo>
                  <a:cubicBezTo>
                    <a:pt x="7719" y="914"/>
                    <a:pt x="7656" y="1166"/>
                    <a:pt x="7656" y="1450"/>
                  </a:cubicBezTo>
                  <a:cubicBezTo>
                    <a:pt x="7656" y="1670"/>
                    <a:pt x="7719" y="1922"/>
                    <a:pt x="7845" y="2143"/>
                  </a:cubicBezTo>
                  <a:lnTo>
                    <a:pt x="1387" y="2143"/>
                  </a:lnTo>
                  <a:cubicBezTo>
                    <a:pt x="1009" y="2143"/>
                    <a:pt x="694" y="1828"/>
                    <a:pt x="694" y="1450"/>
                  </a:cubicBezTo>
                  <a:cubicBezTo>
                    <a:pt x="694" y="1040"/>
                    <a:pt x="1009" y="725"/>
                    <a:pt x="1387" y="725"/>
                  </a:cubicBezTo>
                  <a:close/>
                  <a:moveTo>
                    <a:pt x="6112" y="6994"/>
                  </a:moveTo>
                  <a:cubicBezTo>
                    <a:pt x="5955" y="7183"/>
                    <a:pt x="5829" y="7436"/>
                    <a:pt x="5766" y="7719"/>
                  </a:cubicBezTo>
                  <a:lnTo>
                    <a:pt x="3466" y="7719"/>
                  </a:lnTo>
                  <a:lnTo>
                    <a:pt x="3466" y="6994"/>
                  </a:lnTo>
                  <a:close/>
                  <a:moveTo>
                    <a:pt x="694" y="2678"/>
                  </a:moveTo>
                  <a:cubicBezTo>
                    <a:pt x="883" y="2773"/>
                    <a:pt x="1103" y="2867"/>
                    <a:pt x="1387" y="2867"/>
                  </a:cubicBezTo>
                  <a:lnTo>
                    <a:pt x="1387" y="10460"/>
                  </a:lnTo>
                  <a:cubicBezTo>
                    <a:pt x="1009" y="10460"/>
                    <a:pt x="694" y="10145"/>
                    <a:pt x="694" y="9767"/>
                  </a:cubicBezTo>
                  <a:lnTo>
                    <a:pt x="694" y="2678"/>
                  </a:lnTo>
                  <a:close/>
                  <a:moveTo>
                    <a:pt x="8381" y="2836"/>
                  </a:moveTo>
                  <a:lnTo>
                    <a:pt x="8381" y="5608"/>
                  </a:lnTo>
                  <a:cubicBezTo>
                    <a:pt x="7814" y="5703"/>
                    <a:pt x="7247" y="5923"/>
                    <a:pt x="6774" y="6301"/>
                  </a:cubicBezTo>
                  <a:lnTo>
                    <a:pt x="3151" y="6301"/>
                  </a:lnTo>
                  <a:cubicBezTo>
                    <a:pt x="2962" y="6301"/>
                    <a:pt x="2804" y="6459"/>
                    <a:pt x="2804" y="6648"/>
                  </a:cubicBezTo>
                  <a:lnTo>
                    <a:pt x="2804" y="8034"/>
                  </a:lnTo>
                  <a:cubicBezTo>
                    <a:pt x="2804" y="8223"/>
                    <a:pt x="2962" y="8381"/>
                    <a:pt x="3151" y="8381"/>
                  </a:cubicBezTo>
                  <a:lnTo>
                    <a:pt x="5640" y="8381"/>
                  </a:lnTo>
                  <a:lnTo>
                    <a:pt x="5640" y="8727"/>
                  </a:lnTo>
                  <a:cubicBezTo>
                    <a:pt x="5640" y="9357"/>
                    <a:pt x="5829" y="9956"/>
                    <a:pt x="6144" y="10492"/>
                  </a:cubicBezTo>
                  <a:lnTo>
                    <a:pt x="2080" y="10492"/>
                  </a:lnTo>
                  <a:lnTo>
                    <a:pt x="2080" y="10460"/>
                  </a:lnTo>
                  <a:lnTo>
                    <a:pt x="2080" y="2836"/>
                  </a:lnTo>
                  <a:close/>
                  <a:moveTo>
                    <a:pt x="8727" y="6301"/>
                  </a:moveTo>
                  <a:cubicBezTo>
                    <a:pt x="10050" y="6301"/>
                    <a:pt x="11153" y="7404"/>
                    <a:pt x="11153" y="8727"/>
                  </a:cubicBezTo>
                  <a:cubicBezTo>
                    <a:pt x="11153" y="10082"/>
                    <a:pt x="10050" y="11216"/>
                    <a:pt x="8727" y="11216"/>
                  </a:cubicBezTo>
                  <a:cubicBezTo>
                    <a:pt x="7373" y="11216"/>
                    <a:pt x="6270" y="10113"/>
                    <a:pt x="6270" y="8727"/>
                  </a:cubicBezTo>
                  <a:cubicBezTo>
                    <a:pt x="6270" y="7373"/>
                    <a:pt x="7373" y="6301"/>
                    <a:pt x="8727" y="6301"/>
                  </a:cubicBezTo>
                  <a:close/>
                  <a:moveTo>
                    <a:pt x="1387" y="0"/>
                  </a:moveTo>
                  <a:cubicBezTo>
                    <a:pt x="630" y="0"/>
                    <a:pt x="0" y="630"/>
                    <a:pt x="0" y="1355"/>
                  </a:cubicBezTo>
                  <a:lnTo>
                    <a:pt x="0" y="9704"/>
                  </a:lnTo>
                  <a:cubicBezTo>
                    <a:pt x="0" y="10460"/>
                    <a:pt x="630" y="11090"/>
                    <a:pt x="1387" y="11090"/>
                  </a:cubicBezTo>
                  <a:lnTo>
                    <a:pt x="6742" y="11090"/>
                  </a:lnTo>
                  <a:cubicBezTo>
                    <a:pt x="7310" y="11563"/>
                    <a:pt x="8003" y="11815"/>
                    <a:pt x="8727" y="11815"/>
                  </a:cubicBezTo>
                  <a:cubicBezTo>
                    <a:pt x="10460" y="11815"/>
                    <a:pt x="11815" y="10334"/>
                    <a:pt x="11815" y="8664"/>
                  </a:cubicBezTo>
                  <a:cubicBezTo>
                    <a:pt x="11815" y="7120"/>
                    <a:pt x="10618" y="5829"/>
                    <a:pt x="9074" y="5608"/>
                  </a:cubicBezTo>
                  <a:lnTo>
                    <a:pt x="9074" y="2458"/>
                  </a:lnTo>
                  <a:cubicBezTo>
                    <a:pt x="9074" y="2269"/>
                    <a:pt x="9042" y="2143"/>
                    <a:pt x="8822" y="2080"/>
                  </a:cubicBezTo>
                  <a:cubicBezTo>
                    <a:pt x="8538" y="1985"/>
                    <a:pt x="8349" y="1733"/>
                    <a:pt x="8349" y="1418"/>
                  </a:cubicBezTo>
                  <a:cubicBezTo>
                    <a:pt x="8349" y="1135"/>
                    <a:pt x="8538" y="851"/>
                    <a:pt x="8822" y="725"/>
                  </a:cubicBezTo>
                  <a:cubicBezTo>
                    <a:pt x="8979" y="694"/>
                    <a:pt x="9074" y="536"/>
                    <a:pt x="9074" y="410"/>
                  </a:cubicBezTo>
                  <a:lnTo>
                    <a:pt x="9074" y="347"/>
                  </a:lnTo>
                  <a:cubicBezTo>
                    <a:pt x="9074" y="158"/>
                    <a:pt x="8916" y="0"/>
                    <a:pt x="8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8542;p58">
              <a:extLst>
                <a:ext uri="{FF2B5EF4-FFF2-40B4-BE49-F238E27FC236}">
                  <a16:creationId xmlns:a16="http://schemas.microsoft.com/office/drawing/2014/main" id="{911747E8-FAB1-2CA9-8A69-21DC2D4E43B0}"/>
                </a:ext>
              </a:extLst>
            </p:cNvPr>
            <p:cNvSpPr/>
            <p:nvPr/>
          </p:nvSpPr>
          <p:spPr>
            <a:xfrm>
              <a:off x="5984625" y="2508975"/>
              <a:ext cx="18125" cy="61450"/>
            </a:xfrm>
            <a:custGeom>
              <a:avLst/>
              <a:gdLst/>
              <a:ahLst/>
              <a:cxnLst/>
              <a:rect l="l" t="t" r="r" b="b"/>
              <a:pathLst>
                <a:path w="725" h="2458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2111"/>
                  </a:lnTo>
                  <a:cubicBezTo>
                    <a:pt x="0" y="2300"/>
                    <a:pt x="158" y="2458"/>
                    <a:pt x="378" y="2458"/>
                  </a:cubicBezTo>
                  <a:cubicBezTo>
                    <a:pt x="567" y="2458"/>
                    <a:pt x="725" y="2300"/>
                    <a:pt x="725" y="2111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8543;p58">
              <a:extLst>
                <a:ext uri="{FF2B5EF4-FFF2-40B4-BE49-F238E27FC236}">
                  <a16:creationId xmlns:a16="http://schemas.microsoft.com/office/drawing/2014/main" id="{B99ED4F5-CA6C-A9B1-9677-210C4031D439}"/>
                </a:ext>
              </a:extLst>
            </p:cNvPr>
            <p:cNvSpPr/>
            <p:nvPr/>
          </p:nvSpPr>
          <p:spPr>
            <a:xfrm>
              <a:off x="5845200" y="2395550"/>
              <a:ext cx="122900" cy="17350"/>
            </a:xfrm>
            <a:custGeom>
              <a:avLst/>
              <a:gdLst/>
              <a:ahLst/>
              <a:cxnLst/>
              <a:rect l="l" t="t" r="r" b="b"/>
              <a:pathLst>
                <a:path w="491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694"/>
                    <a:pt x="347" y="694"/>
                  </a:cubicBezTo>
                  <a:lnTo>
                    <a:pt x="4569" y="694"/>
                  </a:lnTo>
                  <a:cubicBezTo>
                    <a:pt x="4758" y="694"/>
                    <a:pt x="4916" y="536"/>
                    <a:pt x="4916" y="347"/>
                  </a:cubicBezTo>
                  <a:cubicBezTo>
                    <a:pt x="4916" y="158"/>
                    <a:pt x="4758" y="0"/>
                    <a:pt x="4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8544;p58">
              <a:extLst>
                <a:ext uri="{FF2B5EF4-FFF2-40B4-BE49-F238E27FC236}">
                  <a16:creationId xmlns:a16="http://schemas.microsoft.com/office/drawing/2014/main" id="{B7A3DEE8-3100-989D-F10F-05B82EC4AA91}"/>
                </a:ext>
              </a:extLst>
            </p:cNvPr>
            <p:cNvSpPr/>
            <p:nvPr/>
          </p:nvSpPr>
          <p:spPr>
            <a:xfrm>
              <a:off x="5845200" y="2431000"/>
              <a:ext cx="122900" cy="17350"/>
            </a:xfrm>
            <a:custGeom>
              <a:avLst/>
              <a:gdLst/>
              <a:ahLst/>
              <a:cxnLst/>
              <a:rect l="l" t="t" r="r" b="b"/>
              <a:pathLst>
                <a:path w="491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569" y="693"/>
                  </a:lnTo>
                  <a:cubicBezTo>
                    <a:pt x="4758" y="693"/>
                    <a:pt x="4916" y="536"/>
                    <a:pt x="4916" y="347"/>
                  </a:cubicBezTo>
                  <a:cubicBezTo>
                    <a:pt x="4916" y="158"/>
                    <a:pt x="4758" y="0"/>
                    <a:pt x="4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Google Shape;148;p24">
            <a:extLst>
              <a:ext uri="{FF2B5EF4-FFF2-40B4-BE49-F238E27FC236}">
                <a16:creationId xmlns:a16="http://schemas.microsoft.com/office/drawing/2014/main" id="{3A735A91-CA22-71C9-24DE-2F771970DBB5}"/>
              </a:ext>
            </a:extLst>
          </p:cNvPr>
          <p:cNvSpPr txBox="1">
            <a:spLocks/>
          </p:cNvSpPr>
          <p:nvPr/>
        </p:nvSpPr>
        <p:spPr>
          <a:xfrm flipH="1">
            <a:off x="5138310" y="2732871"/>
            <a:ext cx="1558815" cy="53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l"/>
            <a:r>
              <a:rPr lang="es-CL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OIRS</a:t>
            </a:r>
            <a:endParaRPr lang="es-CL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Google Shape;148;p24">
            <a:extLst>
              <a:ext uri="{FF2B5EF4-FFF2-40B4-BE49-F238E27FC236}">
                <a16:creationId xmlns:a16="http://schemas.microsoft.com/office/drawing/2014/main" id="{8F617DA9-28BD-2626-94E1-282113CA7E2B}"/>
              </a:ext>
            </a:extLst>
          </p:cNvPr>
          <p:cNvSpPr txBox="1">
            <a:spLocks/>
          </p:cNvSpPr>
          <p:nvPr/>
        </p:nvSpPr>
        <p:spPr>
          <a:xfrm flipH="1">
            <a:off x="5164330" y="3409466"/>
            <a:ext cx="2438769" cy="33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l"/>
            <a:r>
              <a:rPr lang="es-CL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CIUDADANOS</a:t>
            </a:r>
            <a:r>
              <a:rPr lang="es-CL" sz="2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1B55B81-4434-993F-1BEC-D6575AB8DC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776" y="1621889"/>
            <a:ext cx="3629186" cy="2442457"/>
          </a:xfrm>
          <a:prstGeom prst="roundRect">
            <a:avLst>
              <a:gd name="adj" fmla="val 47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9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1026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90A26-E18F-C98A-F4B2-1C2C6E9EC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0B9BE15-2116-EC7D-763A-ED387DA3A793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Rectángulo 52">
            <a:extLst>
              <a:ext uri="{FF2B5EF4-FFF2-40B4-BE49-F238E27FC236}">
                <a16:creationId xmlns:a16="http://schemas.microsoft.com/office/drawing/2014/main" id="{465E5B19-9783-A53C-6536-42F0C444EB02}"/>
              </a:ext>
            </a:extLst>
          </p:cNvPr>
          <p:cNvSpPr/>
          <p:nvPr/>
        </p:nvSpPr>
        <p:spPr>
          <a:xfrm flipH="1">
            <a:off x="291354" y="230404"/>
            <a:ext cx="3257585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B54C24-41E0-8AA0-C6A1-7454010025FE}"/>
              </a:ext>
            </a:extLst>
          </p:cNvPr>
          <p:cNvSpPr txBox="1"/>
          <p:nvPr/>
        </p:nvSpPr>
        <p:spPr>
          <a:xfrm>
            <a:off x="2306830" y="211187"/>
            <a:ext cx="6576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b="1" baseline="0" dirty="0"/>
              <a:t>REQUERIMIENTOS CIUDADANOS</a:t>
            </a:r>
          </a:p>
          <a:p>
            <a:pPr algn="ctr"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b="1" baseline="0" dirty="0"/>
              <a:t> 2023-2024 </a:t>
            </a:r>
            <a:endParaRPr lang="es-CL" sz="2400" b="1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6118527-B8ED-D047-EFCB-5E30A314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234192"/>
              </p:ext>
            </p:extLst>
          </p:nvPr>
        </p:nvGraphicFramePr>
        <p:xfrm>
          <a:off x="5456564" y="2225640"/>
          <a:ext cx="3426732" cy="107823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785256">
                  <a:extLst>
                    <a:ext uri="{9D8B030D-6E8A-4147-A177-3AD203B41FA5}">
                      <a16:colId xmlns:a16="http://schemas.microsoft.com/office/drawing/2014/main" val="2742913439"/>
                    </a:ext>
                  </a:extLst>
                </a:gridCol>
                <a:gridCol w="833666">
                  <a:extLst>
                    <a:ext uri="{9D8B030D-6E8A-4147-A177-3AD203B41FA5}">
                      <a16:colId xmlns:a16="http://schemas.microsoft.com/office/drawing/2014/main" val="2362319159"/>
                    </a:ext>
                  </a:extLst>
                </a:gridCol>
                <a:gridCol w="807810">
                  <a:extLst>
                    <a:ext uri="{9D8B030D-6E8A-4147-A177-3AD203B41FA5}">
                      <a16:colId xmlns:a16="http://schemas.microsoft.com/office/drawing/2014/main" val="2855066146"/>
                    </a:ext>
                  </a:extLst>
                </a:gridCol>
              </a:tblGrid>
              <a:tr h="13654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REQUERIMIENTO</a:t>
                      </a:r>
                      <a:endParaRPr lang="es-CL" sz="1100" b="1" i="0" u="none" strike="noStrike">
                        <a:solidFill>
                          <a:srgbClr val="F8F8F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2023</a:t>
                      </a:r>
                      <a:endParaRPr lang="es-CL" sz="1100" b="1" i="0" u="none" strike="noStrike" dirty="0">
                        <a:solidFill>
                          <a:srgbClr val="F8F8F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2024</a:t>
                      </a:r>
                      <a:endParaRPr lang="es-CL" sz="1100" b="1" i="0" u="none" strike="noStrike" dirty="0">
                        <a:solidFill>
                          <a:srgbClr val="F8F8F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433913"/>
                  </a:ext>
                </a:extLst>
              </a:tr>
              <a:tr h="14828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RECLAMOS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u="none" strike="noStrike" dirty="0">
                          <a:effectLst/>
                        </a:rPr>
                        <a:t>162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195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1976289"/>
                  </a:ext>
                </a:extLst>
              </a:tr>
              <a:tr h="13654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SOLICITUDES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94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239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9772594"/>
                  </a:ext>
                </a:extLst>
              </a:tr>
              <a:tr h="13654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FELICITACIONES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57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146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4897278"/>
                  </a:ext>
                </a:extLst>
              </a:tr>
              <a:tr h="13654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SUGERENCIAS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0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9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9784247"/>
                  </a:ext>
                </a:extLst>
              </a:tr>
              <a:tr h="13654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CONSULTAS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0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u="none" strike="noStrike" dirty="0">
                          <a:effectLst/>
                        </a:rPr>
                        <a:t>3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5561604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290BDDC1-B566-4B31-E80D-309C9E267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32" y="198497"/>
            <a:ext cx="1642300" cy="49998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816F7BA-8075-4C07-EC0D-C57A201A1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2" y="198497"/>
            <a:ext cx="600588" cy="532552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588F68B9-F631-E407-BA3F-C94D9A0524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861667"/>
              </p:ext>
            </p:extLst>
          </p:nvPr>
        </p:nvGraphicFramePr>
        <p:xfrm>
          <a:off x="578427" y="1061401"/>
          <a:ext cx="4495800" cy="3851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8530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>
          <a:extLst>
            <a:ext uri="{FF2B5EF4-FFF2-40B4-BE49-F238E27FC236}">
              <a16:creationId xmlns:a16="http://schemas.microsoft.com/office/drawing/2014/main" id="{88D5FE35-D788-C6CF-E6CF-BDB38ADAE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52">
            <a:extLst>
              <a:ext uri="{FF2B5EF4-FFF2-40B4-BE49-F238E27FC236}">
                <a16:creationId xmlns:a16="http://schemas.microsoft.com/office/drawing/2014/main" id="{5A346218-7577-1F0D-0921-163980AC8145}"/>
              </a:ext>
            </a:extLst>
          </p:cNvPr>
          <p:cNvSpPr/>
          <p:nvPr/>
        </p:nvSpPr>
        <p:spPr>
          <a:xfrm flipH="1">
            <a:off x="5754312" y="111078"/>
            <a:ext cx="3257585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EFDADA10-41D6-437C-2D07-65FB115FF209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609D58-372E-4EE4-BC5A-05A32BFDF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429B47-83F8-26B8-FACE-88165D94A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AEA0B43-03B2-6EFE-1622-E0EF4175C0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41870"/>
              </p:ext>
            </p:extLst>
          </p:nvPr>
        </p:nvGraphicFramePr>
        <p:xfrm>
          <a:off x="4671598" y="2202096"/>
          <a:ext cx="3533514" cy="2325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C7ADA532-A90A-66D8-88E1-0476C6FCCC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650855"/>
              </p:ext>
            </p:extLst>
          </p:nvPr>
        </p:nvGraphicFramePr>
        <p:xfrm>
          <a:off x="-57182" y="1055914"/>
          <a:ext cx="5133019" cy="361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BD2E9450-FDAF-3FC9-E3A0-A378F6BE5673}"/>
              </a:ext>
            </a:extLst>
          </p:cNvPr>
          <p:cNvSpPr txBox="1"/>
          <p:nvPr/>
        </p:nvSpPr>
        <p:spPr>
          <a:xfrm>
            <a:off x="612619" y="265847"/>
            <a:ext cx="51330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b="1" dirty="0"/>
              <a:t>TIPOLOGÍA</a:t>
            </a:r>
            <a:r>
              <a:rPr lang="es-CL" sz="2400" b="1" baseline="0" dirty="0"/>
              <a:t> DE RECLAMOS 2024</a:t>
            </a:r>
            <a:endParaRPr lang="es-CL" sz="24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57B0B7-5A7E-735B-76DF-7BF61F9A4840}"/>
              </a:ext>
            </a:extLst>
          </p:cNvPr>
          <p:cNvSpPr txBox="1"/>
          <p:nvPr/>
        </p:nvSpPr>
        <p:spPr>
          <a:xfrm>
            <a:off x="4556776" y="193708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1100" b="1" dirty="0"/>
              <a:t>RECLAMOS</a:t>
            </a:r>
            <a:r>
              <a:rPr lang="es-CL" sz="1100" b="1" baseline="0" dirty="0"/>
              <a:t> POR TRATO 2023-2024 </a:t>
            </a:r>
            <a:endParaRPr lang="es-CL" sz="11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52A0A1A-C5D6-1B88-5237-A8A38017657E}"/>
              </a:ext>
            </a:extLst>
          </p:cNvPr>
          <p:cNvSpPr txBox="1"/>
          <p:nvPr/>
        </p:nvSpPr>
        <p:spPr>
          <a:xfrm>
            <a:off x="5172446" y="4720656"/>
            <a:ext cx="35335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1100" dirty="0"/>
              <a:t>FUENTE: OIRS.MINSAL.CL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1CAE5736-49BE-981C-19C4-1E367DD4F749}"/>
              </a:ext>
            </a:extLst>
          </p:cNvPr>
          <p:cNvCxnSpPr>
            <a:cxnSpLocks/>
          </p:cNvCxnSpPr>
          <p:nvPr/>
        </p:nvCxnSpPr>
        <p:spPr>
          <a:xfrm>
            <a:off x="5963388" y="2280182"/>
            <a:ext cx="1834802" cy="746047"/>
          </a:xfrm>
          <a:prstGeom prst="straightConnector1">
            <a:avLst/>
          </a:prstGeom>
          <a:ln w="31750">
            <a:solidFill>
              <a:srgbClr val="E51F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74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>
          <a:extLst>
            <a:ext uri="{FF2B5EF4-FFF2-40B4-BE49-F238E27FC236}">
              <a16:creationId xmlns:a16="http://schemas.microsoft.com/office/drawing/2014/main" id="{1D398187-D80F-837F-DD87-16054495D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52">
            <a:extLst>
              <a:ext uri="{FF2B5EF4-FFF2-40B4-BE49-F238E27FC236}">
                <a16:creationId xmlns:a16="http://schemas.microsoft.com/office/drawing/2014/main" id="{30B29340-AABC-8D3C-390B-C387F99B8A2A}"/>
              </a:ext>
            </a:extLst>
          </p:cNvPr>
          <p:cNvSpPr/>
          <p:nvPr/>
        </p:nvSpPr>
        <p:spPr>
          <a:xfrm flipH="1">
            <a:off x="5754312" y="111078"/>
            <a:ext cx="3257585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9E726023-131C-9848-AABD-C0B1CE9B2172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F8CE6B-69ED-2839-B40B-9C9BC3093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27F470-C49E-2D2F-165A-9C9D397E3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BEC0D8E1-DEAC-9C23-B4B0-3FC353532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198984"/>
              </p:ext>
            </p:extLst>
          </p:nvPr>
        </p:nvGraphicFramePr>
        <p:xfrm>
          <a:off x="6248400" y="1259430"/>
          <a:ext cx="2604246" cy="3115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686">
                  <a:extLst>
                    <a:ext uri="{9D8B030D-6E8A-4147-A177-3AD203B41FA5}">
                      <a16:colId xmlns:a16="http://schemas.microsoft.com/office/drawing/2014/main" val="1912534206"/>
                    </a:ext>
                  </a:extLst>
                </a:gridCol>
                <a:gridCol w="697560">
                  <a:extLst>
                    <a:ext uri="{9D8B030D-6E8A-4147-A177-3AD203B41FA5}">
                      <a16:colId xmlns:a16="http://schemas.microsoft.com/office/drawing/2014/main" val="3172389030"/>
                    </a:ext>
                  </a:extLst>
                </a:gridCol>
              </a:tblGrid>
              <a:tr h="39659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ÁREAS</a:t>
                      </a:r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s-CL" sz="1100" b="1" i="0" u="none" strike="noStrike" dirty="0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DE RECLAMOS 2024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N°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712227"/>
                  </a:ext>
                </a:extLst>
              </a:tr>
              <a:tr h="39659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URGENCIA 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106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441577"/>
                  </a:ext>
                </a:extLst>
              </a:tr>
              <a:tr h="2033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SOME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598256"/>
                  </a:ext>
                </a:extLst>
              </a:tr>
              <a:tr h="2033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CONSULTORIO 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42430"/>
                  </a:ext>
                </a:extLst>
              </a:tr>
              <a:tr h="2453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SERV. GENERALES 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70446"/>
                  </a:ext>
                </a:extLst>
              </a:tr>
              <a:tr h="2453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MEDICINA (HOSPITALIZADOS) 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894261"/>
                  </a:ext>
                </a:extLst>
              </a:tr>
              <a:tr h="2033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FARMACIA 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260114"/>
                  </a:ext>
                </a:extLst>
              </a:tr>
              <a:tr h="2033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RECAUDACIÓN 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52657"/>
                  </a:ext>
                </a:extLst>
              </a:tr>
              <a:tr h="2033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CENTRO DE TRATAMIENTO AMBULATORIO 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814896"/>
                  </a:ext>
                </a:extLst>
              </a:tr>
              <a:tr h="2033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CUIDADOS PALIATIVOS 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140728"/>
                  </a:ext>
                </a:extLst>
              </a:tr>
              <a:tr h="20333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HOSPITALIZACIÓN DOM. 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72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503048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EA1CC857-9F3F-41AF-D75E-E8E815C19A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5438620"/>
              </p:ext>
            </p:extLst>
          </p:nvPr>
        </p:nvGraphicFramePr>
        <p:xfrm>
          <a:off x="607698" y="1024350"/>
          <a:ext cx="4493938" cy="3581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5E885F44-A940-9D13-FC5C-603ECCAB5E68}"/>
              </a:ext>
            </a:extLst>
          </p:cNvPr>
          <p:cNvSpPr/>
          <p:nvPr/>
        </p:nvSpPr>
        <p:spPr>
          <a:xfrm>
            <a:off x="3737758" y="2109355"/>
            <a:ext cx="1654629" cy="914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bg1">
                    <a:lumMod val="25000"/>
                  </a:schemeClr>
                </a:solidFill>
              </a:rPr>
              <a:t>85% </a:t>
            </a:r>
          </a:p>
          <a:p>
            <a:pPr algn="ctr"/>
            <a:r>
              <a:rPr lang="es-CL" dirty="0">
                <a:solidFill>
                  <a:schemeClr val="bg1">
                    <a:lumMod val="25000"/>
                  </a:schemeClr>
                </a:solidFill>
              </a:rPr>
              <a:t>Tiempo de espera</a:t>
            </a:r>
          </a:p>
        </p:txBody>
      </p:sp>
      <p:pic>
        <p:nvPicPr>
          <p:cNvPr id="10" name="Gráfico 9" descr="Atrás con relleno sólido">
            <a:extLst>
              <a:ext uri="{FF2B5EF4-FFF2-40B4-BE49-F238E27FC236}">
                <a16:creationId xmlns:a16="http://schemas.microsoft.com/office/drawing/2014/main" id="{F4BC40B7-532B-AC57-DB45-A1428DAFD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4591686" y="3446908"/>
            <a:ext cx="1019898" cy="59315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D607C1A-3F21-F577-77E3-B07F0AA826B5}"/>
              </a:ext>
            </a:extLst>
          </p:cNvPr>
          <p:cNvSpPr txBox="1"/>
          <p:nvPr/>
        </p:nvSpPr>
        <p:spPr>
          <a:xfrm>
            <a:off x="110836" y="230636"/>
            <a:ext cx="5754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b="1" baseline="0" dirty="0"/>
              <a:t>RECLAMOS POR UNIDAD</a:t>
            </a:r>
          </a:p>
          <a:p>
            <a:pPr algn="ctr" rtl="0">
              <a:defRPr sz="1400" b="0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400" b="1" baseline="0" dirty="0"/>
              <a:t>2024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3151320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D4002-B776-6F6C-D0E7-4D260CE1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4BDE390A-0D63-E429-BDBB-34B5F3A6C97D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5704E6E-411C-4501-2441-5ABE78C83CAD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76F1D7-37FD-3062-49D6-2BDBCCF66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42" y="258107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2D8402-8956-CB6C-9FFD-6C47C523C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223" y="258107"/>
            <a:ext cx="600588" cy="532552"/>
          </a:xfrm>
          <a:prstGeom prst="rect">
            <a:avLst/>
          </a:prstGeom>
        </p:spPr>
      </p:pic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EF520BF9-7CA8-CD39-6BC2-3E62342089DE}"/>
              </a:ext>
            </a:extLst>
          </p:cNvPr>
          <p:cNvCxnSpPr>
            <a:cxnSpLocks/>
          </p:cNvCxnSpPr>
          <p:nvPr/>
        </p:nvCxnSpPr>
        <p:spPr>
          <a:xfrm>
            <a:off x="4031162" y="993065"/>
            <a:ext cx="3918" cy="3292010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48;p24">
            <a:extLst>
              <a:ext uri="{FF2B5EF4-FFF2-40B4-BE49-F238E27FC236}">
                <a16:creationId xmlns:a16="http://schemas.microsoft.com/office/drawing/2014/main" id="{1F88DB59-44D8-9BA0-7A2F-F7F57FD3964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2018624" y="2920478"/>
            <a:ext cx="1638382" cy="2639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base"/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PARTICIPACIÓN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Google Shape;148;p24">
            <a:extLst>
              <a:ext uri="{FF2B5EF4-FFF2-40B4-BE49-F238E27FC236}">
                <a16:creationId xmlns:a16="http://schemas.microsoft.com/office/drawing/2014/main" id="{3E281E6E-4558-4A61-04FD-D570D8797216}"/>
              </a:ext>
            </a:extLst>
          </p:cNvPr>
          <p:cNvSpPr txBox="1">
            <a:spLocks/>
          </p:cNvSpPr>
          <p:nvPr/>
        </p:nvSpPr>
        <p:spPr>
          <a:xfrm flipH="1">
            <a:off x="1980098" y="3202402"/>
            <a:ext cx="1715434" cy="361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l" fontAlgn="base"/>
            <a:r>
              <a:rPr lang="es-E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SOCIAL</a:t>
            </a:r>
            <a:endParaRPr lang="es-E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4" name="Google Shape;8481;p58">
            <a:extLst>
              <a:ext uri="{FF2B5EF4-FFF2-40B4-BE49-F238E27FC236}">
                <a16:creationId xmlns:a16="http://schemas.microsoft.com/office/drawing/2014/main" id="{B8C1EC8B-D51A-BC7D-E012-E24D3F9449E7}"/>
              </a:ext>
            </a:extLst>
          </p:cNvPr>
          <p:cNvGrpSpPr/>
          <p:nvPr/>
        </p:nvGrpSpPr>
        <p:grpSpPr>
          <a:xfrm>
            <a:off x="2458316" y="2010417"/>
            <a:ext cx="742431" cy="790761"/>
            <a:chOff x="5421475" y="1945825"/>
            <a:chExt cx="278050" cy="296150"/>
          </a:xfrm>
          <a:solidFill>
            <a:srgbClr val="8E8E8E"/>
          </a:solidFill>
        </p:grpSpPr>
        <p:sp>
          <p:nvSpPr>
            <p:cNvPr id="15" name="Google Shape;8482;p58">
              <a:extLst>
                <a:ext uri="{FF2B5EF4-FFF2-40B4-BE49-F238E27FC236}">
                  <a16:creationId xmlns:a16="http://schemas.microsoft.com/office/drawing/2014/main" id="{3DE1D5F5-F9ED-69F5-8A3D-E5152536FF21}"/>
                </a:ext>
              </a:extLst>
            </p:cNvPr>
            <p:cNvSpPr/>
            <p:nvPr/>
          </p:nvSpPr>
          <p:spPr>
            <a:xfrm>
              <a:off x="5472650" y="1999375"/>
              <a:ext cx="172525" cy="242600"/>
            </a:xfrm>
            <a:custGeom>
              <a:avLst/>
              <a:gdLst/>
              <a:ahLst/>
              <a:cxnLst/>
              <a:rect l="l" t="t" r="r" b="b"/>
              <a:pathLst>
                <a:path w="6901" h="9704" extrusionOk="0">
                  <a:moveTo>
                    <a:pt x="1765" y="1355"/>
                  </a:moveTo>
                  <a:cubicBezTo>
                    <a:pt x="1986" y="1355"/>
                    <a:pt x="2143" y="1513"/>
                    <a:pt x="2143" y="1702"/>
                  </a:cubicBezTo>
                  <a:lnTo>
                    <a:pt x="2143" y="2048"/>
                  </a:lnTo>
                  <a:lnTo>
                    <a:pt x="1765" y="2048"/>
                  </a:lnTo>
                  <a:cubicBezTo>
                    <a:pt x="1671" y="2048"/>
                    <a:pt x="1545" y="2048"/>
                    <a:pt x="1419" y="2111"/>
                  </a:cubicBezTo>
                  <a:lnTo>
                    <a:pt x="1419" y="1702"/>
                  </a:lnTo>
                  <a:cubicBezTo>
                    <a:pt x="1419" y="1513"/>
                    <a:pt x="1576" y="1355"/>
                    <a:pt x="1765" y="1355"/>
                  </a:cubicBezTo>
                  <a:close/>
                  <a:moveTo>
                    <a:pt x="3151" y="631"/>
                  </a:moveTo>
                  <a:cubicBezTo>
                    <a:pt x="3341" y="631"/>
                    <a:pt x="3498" y="788"/>
                    <a:pt x="3498" y="1009"/>
                  </a:cubicBezTo>
                  <a:lnTo>
                    <a:pt x="3498" y="2111"/>
                  </a:lnTo>
                  <a:cubicBezTo>
                    <a:pt x="3404" y="2048"/>
                    <a:pt x="3277" y="2017"/>
                    <a:pt x="3151" y="2017"/>
                  </a:cubicBezTo>
                  <a:lnTo>
                    <a:pt x="2805" y="2017"/>
                  </a:lnTo>
                  <a:lnTo>
                    <a:pt x="2805" y="1009"/>
                  </a:lnTo>
                  <a:cubicBezTo>
                    <a:pt x="2805" y="788"/>
                    <a:pt x="2962" y="631"/>
                    <a:pt x="3151" y="631"/>
                  </a:cubicBezTo>
                  <a:close/>
                  <a:moveTo>
                    <a:pt x="4538" y="1355"/>
                  </a:moveTo>
                  <a:cubicBezTo>
                    <a:pt x="4727" y="1355"/>
                    <a:pt x="4884" y="1513"/>
                    <a:pt x="4884" y="1702"/>
                  </a:cubicBezTo>
                  <a:lnTo>
                    <a:pt x="4884" y="3088"/>
                  </a:lnTo>
                  <a:cubicBezTo>
                    <a:pt x="4884" y="3277"/>
                    <a:pt x="4727" y="3435"/>
                    <a:pt x="4538" y="3435"/>
                  </a:cubicBezTo>
                  <a:cubicBezTo>
                    <a:pt x="4349" y="3435"/>
                    <a:pt x="4191" y="3277"/>
                    <a:pt x="4191" y="3088"/>
                  </a:cubicBezTo>
                  <a:lnTo>
                    <a:pt x="4191" y="1702"/>
                  </a:lnTo>
                  <a:cubicBezTo>
                    <a:pt x="4191" y="1513"/>
                    <a:pt x="4349" y="1355"/>
                    <a:pt x="4538" y="1355"/>
                  </a:cubicBezTo>
                  <a:close/>
                  <a:moveTo>
                    <a:pt x="5924" y="2017"/>
                  </a:moveTo>
                  <a:cubicBezTo>
                    <a:pt x="6113" y="2017"/>
                    <a:pt x="6270" y="2174"/>
                    <a:pt x="6270" y="2363"/>
                  </a:cubicBezTo>
                  <a:lnTo>
                    <a:pt x="6270" y="3088"/>
                  </a:lnTo>
                  <a:cubicBezTo>
                    <a:pt x="6270" y="3277"/>
                    <a:pt x="6113" y="3435"/>
                    <a:pt x="5924" y="3435"/>
                  </a:cubicBezTo>
                  <a:cubicBezTo>
                    <a:pt x="5703" y="3435"/>
                    <a:pt x="5546" y="3277"/>
                    <a:pt x="5546" y="3088"/>
                  </a:cubicBezTo>
                  <a:lnTo>
                    <a:pt x="5546" y="2363"/>
                  </a:lnTo>
                  <a:cubicBezTo>
                    <a:pt x="5546" y="2174"/>
                    <a:pt x="5703" y="2017"/>
                    <a:pt x="5924" y="2017"/>
                  </a:cubicBezTo>
                  <a:close/>
                  <a:moveTo>
                    <a:pt x="3120" y="2741"/>
                  </a:moveTo>
                  <a:cubicBezTo>
                    <a:pt x="3309" y="2741"/>
                    <a:pt x="3467" y="2899"/>
                    <a:pt x="3467" y="3088"/>
                  </a:cubicBezTo>
                  <a:cubicBezTo>
                    <a:pt x="3467" y="3277"/>
                    <a:pt x="3309" y="3435"/>
                    <a:pt x="3120" y="3435"/>
                  </a:cubicBezTo>
                  <a:lnTo>
                    <a:pt x="1734" y="3435"/>
                  </a:lnTo>
                  <a:cubicBezTo>
                    <a:pt x="1545" y="3435"/>
                    <a:pt x="1387" y="3592"/>
                    <a:pt x="1387" y="3781"/>
                  </a:cubicBezTo>
                  <a:cubicBezTo>
                    <a:pt x="1387" y="4002"/>
                    <a:pt x="1545" y="4159"/>
                    <a:pt x="1734" y="4159"/>
                  </a:cubicBezTo>
                  <a:cubicBezTo>
                    <a:pt x="2679" y="4159"/>
                    <a:pt x="3467" y="4947"/>
                    <a:pt x="3467" y="5892"/>
                  </a:cubicBezTo>
                  <a:cubicBezTo>
                    <a:pt x="3467" y="6081"/>
                    <a:pt x="3624" y="6238"/>
                    <a:pt x="3845" y="6238"/>
                  </a:cubicBezTo>
                  <a:cubicBezTo>
                    <a:pt x="4034" y="6238"/>
                    <a:pt x="4191" y="6081"/>
                    <a:pt x="4191" y="5892"/>
                  </a:cubicBezTo>
                  <a:cubicBezTo>
                    <a:pt x="4191" y="5167"/>
                    <a:pt x="3876" y="4537"/>
                    <a:pt x="3435" y="4096"/>
                  </a:cubicBezTo>
                  <a:cubicBezTo>
                    <a:pt x="3593" y="4065"/>
                    <a:pt x="3750" y="4002"/>
                    <a:pt x="3876" y="3876"/>
                  </a:cubicBezTo>
                  <a:cubicBezTo>
                    <a:pt x="4065" y="4033"/>
                    <a:pt x="4317" y="4159"/>
                    <a:pt x="4569" y="4159"/>
                  </a:cubicBezTo>
                  <a:cubicBezTo>
                    <a:pt x="4853" y="4159"/>
                    <a:pt x="5073" y="4033"/>
                    <a:pt x="5294" y="3876"/>
                  </a:cubicBezTo>
                  <a:cubicBezTo>
                    <a:pt x="5483" y="4033"/>
                    <a:pt x="5703" y="4159"/>
                    <a:pt x="5987" y="4159"/>
                  </a:cubicBezTo>
                  <a:cubicBezTo>
                    <a:pt x="6113" y="4159"/>
                    <a:pt x="6239" y="4096"/>
                    <a:pt x="6333" y="4065"/>
                  </a:cubicBezTo>
                  <a:lnTo>
                    <a:pt x="6333" y="5167"/>
                  </a:lnTo>
                  <a:cubicBezTo>
                    <a:pt x="6333" y="5923"/>
                    <a:pt x="5861" y="6554"/>
                    <a:pt x="5199" y="6774"/>
                  </a:cubicBezTo>
                  <a:cubicBezTo>
                    <a:pt x="5042" y="6837"/>
                    <a:pt x="4979" y="6995"/>
                    <a:pt x="4979" y="7089"/>
                  </a:cubicBezTo>
                  <a:lnTo>
                    <a:pt x="4979" y="7562"/>
                  </a:lnTo>
                  <a:lnTo>
                    <a:pt x="2206" y="7562"/>
                  </a:lnTo>
                  <a:lnTo>
                    <a:pt x="2206" y="7089"/>
                  </a:lnTo>
                  <a:cubicBezTo>
                    <a:pt x="2206" y="6932"/>
                    <a:pt x="2143" y="6837"/>
                    <a:pt x="1986" y="6774"/>
                  </a:cubicBezTo>
                  <a:cubicBezTo>
                    <a:pt x="1261" y="6554"/>
                    <a:pt x="820" y="5892"/>
                    <a:pt x="820" y="5167"/>
                  </a:cubicBezTo>
                  <a:lnTo>
                    <a:pt x="820" y="3750"/>
                  </a:lnTo>
                  <a:lnTo>
                    <a:pt x="726" y="3750"/>
                  </a:lnTo>
                  <a:cubicBezTo>
                    <a:pt x="726" y="3151"/>
                    <a:pt x="1198" y="2741"/>
                    <a:pt x="1734" y="2741"/>
                  </a:cubicBezTo>
                  <a:close/>
                  <a:moveTo>
                    <a:pt x="5199" y="8286"/>
                  </a:moveTo>
                  <a:cubicBezTo>
                    <a:pt x="5388" y="8286"/>
                    <a:pt x="5546" y="8444"/>
                    <a:pt x="5546" y="8633"/>
                  </a:cubicBezTo>
                  <a:lnTo>
                    <a:pt x="5546" y="8979"/>
                  </a:lnTo>
                  <a:lnTo>
                    <a:pt x="1387" y="8979"/>
                  </a:lnTo>
                  <a:lnTo>
                    <a:pt x="1387" y="8633"/>
                  </a:lnTo>
                  <a:cubicBezTo>
                    <a:pt x="1387" y="8444"/>
                    <a:pt x="1545" y="8286"/>
                    <a:pt x="1734" y="8286"/>
                  </a:cubicBezTo>
                  <a:close/>
                  <a:moveTo>
                    <a:pt x="3120" y="1"/>
                  </a:moveTo>
                  <a:cubicBezTo>
                    <a:pt x="2647" y="1"/>
                    <a:pt x="2269" y="316"/>
                    <a:pt x="2143" y="757"/>
                  </a:cubicBezTo>
                  <a:cubicBezTo>
                    <a:pt x="2017" y="725"/>
                    <a:pt x="1891" y="694"/>
                    <a:pt x="1734" y="694"/>
                  </a:cubicBezTo>
                  <a:cubicBezTo>
                    <a:pt x="1167" y="694"/>
                    <a:pt x="726" y="1166"/>
                    <a:pt x="726" y="1702"/>
                  </a:cubicBezTo>
                  <a:lnTo>
                    <a:pt x="726" y="2426"/>
                  </a:lnTo>
                  <a:cubicBezTo>
                    <a:pt x="285" y="2678"/>
                    <a:pt x="1" y="3214"/>
                    <a:pt x="1" y="3750"/>
                  </a:cubicBezTo>
                  <a:lnTo>
                    <a:pt x="1" y="5136"/>
                  </a:lnTo>
                  <a:cubicBezTo>
                    <a:pt x="1" y="6081"/>
                    <a:pt x="568" y="6932"/>
                    <a:pt x="1387" y="7341"/>
                  </a:cubicBezTo>
                  <a:lnTo>
                    <a:pt x="1387" y="7656"/>
                  </a:lnTo>
                  <a:cubicBezTo>
                    <a:pt x="1009" y="7814"/>
                    <a:pt x="694" y="8160"/>
                    <a:pt x="694" y="8633"/>
                  </a:cubicBezTo>
                  <a:lnTo>
                    <a:pt x="694" y="9357"/>
                  </a:lnTo>
                  <a:cubicBezTo>
                    <a:pt x="694" y="9546"/>
                    <a:pt x="852" y="9704"/>
                    <a:pt x="1041" y="9704"/>
                  </a:cubicBezTo>
                  <a:lnTo>
                    <a:pt x="5892" y="9704"/>
                  </a:lnTo>
                  <a:cubicBezTo>
                    <a:pt x="6081" y="9704"/>
                    <a:pt x="6239" y="9546"/>
                    <a:pt x="6239" y="9357"/>
                  </a:cubicBezTo>
                  <a:lnTo>
                    <a:pt x="6239" y="8633"/>
                  </a:lnTo>
                  <a:cubicBezTo>
                    <a:pt x="6239" y="8192"/>
                    <a:pt x="5955" y="7814"/>
                    <a:pt x="5514" y="7656"/>
                  </a:cubicBezTo>
                  <a:lnTo>
                    <a:pt x="5514" y="7341"/>
                  </a:lnTo>
                  <a:cubicBezTo>
                    <a:pt x="6365" y="6932"/>
                    <a:pt x="6901" y="6081"/>
                    <a:pt x="6901" y="5136"/>
                  </a:cubicBezTo>
                  <a:lnTo>
                    <a:pt x="6901" y="2363"/>
                  </a:lnTo>
                  <a:cubicBezTo>
                    <a:pt x="6901" y="1796"/>
                    <a:pt x="6428" y="1355"/>
                    <a:pt x="5892" y="1355"/>
                  </a:cubicBezTo>
                  <a:cubicBezTo>
                    <a:pt x="5766" y="1355"/>
                    <a:pt x="5609" y="1387"/>
                    <a:pt x="5483" y="1418"/>
                  </a:cubicBezTo>
                  <a:cubicBezTo>
                    <a:pt x="5357" y="1009"/>
                    <a:pt x="4979" y="694"/>
                    <a:pt x="4506" y="694"/>
                  </a:cubicBezTo>
                  <a:cubicBezTo>
                    <a:pt x="4380" y="694"/>
                    <a:pt x="4223" y="725"/>
                    <a:pt x="4097" y="757"/>
                  </a:cubicBezTo>
                  <a:cubicBezTo>
                    <a:pt x="4002" y="316"/>
                    <a:pt x="3593" y="1"/>
                    <a:pt x="3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8483;p58">
              <a:extLst>
                <a:ext uri="{FF2B5EF4-FFF2-40B4-BE49-F238E27FC236}">
                  <a16:creationId xmlns:a16="http://schemas.microsoft.com/office/drawing/2014/main" id="{2085D88E-9A43-20E6-EF07-9531FE32C4C4}"/>
                </a:ext>
              </a:extLst>
            </p:cNvPr>
            <p:cNvSpPr/>
            <p:nvPr/>
          </p:nvSpPr>
          <p:spPr>
            <a:xfrm>
              <a:off x="5559300" y="1945825"/>
              <a:ext cx="18150" cy="44125"/>
            </a:xfrm>
            <a:custGeom>
              <a:avLst/>
              <a:gdLst/>
              <a:ahLst/>
              <a:cxnLst/>
              <a:rect l="l" t="t" r="r" b="b"/>
              <a:pathLst>
                <a:path w="726" h="176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418"/>
                  </a:lnTo>
                  <a:cubicBezTo>
                    <a:pt x="1" y="1607"/>
                    <a:pt x="158" y="1764"/>
                    <a:pt x="379" y="1764"/>
                  </a:cubicBezTo>
                  <a:cubicBezTo>
                    <a:pt x="568" y="1764"/>
                    <a:pt x="725" y="1607"/>
                    <a:pt x="725" y="1418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8484;p58">
              <a:extLst>
                <a:ext uri="{FF2B5EF4-FFF2-40B4-BE49-F238E27FC236}">
                  <a16:creationId xmlns:a16="http://schemas.microsoft.com/office/drawing/2014/main" id="{44971E55-C0C6-0FAE-E48A-535C05FB22AB}"/>
                </a:ext>
              </a:extLst>
            </p:cNvPr>
            <p:cNvSpPr/>
            <p:nvPr/>
          </p:nvSpPr>
          <p:spPr>
            <a:xfrm>
              <a:off x="5611275" y="19639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76" y="1"/>
                  </a:moveTo>
                  <a:cubicBezTo>
                    <a:pt x="985" y="1"/>
                    <a:pt x="899" y="32"/>
                    <a:pt x="851" y="95"/>
                  </a:cubicBezTo>
                  <a:lnTo>
                    <a:pt x="127" y="788"/>
                  </a:lnTo>
                  <a:cubicBezTo>
                    <a:pt x="1" y="914"/>
                    <a:pt x="1" y="1166"/>
                    <a:pt x="127" y="1261"/>
                  </a:cubicBezTo>
                  <a:cubicBezTo>
                    <a:pt x="190" y="1340"/>
                    <a:pt x="284" y="1379"/>
                    <a:pt x="375" y="1379"/>
                  </a:cubicBezTo>
                  <a:cubicBezTo>
                    <a:pt x="466" y="1379"/>
                    <a:pt x="552" y="1340"/>
                    <a:pt x="599" y="1261"/>
                  </a:cubicBezTo>
                  <a:lnTo>
                    <a:pt x="1324" y="568"/>
                  </a:lnTo>
                  <a:cubicBezTo>
                    <a:pt x="1419" y="442"/>
                    <a:pt x="1419" y="221"/>
                    <a:pt x="1324" y="95"/>
                  </a:cubicBezTo>
                  <a:cubicBezTo>
                    <a:pt x="1261" y="32"/>
                    <a:pt x="1167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8485;p58">
              <a:extLst>
                <a:ext uri="{FF2B5EF4-FFF2-40B4-BE49-F238E27FC236}">
                  <a16:creationId xmlns:a16="http://schemas.microsoft.com/office/drawing/2014/main" id="{22564E9C-CCC7-2E0B-842F-5F150383B028}"/>
                </a:ext>
              </a:extLst>
            </p:cNvPr>
            <p:cNvSpPr/>
            <p:nvPr/>
          </p:nvSpPr>
          <p:spPr>
            <a:xfrm>
              <a:off x="5664050" y="2067900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40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18" y="158"/>
                    <a:pt x="1261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8486;p58">
              <a:extLst>
                <a:ext uri="{FF2B5EF4-FFF2-40B4-BE49-F238E27FC236}">
                  <a16:creationId xmlns:a16="http://schemas.microsoft.com/office/drawing/2014/main" id="{12E49507-21D4-4C55-E4A7-599B22791CE4}"/>
                </a:ext>
              </a:extLst>
            </p:cNvPr>
            <p:cNvSpPr/>
            <p:nvPr/>
          </p:nvSpPr>
          <p:spPr>
            <a:xfrm>
              <a:off x="5421475" y="2067900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78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8487;p58">
              <a:extLst>
                <a:ext uri="{FF2B5EF4-FFF2-40B4-BE49-F238E27FC236}">
                  <a16:creationId xmlns:a16="http://schemas.microsoft.com/office/drawing/2014/main" id="{FEF8F2A8-CD77-703E-5E53-691C21C31D07}"/>
                </a:ext>
              </a:extLst>
            </p:cNvPr>
            <p:cNvSpPr/>
            <p:nvPr/>
          </p:nvSpPr>
          <p:spPr>
            <a:xfrm>
              <a:off x="5490000" y="1963925"/>
              <a:ext cx="35450" cy="33900"/>
            </a:xfrm>
            <a:custGeom>
              <a:avLst/>
              <a:gdLst/>
              <a:ahLst/>
              <a:cxnLst/>
              <a:rect l="l" t="t" r="r" b="b"/>
              <a:pathLst>
                <a:path w="1418" h="1356" extrusionOk="0">
                  <a:moveTo>
                    <a:pt x="343" y="1"/>
                  </a:moveTo>
                  <a:cubicBezTo>
                    <a:pt x="252" y="1"/>
                    <a:pt x="158" y="32"/>
                    <a:pt x="95" y="95"/>
                  </a:cubicBezTo>
                  <a:cubicBezTo>
                    <a:pt x="0" y="221"/>
                    <a:pt x="0" y="442"/>
                    <a:pt x="95" y="568"/>
                  </a:cubicBezTo>
                  <a:lnTo>
                    <a:pt x="819" y="1261"/>
                  </a:lnTo>
                  <a:cubicBezTo>
                    <a:pt x="866" y="1324"/>
                    <a:pt x="953" y="1356"/>
                    <a:pt x="1044" y="1356"/>
                  </a:cubicBezTo>
                  <a:cubicBezTo>
                    <a:pt x="1134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67" y="95"/>
                  </a:lnTo>
                  <a:cubicBezTo>
                    <a:pt x="520" y="32"/>
                    <a:pt x="433" y="1"/>
                    <a:pt x="3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8488;p58">
              <a:extLst>
                <a:ext uri="{FF2B5EF4-FFF2-40B4-BE49-F238E27FC236}">
                  <a16:creationId xmlns:a16="http://schemas.microsoft.com/office/drawing/2014/main" id="{663790A4-A420-BD5C-D5D9-C60BED8BAFD5}"/>
                </a:ext>
              </a:extLst>
            </p:cNvPr>
            <p:cNvSpPr/>
            <p:nvPr/>
          </p:nvSpPr>
          <p:spPr>
            <a:xfrm>
              <a:off x="5437225" y="1997650"/>
              <a:ext cx="37825" cy="26325"/>
            </a:xfrm>
            <a:custGeom>
              <a:avLst/>
              <a:gdLst/>
              <a:ahLst/>
              <a:cxnLst/>
              <a:rect l="l" t="t" r="r" b="b"/>
              <a:pathLst>
                <a:path w="1513" h="1053" extrusionOk="0">
                  <a:moveTo>
                    <a:pt x="422" y="0"/>
                  </a:moveTo>
                  <a:cubicBezTo>
                    <a:pt x="285" y="0"/>
                    <a:pt x="140" y="81"/>
                    <a:pt x="95" y="196"/>
                  </a:cubicBezTo>
                  <a:cubicBezTo>
                    <a:pt x="0" y="353"/>
                    <a:pt x="95" y="574"/>
                    <a:pt x="252" y="668"/>
                  </a:cubicBezTo>
                  <a:lnTo>
                    <a:pt x="945" y="1015"/>
                  </a:lnTo>
                  <a:cubicBezTo>
                    <a:pt x="989" y="1041"/>
                    <a:pt x="1039" y="1052"/>
                    <a:pt x="1091" y="1052"/>
                  </a:cubicBezTo>
                  <a:cubicBezTo>
                    <a:pt x="1227" y="1052"/>
                    <a:pt x="1372" y="971"/>
                    <a:pt x="1418" y="857"/>
                  </a:cubicBezTo>
                  <a:cubicBezTo>
                    <a:pt x="1512" y="700"/>
                    <a:pt x="1418" y="479"/>
                    <a:pt x="1260" y="385"/>
                  </a:cubicBezTo>
                  <a:lnTo>
                    <a:pt x="567" y="38"/>
                  </a:lnTo>
                  <a:cubicBezTo>
                    <a:pt x="524" y="12"/>
                    <a:pt x="473" y="0"/>
                    <a:pt x="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8489;p58">
              <a:extLst>
                <a:ext uri="{FF2B5EF4-FFF2-40B4-BE49-F238E27FC236}">
                  <a16:creationId xmlns:a16="http://schemas.microsoft.com/office/drawing/2014/main" id="{821BF183-B638-BA76-DAF5-0033CC9DB853}"/>
                </a:ext>
              </a:extLst>
            </p:cNvPr>
            <p:cNvSpPr/>
            <p:nvPr/>
          </p:nvSpPr>
          <p:spPr>
            <a:xfrm>
              <a:off x="5645150" y="1998300"/>
              <a:ext cx="37825" cy="26900"/>
            </a:xfrm>
            <a:custGeom>
              <a:avLst/>
              <a:gdLst/>
              <a:ahLst/>
              <a:cxnLst/>
              <a:rect l="l" t="t" r="r" b="b"/>
              <a:pathLst>
                <a:path w="1513" h="1076" extrusionOk="0">
                  <a:moveTo>
                    <a:pt x="1098" y="0"/>
                  </a:moveTo>
                  <a:cubicBezTo>
                    <a:pt x="1046" y="0"/>
                    <a:pt x="994" y="14"/>
                    <a:pt x="946" y="44"/>
                  </a:cubicBezTo>
                  <a:lnTo>
                    <a:pt x="253" y="422"/>
                  </a:lnTo>
                  <a:cubicBezTo>
                    <a:pt x="95" y="485"/>
                    <a:pt x="1" y="674"/>
                    <a:pt x="95" y="894"/>
                  </a:cubicBezTo>
                  <a:cubicBezTo>
                    <a:pt x="142" y="1011"/>
                    <a:pt x="258" y="1076"/>
                    <a:pt x="405" y="1076"/>
                  </a:cubicBezTo>
                  <a:cubicBezTo>
                    <a:pt x="456" y="1076"/>
                    <a:pt x="511" y="1068"/>
                    <a:pt x="568" y="1052"/>
                  </a:cubicBezTo>
                  <a:lnTo>
                    <a:pt x="1261" y="674"/>
                  </a:lnTo>
                  <a:cubicBezTo>
                    <a:pt x="1418" y="611"/>
                    <a:pt x="1513" y="422"/>
                    <a:pt x="1418" y="201"/>
                  </a:cubicBezTo>
                  <a:cubicBezTo>
                    <a:pt x="1331" y="71"/>
                    <a:pt x="1214" y="0"/>
                    <a:pt x="10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66A0A1B6-DC94-D1A5-799C-CE093BB96F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34" t="15033" r="9912" b="2637"/>
          <a:stretch>
            <a:fillRect/>
          </a:stretch>
        </p:blipFill>
        <p:spPr>
          <a:xfrm>
            <a:off x="4552624" y="1442492"/>
            <a:ext cx="3754427" cy="2393156"/>
          </a:xfrm>
          <a:prstGeom prst="roundRect">
            <a:avLst>
              <a:gd name="adj" fmla="val 53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0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19466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>
          <a:extLst>
            <a:ext uri="{FF2B5EF4-FFF2-40B4-BE49-F238E27FC236}">
              <a16:creationId xmlns:a16="http://schemas.microsoft.com/office/drawing/2014/main" id="{46AEFF37-6756-3C79-9F17-654B4845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80031DBA-52F6-E240-C673-BC74863B837A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3024BA0-5459-EE3C-7991-0E1E56D39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885" y="896606"/>
            <a:ext cx="1859545" cy="1598180"/>
          </a:xfrm>
          <a:prstGeom prst="roundRect">
            <a:avLst>
              <a:gd name="adj" fmla="val 46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00" dir="5400000" sy="-100000" algn="bl" rotWithShape="0"/>
          </a:effectLst>
        </p:spPr>
      </p:pic>
      <p:sp>
        <p:nvSpPr>
          <p:cNvPr id="3" name="Rectángulo 52">
            <a:extLst>
              <a:ext uri="{FF2B5EF4-FFF2-40B4-BE49-F238E27FC236}">
                <a16:creationId xmlns:a16="http://schemas.microsoft.com/office/drawing/2014/main" id="{45588007-0EDC-4370-9208-615800E20690}"/>
              </a:ext>
            </a:extLst>
          </p:cNvPr>
          <p:cNvSpPr/>
          <p:nvPr/>
        </p:nvSpPr>
        <p:spPr>
          <a:xfrm flipH="1">
            <a:off x="5754312" y="111078"/>
            <a:ext cx="3257585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0E19F-1E8C-EC55-D096-2187A2A5F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678F72-D6F3-04B8-2C51-C32085BB2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127E566-AD9E-E81A-0792-A97ECDBE9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16" y="2001381"/>
            <a:ext cx="1812031" cy="1359024"/>
          </a:xfrm>
          <a:prstGeom prst="roundRect">
            <a:avLst>
              <a:gd name="adj" fmla="val 37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32000" dist="5000" dir="5400000" sy="-100000" algn="bl" rotWithShape="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33EF956-509B-45A0-753C-C211F0FCE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078" y="2612672"/>
            <a:ext cx="1874655" cy="1248989"/>
          </a:xfrm>
          <a:prstGeom prst="roundRect">
            <a:avLst>
              <a:gd name="adj" fmla="val 418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4000" dist="5000" dir="5400000" sy="-100000" algn="bl" rotWithShape="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6901A45-45D7-1664-1C51-C5020C5A5E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477" t="5473" r="14969" b="27061"/>
          <a:stretch>
            <a:fillRect/>
          </a:stretch>
        </p:blipFill>
        <p:spPr>
          <a:xfrm>
            <a:off x="442327" y="653850"/>
            <a:ext cx="1841585" cy="1217232"/>
          </a:xfrm>
          <a:prstGeom prst="roundRect">
            <a:avLst>
              <a:gd name="adj" fmla="val 397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3000" dist="5000" dir="5400000" sy="-100000" algn="bl" rotWithShape="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66FEC17-A38E-E4B8-5FEA-0ADC73D04880}"/>
              </a:ext>
            </a:extLst>
          </p:cNvPr>
          <p:cNvSpPr txBox="1"/>
          <p:nvPr/>
        </p:nvSpPr>
        <p:spPr>
          <a:xfrm>
            <a:off x="2538138" y="4100993"/>
            <a:ext cx="2056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800" dirty="0"/>
              <a:t>Proyecto, líderes comunitarios se capacitan en alfabetización en salud, con el objetivo de dar a conocer carteras de prestaciones, categorización de urgencia, y elaboración de proyectos.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44F93D-64A2-B058-95E3-2589827B4840}"/>
              </a:ext>
            </a:extLst>
          </p:cNvPr>
          <p:cNvSpPr txBox="1"/>
          <p:nvPr/>
        </p:nvSpPr>
        <p:spPr>
          <a:xfrm>
            <a:off x="406182" y="3492868"/>
            <a:ext cx="1965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/>
              <a:t>Voluntariado HSJC, comprometido con unidad de medicina, y pacientes hospitalizados.</a:t>
            </a:r>
            <a:endParaRPr lang="es-CL" sz="8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C6D72A5-C35B-DA8C-51D4-192F50D337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4683" y="2143956"/>
            <a:ext cx="1527683" cy="114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00" dir="5400000" sy="-100000" algn="bl" rotWithShape="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BF492B4-1E60-9286-54CB-F42EBDE06D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8445" y="855619"/>
            <a:ext cx="1527683" cy="114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2000" dist="5000" dir="5400000" sy="-100000" algn="bl" rotWithShape="0"/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825CDEB8-FFA2-A744-E5C0-8E7676339B5B}"/>
              </a:ext>
            </a:extLst>
          </p:cNvPr>
          <p:cNvSpPr txBox="1"/>
          <p:nvPr/>
        </p:nvSpPr>
        <p:spPr>
          <a:xfrm>
            <a:off x="4810397" y="3456094"/>
            <a:ext cx="15691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/>
              <a:t>Puesta en marcha HSJC, visitas guiadas a la comunidad, para dar a conocer las dependencias del nuevo hospital, nuevas áreas,  con una participación de más de 300 usuarios.</a:t>
            </a:r>
            <a:endParaRPr lang="es-CL" sz="800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8537CCE-0742-FA86-B541-4590A1C0E1A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336" t="33435" r="30748" b="9821"/>
          <a:stretch>
            <a:fillRect/>
          </a:stretch>
        </p:blipFill>
        <p:spPr>
          <a:xfrm>
            <a:off x="6694513" y="2143956"/>
            <a:ext cx="2045112" cy="1281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8000" dist="5000" dir="5400000" sy="-100000" algn="bl" rotWithShape="0"/>
          </a:effec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C8351FE5-048B-1D6F-7695-D03A4C15EE57}"/>
              </a:ext>
            </a:extLst>
          </p:cNvPr>
          <p:cNvSpPr txBox="1"/>
          <p:nvPr/>
        </p:nvSpPr>
        <p:spPr>
          <a:xfrm>
            <a:off x="6656772" y="3630828"/>
            <a:ext cx="20810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/>
              <a:t>Recibimiento del COSOC del SSVSA junto al consejo de salud del HSJ.</a:t>
            </a:r>
            <a:endParaRPr lang="es-CL" sz="800" dirty="0"/>
          </a:p>
        </p:txBody>
      </p:sp>
    </p:spTree>
    <p:extLst>
      <p:ext uri="{BB962C8B-B14F-4D97-AF65-F5344CB8AC3E}">
        <p14:creationId xmlns:p14="http://schemas.microsoft.com/office/powerpoint/2010/main" val="4290049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C92D9-7AE3-4503-8687-D9C09A217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E329E011-11E4-BDAE-E8AC-3B4C503982D8}"/>
              </a:ext>
            </a:extLst>
          </p:cNvPr>
          <p:cNvSpPr/>
          <p:nvPr/>
        </p:nvSpPr>
        <p:spPr>
          <a:xfrm rot="5400000">
            <a:off x="5560311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4AFDF27-D40B-A92F-EFB8-3F0198EE26C8}"/>
              </a:ext>
            </a:extLst>
          </p:cNvPr>
          <p:cNvSpPr/>
          <p:nvPr/>
        </p:nvSpPr>
        <p:spPr>
          <a:xfrm>
            <a:off x="96982" y="98522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 lang="es-ES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0E58509-F48B-1B18-B6AB-8E49706D7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E3B6920-1ADB-B5FD-B88C-D8FC1EAE9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24B19FC-D07B-4071-A7C7-B2C72B4A593A}"/>
              </a:ext>
            </a:extLst>
          </p:cNvPr>
          <p:cNvSpPr txBox="1"/>
          <p:nvPr/>
        </p:nvSpPr>
        <p:spPr>
          <a:xfrm>
            <a:off x="202446" y="308290"/>
            <a:ext cx="5280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3200" b="1" dirty="0">
                <a:solidFill>
                  <a:schemeClr val="bg2">
                    <a:lumMod val="50000"/>
                  </a:schemeClr>
                </a:solidFill>
              </a:rPr>
              <a:t>NUESTRO HOSPITAL 2024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AB16F49-1124-FD92-EF01-637EC40C3310}"/>
              </a:ext>
            </a:extLst>
          </p:cNvPr>
          <p:cNvSpPr txBox="1"/>
          <p:nvPr/>
        </p:nvSpPr>
        <p:spPr>
          <a:xfrm>
            <a:off x="5286975" y="2567693"/>
            <a:ext cx="1342103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FFFFFF"/>
                </a:solidFill>
              </a:defRPr>
            </a:pPr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DIÁLISIS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201CCB0-8FF0-3F5C-7AFA-4C96165567A4}"/>
              </a:ext>
            </a:extLst>
          </p:cNvPr>
          <p:cNvSpPr txBox="1"/>
          <p:nvPr/>
        </p:nvSpPr>
        <p:spPr>
          <a:xfrm>
            <a:off x="5272272" y="2015343"/>
            <a:ext cx="1510291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FFFFFF"/>
                </a:solidFill>
              </a:defRPr>
            </a:pPr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C0132DA-054D-1F6D-DC69-EAE16279843F}"/>
              </a:ext>
            </a:extLst>
          </p:cNvPr>
          <p:cNvSpPr txBox="1"/>
          <p:nvPr/>
        </p:nvSpPr>
        <p:spPr>
          <a:xfrm>
            <a:off x="5272271" y="2307363"/>
            <a:ext cx="1702261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FFFFFF"/>
                </a:solidFill>
              </a:defRPr>
            </a:pPr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URGENCIA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4293CAA-241B-BF2A-2846-6B6EA990C1C1}"/>
              </a:ext>
            </a:extLst>
          </p:cNvPr>
          <p:cNvSpPr txBox="1"/>
          <p:nvPr/>
        </p:nvSpPr>
        <p:spPr>
          <a:xfrm>
            <a:off x="5296517" y="2859713"/>
            <a:ext cx="730900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FFFFFF"/>
                </a:solidFill>
              </a:defRPr>
            </a:pPr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EADA683-8DF4-0BAD-B4A8-E0E2B53416FA}"/>
              </a:ext>
            </a:extLst>
          </p:cNvPr>
          <p:cNvSpPr txBox="1"/>
          <p:nvPr/>
        </p:nvSpPr>
        <p:spPr>
          <a:xfrm>
            <a:off x="5286975" y="3113294"/>
            <a:ext cx="1702261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FFFFFF"/>
                </a:solidFill>
              </a:defRPr>
            </a:pPr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CPU - PAD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57D36F8-98CB-0632-CC10-704D622D5FAA}"/>
              </a:ext>
            </a:extLst>
          </p:cNvPr>
          <p:cNvSpPr txBox="1"/>
          <p:nvPr/>
        </p:nvSpPr>
        <p:spPr>
          <a:xfrm>
            <a:off x="5281469" y="3357694"/>
            <a:ext cx="1342103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FFFFFF"/>
                </a:solidFill>
              </a:defRPr>
            </a:pPr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SAMU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C1FD9FD-517F-58C1-CDEC-DC585123B8F0}"/>
              </a:ext>
            </a:extLst>
          </p:cNvPr>
          <p:cNvSpPr txBox="1"/>
          <p:nvPr/>
        </p:nvSpPr>
        <p:spPr>
          <a:xfrm>
            <a:off x="5272271" y="1730855"/>
            <a:ext cx="2763467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FFFFFF"/>
                </a:solidFill>
              </a:defRPr>
            </a:pPr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APS - CONSULTORIO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0317CE00-443B-8AB2-3189-F9403BC8A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26" y="1706881"/>
            <a:ext cx="4380271" cy="2463902"/>
          </a:xfrm>
          <a:prstGeom prst="roundRect">
            <a:avLst>
              <a:gd name="adj" fmla="val 50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9000" endPos="18000" dist="5000" dir="5400000" sy="-100000" algn="bl" rotWithShape="0"/>
          </a:effectLst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2F814D36-242E-A912-EA80-AC3F08363BF7}"/>
              </a:ext>
            </a:extLst>
          </p:cNvPr>
          <p:cNvSpPr txBox="1"/>
          <p:nvPr/>
        </p:nvSpPr>
        <p:spPr>
          <a:xfrm>
            <a:off x="5281100" y="3622870"/>
            <a:ext cx="1975107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FFFFFF"/>
                </a:solidFill>
              </a:defRPr>
            </a:pPr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IMAGENOLOGÍA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9FB7BD9-7127-3B34-7C01-B1E1E73E7B75}"/>
              </a:ext>
            </a:extLst>
          </p:cNvPr>
          <p:cNvSpPr txBox="1"/>
          <p:nvPr/>
        </p:nvSpPr>
        <p:spPr>
          <a:xfrm>
            <a:off x="5281100" y="3895276"/>
            <a:ext cx="1975107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FFFFFF"/>
                </a:solidFill>
              </a:defRPr>
            </a:pPr>
            <a:r>
              <a:rPr lang="es-E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ESTERILIZACIÓN</a:t>
            </a:r>
          </a:p>
        </p:txBody>
      </p:sp>
    </p:spTree>
    <p:extLst>
      <p:ext uri="{BB962C8B-B14F-4D97-AF65-F5344CB8AC3E}">
        <p14:creationId xmlns:p14="http://schemas.microsoft.com/office/powerpoint/2010/main" val="1910682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>
          <a:extLst>
            <a:ext uri="{FF2B5EF4-FFF2-40B4-BE49-F238E27FC236}">
              <a16:creationId xmlns:a16="http://schemas.microsoft.com/office/drawing/2014/main" id="{26F3A02F-52D4-ADCE-5CD7-190DCC472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B75070A5-5042-468D-264F-8EF066F5C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608" y="2374915"/>
            <a:ext cx="2421165" cy="1613479"/>
          </a:xfrm>
          <a:prstGeom prst="roundRect">
            <a:avLst>
              <a:gd name="adj" fmla="val 596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4000" dist="5000" dir="5400000" sy="-100000" algn="bl" rotWithShape="0"/>
          </a:effectLst>
        </p:spPr>
      </p:pic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C7458EA-2096-9674-1DA2-B8DADFB904EC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ángulo 52">
            <a:extLst>
              <a:ext uri="{FF2B5EF4-FFF2-40B4-BE49-F238E27FC236}">
                <a16:creationId xmlns:a16="http://schemas.microsoft.com/office/drawing/2014/main" id="{F9EDC228-A216-6E50-5B06-8E5A194D9F7E}"/>
              </a:ext>
            </a:extLst>
          </p:cNvPr>
          <p:cNvSpPr/>
          <p:nvPr/>
        </p:nvSpPr>
        <p:spPr>
          <a:xfrm flipH="1">
            <a:off x="5754312" y="111078"/>
            <a:ext cx="3257585" cy="159818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005" h="1698625">
                <a:moveTo>
                  <a:pt x="0" y="0"/>
                </a:moveTo>
                <a:lnTo>
                  <a:pt x="3289005" y="0"/>
                </a:lnTo>
                <a:lnTo>
                  <a:pt x="1899684" y="1698624"/>
                </a:lnTo>
                <a:lnTo>
                  <a:pt x="0" y="16986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A9CCAC9-EBAC-D489-B081-203AAB8F7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935" y="444624"/>
            <a:ext cx="2421165" cy="1613479"/>
          </a:xfrm>
          <a:prstGeom prst="roundRect">
            <a:avLst>
              <a:gd name="adj" fmla="val 49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6FB8A2C-23CD-76EB-BA76-C0ECF9BB3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689" y="1325135"/>
            <a:ext cx="2549695" cy="1912272"/>
          </a:xfrm>
          <a:prstGeom prst="roundRect">
            <a:avLst>
              <a:gd name="adj" fmla="val 50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C624C38-462C-7E4A-C0DD-A10279E657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28" r="6355"/>
          <a:stretch>
            <a:fillRect/>
          </a:stretch>
        </p:blipFill>
        <p:spPr>
          <a:xfrm>
            <a:off x="290782" y="850239"/>
            <a:ext cx="2888272" cy="1524676"/>
          </a:xfrm>
          <a:prstGeom prst="roundRect">
            <a:avLst>
              <a:gd name="adj" fmla="val 51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2000" dist="5000" dir="5400000" sy="-100000" algn="bl" rotWithShape="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43679CD-08A6-AF61-D589-C1763B250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782" y="2571750"/>
            <a:ext cx="2888272" cy="1331313"/>
          </a:xfrm>
          <a:prstGeom prst="roundRect">
            <a:avLst>
              <a:gd name="adj" fmla="val 527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481A6A-B342-585F-3C81-2A6C4699E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798E08-FA34-0392-7AA2-3892C31474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41104CC-CD11-DF9E-E764-1F20FB9E63E1}"/>
              </a:ext>
            </a:extLst>
          </p:cNvPr>
          <p:cNvSpPr txBox="1"/>
          <p:nvPr/>
        </p:nvSpPr>
        <p:spPr>
          <a:xfrm>
            <a:off x="290782" y="4057445"/>
            <a:ext cx="20561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/>
              <a:t>Coordinación Inter sectorial en contexto de apoyo espiritual para los pacientes</a:t>
            </a:r>
            <a:r>
              <a:rPr lang="es-CL" sz="80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35BF0D-FFA1-C048-459A-2929E4C1A8A6}"/>
              </a:ext>
            </a:extLst>
          </p:cNvPr>
          <p:cNvSpPr txBox="1"/>
          <p:nvPr/>
        </p:nvSpPr>
        <p:spPr>
          <a:xfrm>
            <a:off x="3532469" y="4114101"/>
            <a:ext cx="2357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/>
              <a:t>Formación Monitoras contra la Violencia de Género, gestionada por Participación Social y en colaboración con Seremi de Salud y Seremi de Género </a:t>
            </a:r>
            <a:endParaRPr lang="es-CL" sz="8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450B3B5-224B-572C-6C2F-E76B64BD17E5}"/>
              </a:ext>
            </a:extLst>
          </p:cNvPr>
          <p:cNvSpPr txBox="1"/>
          <p:nvPr/>
        </p:nvSpPr>
        <p:spPr>
          <a:xfrm>
            <a:off x="6523324" y="3493595"/>
            <a:ext cx="1876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/>
              <a:t>Capacitación de Salud Familiar con participación y promoción de salud</a:t>
            </a:r>
            <a:endParaRPr lang="es-CL" sz="800" dirty="0"/>
          </a:p>
        </p:txBody>
      </p:sp>
    </p:spTree>
    <p:extLst>
      <p:ext uri="{BB962C8B-B14F-4D97-AF65-F5344CB8AC3E}">
        <p14:creationId xmlns:p14="http://schemas.microsoft.com/office/powerpoint/2010/main" val="10186052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EF4E0-E519-378A-A63C-831FD5021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E8A7A597-735E-206E-00E2-37D73915C427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3B3651B-8335-79BE-EA0F-133BCE50E3AA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2EC603-6F1F-048D-3A35-26B8B7CC9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42" y="258107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125A19-EAF0-19E3-18DE-F7F1A9BC0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223" y="258107"/>
            <a:ext cx="600588" cy="532552"/>
          </a:xfrm>
          <a:prstGeom prst="rect">
            <a:avLst/>
          </a:prstGeom>
        </p:spPr>
      </p:pic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E916E234-CCF3-7AB0-E86B-07EF948887AF}"/>
              </a:ext>
            </a:extLst>
          </p:cNvPr>
          <p:cNvCxnSpPr>
            <a:cxnSpLocks/>
          </p:cNvCxnSpPr>
          <p:nvPr/>
        </p:nvCxnSpPr>
        <p:spPr>
          <a:xfrm>
            <a:off x="3989073" y="971634"/>
            <a:ext cx="3918" cy="3292010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01C6403A-EC85-6BFB-C763-7F784C00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4" y="1081142"/>
            <a:ext cx="3963936" cy="2972952"/>
          </a:xfrm>
          <a:prstGeom prst="roundRect">
            <a:avLst>
              <a:gd name="adj" fmla="val 450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7000" dist="5000" dir="5400000" sy="-100000" algn="bl" rotWithShape="0"/>
          </a:effectLst>
        </p:spPr>
      </p:pic>
      <p:sp>
        <p:nvSpPr>
          <p:cNvPr id="8" name="Google Shape;148;p24">
            <a:extLst>
              <a:ext uri="{FF2B5EF4-FFF2-40B4-BE49-F238E27FC236}">
                <a16:creationId xmlns:a16="http://schemas.microsoft.com/office/drawing/2014/main" id="{8A65D8B7-F27D-BA31-EACD-D685FD2918B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1706124" y="2918670"/>
            <a:ext cx="2072109" cy="2639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base"/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PROYECTOS Y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Google Shape;148;p24">
            <a:extLst>
              <a:ext uri="{FF2B5EF4-FFF2-40B4-BE49-F238E27FC236}">
                <a16:creationId xmlns:a16="http://schemas.microsoft.com/office/drawing/2014/main" id="{336E8F12-08C7-66E5-6D94-8B327AD3F32F}"/>
              </a:ext>
            </a:extLst>
          </p:cNvPr>
          <p:cNvSpPr txBox="1">
            <a:spLocks/>
          </p:cNvSpPr>
          <p:nvPr/>
        </p:nvSpPr>
        <p:spPr>
          <a:xfrm flipH="1">
            <a:off x="1704978" y="3257550"/>
            <a:ext cx="2284095" cy="294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l" fontAlgn="base"/>
            <a:r>
              <a:rPr lang="es-E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DESAFÍOS</a:t>
            </a:r>
            <a:endParaRPr lang="es-E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4" name="Google Shape;8481;p58">
            <a:extLst>
              <a:ext uri="{FF2B5EF4-FFF2-40B4-BE49-F238E27FC236}">
                <a16:creationId xmlns:a16="http://schemas.microsoft.com/office/drawing/2014/main" id="{002E6A19-5A5F-B0E5-024F-6B80D91650F8}"/>
              </a:ext>
            </a:extLst>
          </p:cNvPr>
          <p:cNvGrpSpPr/>
          <p:nvPr/>
        </p:nvGrpSpPr>
        <p:grpSpPr>
          <a:xfrm>
            <a:off x="2364423" y="2010417"/>
            <a:ext cx="742431" cy="790761"/>
            <a:chOff x="5421475" y="1945825"/>
            <a:chExt cx="278050" cy="296150"/>
          </a:xfrm>
          <a:solidFill>
            <a:srgbClr val="8E8E8E"/>
          </a:solidFill>
        </p:grpSpPr>
        <p:sp>
          <p:nvSpPr>
            <p:cNvPr id="15" name="Google Shape;8482;p58">
              <a:extLst>
                <a:ext uri="{FF2B5EF4-FFF2-40B4-BE49-F238E27FC236}">
                  <a16:creationId xmlns:a16="http://schemas.microsoft.com/office/drawing/2014/main" id="{720EDF4D-6BC2-0589-D423-40626E6975B1}"/>
                </a:ext>
              </a:extLst>
            </p:cNvPr>
            <p:cNvSpPr/>
            <p:nvPr/>
          </p:nvSpPr>
          <p:spPr>
            <a:xfrm>
              <a:off x="5472650" y="1999375"/>
              <a:ext cx="172525" cy="242600"/>
            </a:xfrm>
            <a:custGeom>
              <a:avLst/>
              <a:gdLst/>
              <a:ahLst/>
              <a:cxnLst/>
              <a:rect l="l" t="t" r="r" b="b"/>
              <a:pathLst>
                <a:path w="6901" h="9704" extrusionOk="0">
                  <a:moveTo>
                    <a:pt x="1765" y="1355"/>
                  </a:moveTo>
                  <a:cubicBezTo>
                    <a:pt x="1986" y="1355"/>
                    <a:pt x="2143" y="1513"/>
                    <a:pt x="2143" y="1702"/>
                  </a:cubicBezTo>
                  <a:lnTo>
                    <a:pt x="2143" y="2048"/>
                  </a:lnTo>
                  <a:lnTo>
                    <a:pt x="1765" y="2048"/>
                  </a:lnTo>
                  <a:cubicBezTo>
                    <a:pt x="1671" y="2048"/>
                    <a:pt x="1545" y="2048"/>
                    <a:pt x="1419" y="2111"/>
                  </a:cubicBezTo>
                  <a:lnTo>
                    <a:pt x="1419" y="1702"/>
                  </a:lnTo>
                  <a:cubicBezTo>
                    <a:pt x="1419" y="1513"/>
                    <a:pt x="1576" y="1355"/>
                    <a:pt x="1765" y="1355"/>
                  </a:cubicBezTo>
                  <a:close/>
                  <a:moveTo>
                    <a:pt x="3151" y="631"/>
                  </a:moveTo>
                  <a:cubicBezTo>
                    <a:pt x="3341" y="631"/>
                    <a:pt x="3498" y="788"/>
                    <a:pt x="3498" y="1009"/>
                  </a:cubicBezTo>
                  <a:lnTo>
                    <a:pt x="3498" y="2111"/>
                  </a:lnTo>
                  <a:cubicBezTo>
                    <a:pt x="3404" y="2048"/>
                    <a:pt x="3277" y="2017"/>
                    <a:pt x="3151" y="2017"/>
                  </a:cubicBezTo>
                  <a:lnTo>
                    <a:pt x="2805" y="2017"/>
                  </a:lnTo>
                  <a:lnTo>
                    <a:pt x="2805" y="1009"/>
                  </a:lnTo>
                  <a:cubicBezTo>
                    <a:pt x="2805" y="788"/>
                    <a:pt x="2962" y="631"/>
                    <a:pt x="3151" y="631"/>
                  </a:cubicBezTo>
                  <a:close/>
                  <a:moveTo>
                    <a:pt x="4538" y="1355"/>
                  </a:moveTo>
                  <a:cubicBezTo>
                    <a:pt x="4727" y="1355"/>
                    <a:pt x="4884" y="1513"/>
                    <a:pt x="4884" y="1702"/>
                  </a:cubicBezTo>
                  <a:lnTo>
                    <a:pt x="4884" y="3088"/>
                  </a:lnTo>
                  <a:cubicBezTo>
                    <a:pt x="4884" y="3277"/>
                    <a:pt x="4727" y="3435"/>
                    <a:pt x="4538" y="3435"/>
                  </a:cubicBezTo>
                  <a:cubicBezTo>
                    <a:pt x="4349" y="3435"/>
                    <a:pt x="4191" y="3277"/>
                    <a:pt x="4191" y="3088"/>
                  </a:cubicBezTo>
                  <a:lnTo>
                    <a:pt x="4191" y="1702"/>
                  </a:lnTo>
                  <a:cubicBezTo>
                    <a:pt x="4191" y="1513"/>
                    <a:pt x="4349" y="1355"/>
                    <a:pt x="4538" y="1355"/>
                  </a:cubicBezTo>
                  <a:close/>
                  <a:moveTo>
                    <a:pt x="5924" y="2017"/>
                  </a:moveTo>
                  <a:cubicBezTo>
                    <a:pt x="6113" y="2017"/>
                    <a:pt x="6270" y="2174"/>
                    <a:pt x="6270" y="2363"/>
                  </a:cubicBezTo>
                  <a:lnTo>
                    <a:pt x="6270" y="3088"/>
                  </a:lnTo>
                  <a:cubicBezTo>
                    <a:pt x="6270" y="3277"/>
                    <a:pt x="6113" y="3435"/>
                    <a:pt x="5924" y="3435"/>
                  </a:cubicBezTo>
                  <a:cubicBezTo>
                    <a:pt x="5703" y="3435"/>
                    <a:pt x="5546" y="3277"/>
                    <a:pt x="5546" y="3088"/>
                  </a:cubicBezTo>
                  <a:lnTo>
                    <a:pt x="5546" y="2363"/>
                  </a:lnTo>
                  <a:cubicBezTo>
                    <a:pt x="5546" y="2174"/>
                    <a:pt x="5703" y="2017"/>
                    <a:pt x="5924" y="2017"/>
                  </a:cubicBezTo>
                  <a:close/>
                  <a:moveTo>
                    <a:pt x="3120" y="2741"/>
                  </a:moveTo>
                  <a:cubicBezTo>
                    <a:pt x="3309" y="2741"/>
                    <a:pt x="3467" y="2899"/>
                    <a:pt x="3467" y="3088"/>
                  </a:cubicBezTo>
                  <a:cubicBezTo>
                    <a:pt x="3467" y="3277"/>
                    <a:pt x="3309" y="3435"/>
                    <a:pt x="3120" y="3435"/>
                  </a:cubicBezTo>
                  <a:lnTo>
                    <a:pt x="1734" y="3435"/>
                  </a:lnTo>
                  <a:cubicBezTo>
                    <a:pt x="1545" y="3435"/>
                    <a:pt x="1387" y="3592"/>
                    <a:pt x="1387" y="3781"/>
                  </a:cubicBezTo>
                  <a:cubicBezTo>
                    <a:pt x="1387" y="4002"/>
                    <a:pt x="1545" y="4159"/>
                    <a:pt x="1734" y="4159"/>
                  </a:cubicBezTo>
                  <a:cubicBezTo>
                    <a:pt x="2679" y="4159"/>
                    <a:pt x="3467" y="4947"/>
                    <a:pt x="3467" y="5892"/>
                  </a:cubicBezTo>
                  <a:cubicBezTo>
                    <a:pt x="3467" y="6081"/>
                    <a:pt x="3624" y="6238"/>
                    <a:pt x="3845" y="6238"/>
                  </a:cubicBezTo>
                  <a:cubicBezTo>
                    <a:pt x="4034" y="6238"/>
                    <a:pt x="4191" y="6081"/>
                    <a:pt x="4191" y="5892"/>
                  </a:cubicBezTo>
                  <a:cubicBezTo>
                    <a:pt x="4191" y="5167"/>
                    <a:pt x="3876" y="4537"/>
                    <a:pt x="3435" y="4096"/>
                  </a:cubicBezTo>
                  <a:cubicBezTo>
                    <a:pt x="3593" y="4065"/>
                    <a:pt x="3750" y="4002"/>
                    <a:pt x="3876" y="3876"/>
                  </a:cubicBezTo>
                  <a:cubicBezTo>
                    <a:pt x="4065" y="4033"/>
                    <a:pt x="4317" y="4159"/>
                    <a:pt x="4569" y="4159"/>
                  </a:cubicBezTo>
                  <a:cubicBezTo>
                    <a:pt x="4853" y="4159"/>
                    <a:pt x="5073" y="4033"/>
                    <a:pt x="5294" y="3876"/>
                  </a:cubicBezTo>
                  <a:cubicBezTo>
                    <a:pt x="5483" y="4033"/>
                    <a:pt x="5703" y="4159"/>
                    <a:pt x="5987" y="4159"/>
                  </a:cubicBezTo>
                  <a:cubicBezTo>
                    <a:pt x="6113" y="4159"/>
                    <a:pt x="6239" y="4096"/>
                    <a:pt x="6333" y="4065"/>
                  </a:cubicBezTo>
                  <a:lnTo>
                    <a:pt x="6333" y="5167"/>
                  </a:lnTo>
                  <a:cubicBezTo>
                    <a:pt x="6333" y="5923"/>
                    <a:pt x="5861" y="6554"/>
                    <a:pt x="5199" y="6774"/>
                  </a:cubicBezTo>
                  <a:cubicBezTo>
                    <a:pt x="5042" y="6837"/>
                    <a:pt x="4979" y="6995"/>
                    <a:pt x="4979" y="7089"/>
                  </a:cubicBezTo>
                  <a:lnTo>
                    <a:pt x="4979" y="7562"/>
                  </a:lnTo>
                  <a:lnTo>
                    <a:pt x="2206" y="7562"/>
                  </a:lnTo>
                  <a:lnTo>
                    <a:pt x="2206" y="7089"/>
                  </a:lnTo>
                  <a:cubicBezTo>
                    <a:pt x="2206" y="6932"/>
                    <a:pt x="2143" y="6837"/>
                    <a:pt x="1986" y="6774"/>
                  </a:cubicBezTo>
                  <a:cubicBezTo>
                    <a:pt x="1261" y="6554"/>
                    <a:pt x="820" y="5892"/>
                    <a:pt x="820" y="5167"/>
                  </a:cubicBezTo>
                  <a:lnTo>
                    <a:pt x="820" y="3750"/>
                  </a:lnTo>
                  <a:lnTo>
                    <a:pt x="726" y="3750"/>
                  </a:lnTo>
                  <a:cubicBezTo>
                    <a:pt x="726" y="3151"/>
                    <a:pt x="1198" y="2741"/>
                    <a:pt x="1734" y="2741"/>
                  </a:cubicBezTo>
                  <a:close/>
                  <a:moveTo>
                    <a:pt x="5199" y="8286"/>
                  </a:moveTo>
                  <a:cubicBezTo>
                    <a:pt x="5388" y="8286"/>
                    <a:pt x="5546" y="8444"/>
                    <a:pt x="5546" y="8633"/>
                  </a:cubicBezTo>
                  <a:lnTo>
                    <a:pt x="5546" y="8979"/>
                  </a:lnTo>
                  <a:lnTo>
                    <a:pt x="1387" y="8979"/>
                  </a:lnTo>
                  <a:lnTo>
                    <a:pt x="1387" y="8633"/>
                  </a:lnTo>
                  <a:cubicBezTo>
                    <a:pt x="1387" y="8444"/>
                    <a:pt x="1545" y="8286"/>
                    <a:pt x="1734" y="8286"/>
                  </a:cubicBezTo>
                  <a:close/>
                  <a:moveTo>
                    <a:pt x="3120" y="1"/>
                  </a:moveTo>
                  <a:cubicBezTo>
                    <a:pt x="2647" y="1"/>
                    <a:pt x="2269" y="316"/>
                    <a:pt x="2143" y="757"/>
                  </a:cubicBezTo>
                  <a:cubicBezTo>
                    <a:pt x="2017" y="725"/>
                    <a:pt x="1891" y="694"/>
                    <a:pt x="1734" y="694"/>
                  </a:cubicBezTo>
                  <a:cubicBezTo>
                    <a:pt x="1167" y="694"/>
                    <a:pt x="726" y="1166"/>
                    <a:pt x="726" y="1702"/>
                  </a:cubicBezTo>
                  <a:lnTo>
                    <a:pt x="726" y="2426"/>
                  </a:lnTo>
                  <a:cubicBezTo>
                    <a:pt x="285" y="2678"/>
                    <a:pt x="1" y="3214"/>
                    <a:pt x="1" y="3750"/>
                  </a:cubicBezTo>
                  <a:lnTo>
                    <a:pt x="1" y="5136"/>
                  </a:lnTo>
                  <a:cubicBezTo>
                    <a:pt x="1" y="6081"/>
                    <a:pt x="568" y="6932"/>
                    <a:pt x="1387" y="7341"/>
                  </a:cubicBezTo>
                  <a:lnTo>
                    <a:pt x="1387" y="7656"/>
                  </a:lnTo>
                  <a:cubicBezTo>
                    <a:pt x="1009" y="7814"/>
                    <a:pt x="694" y="8160"/>
                    <a:pt x="694" y="8633"/>
                  </a:cubicBezTo>
                  <a:lnTo>
                    <a:pt x="694" y="9357"/>
                  </a:lnTo>
                  <a:cubicBezTo>
                    <a:pt x="694" y="9546"/>
                    <a:pt x="852" y="9704"/>
                    <a:pt x="1041" y="9704"/>
                  </a:cubicBezTo>
                  <a:lnTo>
                    <a:pt x="5892" y="9704"/>
                  </a:lnTo>
                  <a:cubicBezTo>
                    <a:pt x="6081" y="9704"/>
                    <a:pt x="6239" y="9546"/>
                    <a:pt x="6239" y="9357"/>
                  </a:cubicBezTo>
                  <a:lnTo>
                    <a:pt x="6239" y="8633"/>
                  </a:lnTo>
                  <a:cubicBezTo>
                    <a:pt x="6239" y="8192"/>
                    <a:pt x="5955" y="7814"/>
                    <a:pt x="5514" y="7656"/>
                  </a:cubicBezTo>
                  <a:lnTo>
                    <a:pt x="5514" y="7341"/>
                  </a:lnTo>
                  <a:cubicBezTo>
                    <a:pt x="6365" y="6932"/>
                    <a:pt x="6901" y="6081"/>
                    <a:pt x="6901" y="5136"/>
                  </a:cubicBezTo>
                  <a:lnTo>
                    <a:pt x="6901" y="2363"/>
                  </a:lnTo>
                  <a:cubicBezTo>
                    <a:pt x="6901" y="1796"/>
                    <a:pt x="6428" y="1355"/>
                    <a:pt x="5892" y="1355"/>
                  </a:cubicBezTo>
                  <a:cubicBezTo>
                    <a:pt x="5766" y="1355"/>
                    <a:pt x="5609" y="1387"/>
                    <a:pt x="5483" y="1418"/>
                  </a:cubicBezTo>
                  <a:cubicBezTo>
                    <a:pt x="5357" y="1009"/>
                    <a:pt x="4979" y="694"/>
                    <a:pt x="4506" y="694"/>
                  </a:cubicBezTo>
                  <a:cubicBezTo>
                    <a:pt x="4380" y="694"/>
                    <a:pt x="4223" y="725"/>
                    <a:pt x="4097" y="757"/>
                  </a:cubicBezTo>
                  <a:cubicBezTo>
                    <a:pt x="4002" y="316"/>
                    <a:pt x="3593" y="1"/>
                    <a:pt x="3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8483;p58">
              <a:extLst>
                <a:ext uri="{FF2B5EF4-FFF2-40B4-BE49-F238E27FC236}">
                  <a16:creationId xmlns:a16="http://schemas.microsoft.com/office/drawing/2014/main" id="{7CFA7B33-C35C-73F9-2BF7-8D1A6EE7E84A}"/>
                </a:ext>
              </a:extLst>
            </p:cNvPr>
            <p:cNvSpPr/>
            <p:nvPr/>
          </p:nvSpPr>
          <p:spPr>
            <a:xfrm>
              <a:off x="5559300" y="1945825"/>
              <a:ext cx="18150" cy="44125"/>
            </a:xfrm>
            <a:custGeom>
              <a:avLst/>
              <a:gdLst/>
              <a:ahLst/>
              <a:cxnLst/>
              <a:rect l="l" t="t" r="r" b="b"/>
              <a:pathLst>
                <a:path w="726" h="176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418"/>
                  </a:lnTo>
                  <a:cubicBezTo>
                    <a:pt x="1" y="1607"/>
                    <a:pt x="158" y="1764"/>
                    <a:pt x="379" y="1764"/>
                  </a:cubicBezTo>
                  <a:cubicBezTo>
                    <a:pt x="568" y="1764"/>
                    <a:pt x="725" y="1607"/>
                    <a:pt x="725" y="1418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8484;p58">
              <a:extLst>
                <a:ext uri="{FF2B5EF4-FFF2-40B4-BE49-F238E27FC236}">
                  <a16:creationId xmlns:a16="http://schemas.microsoft.com/office/drawing/2014/main" id="{2AAE9CAD-851E-291F-AA6A-8EB271BEB74B}"/>
                </a:ext>
              </a:extLst>
            </p:cNvPr>
            <p:cNvSpPr/>
            <p:nvPr/>
          </p:nvSpPr>
          <p:spPr>
            <a:xfrm>
              <a:off x="5611275" y="19639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76" y="1"/>
                  </a:moveTo>
                  <a:cubicBezTo>
                    <a:pt x="985" y="1"/>
                    <a:pt x="899" y="32"/>
                    <a:pt x="851" y="95"/>
                  </a:cubicBezTo>
                  <a:lnTo>
                    <a:pt x="127" y="788"/>
                  </a:lnTo>
                  <a:cubicBezTo>
                    <a:pt x="1" y="914"/>
                    <a:pt x="1" y="1166"/>
                    <a:pt x="127" y="1261"/>
                  </a:cubicBezTo>
                  <a:cubicBezTo>
                    <a:pt x="190" y="1340"/>
                    <a:pt x="284" y="1379"/>
                    <a:pt x="375" y="1379"/>
                  </a:cubicBezTo>
                  <a:cubicBezTo>
                    <a:pt x="466" y="1379"/>
                    <a:pt x="552" y="1340"/>
                    <a:pt x="599" y="1261"/>
                  </a:cubicBezTo>
                  <a:lnTo>
                    <a:pt x="1324" y="568"/>
                  </a:lnTo>
                  <a:cubicBezTo>
                    <a:pt x="1419" y="442"/>
                    <a:pt x="1419" y="221"/>
                    <a:pt x="1324" y="95"/>
                  </a:cubicBezTo>
                  <a:cubicBezTo>
                    <a:pt x="1261" y="32"/>
                    <a:pt x="1167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8485;p58">
              <a:extLst>
                <a:ext uri="{FF2B5EF4-FFF2-40B4-BE49-F238E27FC236}">
                  <a16:creationId xmlns:a16="http://schemas.microsoft.com/office/drawing/2014/main" id="{F23D5CAA-14B1-14DD-5260-CDE8B6EBA5AF}"/>
                </a:ext>
              </a:extLst>
            </p:cNvPr>
            <p:cNvSpPr/>
            <p:nvPr/>
          </p:nvSpPr>
          <p:spPr>
            <a:xfrm>
              <a:off x="5664050" y="2067900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40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18" y="158"/>
                    <a:pt x="1261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8486;p58">
              <a:extLst>
                <a:ext uri="{FF2B5EF4-FFF2-40B4-BE49-F238E27FC236}">
                  <a16:creationId xmlns:a16="http://schemas.microsoft.com/office/drawing/2014/main" id="{1FC8DA9F-804E-8E07-B1EA-F19B591EEADF}"/>
                </a:ext>
              </a:extLst>
            </p:cNvPr>
            <p:cNvSpPr/>
            <p:nvPr/>
          </p:nvSpPr>
          <p:spPr>
            <a:xfrm>
              <a:off x="5421475" y="2067900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78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8487;p58">
              <a:extLst>
                <a:ext uri="{FF2B5EF4-FFF2-40B4-BE49-F238E27FC236}">
                  <a16:creationId xmlns:a16="http://schemas.microsoft.com/office/drawing/2014/main" id="{DADB4294-8C4F-5BEF-AC7E-13675A2604AC}"/>
                </a:ext>
              </a:extLst>
            </p:cNvPr>
            <p:cNvSpPr/>
            <p:nvPr/>
          </p:nvSpPr>
          <p:spPr>
            <a:xfrm>
              <a:off x="5490000" y="1963925"/>
              <a:ext cx="35450" cy="33900"/>
            </a:xfrm>
            <a:custGeom>
              <a:avLst/>
              <a:gdLst/>
              <a:ahLst/>
              <a:cxnLst/>
              <a:rect l="l" t="t" r="r" b="b"/>
              <a:pathLst>
                <a:path w="1418" h="1356" extrusionOk="0">
                  <a:moveTo>
                    <a:pt x="343" y="1"/>
                  </a:moveTo>
                  <a:cubicBezTo>
                    <a:pt x="252" y="1"/>
                    <a:pt x="158" y="32"/>
                    <a:pt x="95" y="95"/>
                  </a:cubicBezTo>
                  <a:cubicBezTo>
                    <a:pt x="0" y="221"/>
                    <a:pt x="0" y="442"/>
                    <a:pt x="95" y="568"/>
                  </a:cubicBezTo>
                  <a:lnTo>
                    <a:pt x="819" y="1261"/>
                  </a:lnTo>
                  <a:cubicBezTo>
                    <a:pt x="866" y="1324"/>
                    <a:pt x="953" y="1356"/>
                    <a:pt x="1044" y="1356"/>
                  </a:cubicBezTo>
                  <a:cubicBezTo>
                    <a:pt x="1134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67" y="95"/>
                  </a:lnTo>
                  <a:cubicBezTo>
                    <a:pt x="520" y="32"/>
                    <a:pt x="433" y="1"/>
                    <a:pt x="3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8488;p58">
              <a:extLst>
                <a:ext uri="{FF2B5EF4-FFF2-40B4-BE49-F238E27FC236}">
                  <a16:creationId xmlns:a16="http://schemas.microsoft.com/office/drawing/2014/main" id="{6E21D29C-5D67-2C22-2765-B3CF0974AD6A}"/>
                </a:ext>
              </a:extLst>
            </p:cNvPr>
            <p:cNvSpPr/>
            <p:nvPr/>
          </p:nvSpPr>
          <p:spPr>
            <a:xfrm>
              <a:off x="5437225" y="1997650"/>
              <a:ext cx="37825" cy="26325"/>
            </a:xfrm>
            <a:custGeom>
              <a:avLst/>
              <a:gdLst/>
              <a:ahLst/>
              <a:cxnLst/>
              <a:rect l="l" t="t" r="r" b="b"/>
              <a:pathLst>
                <a:path w="1513" h="1053" extrusionOk="0">
                  <a:moveTo>
                    <a:pt x="422" y="0"/>
                  </a:moveTo>
                  <a:cubicBezTo>
                    <a:pt x="285" y="0"/>
                    <a:pt x="140" y="81"/>
                    <a:pt x="95" y="196"/>
                  </a:cubicBezTo>
                  <a:cubicBezTo>
                    <a:pt x="0" y="353"/>
                    <a:pt x="95" y="574"/>
                    <a:pt x="252" y="668"/>
                  </a:cubicBezTo>
                  <a:lnTo>
                    <a:pt x="945" y="1015"/>
                  </a:lnTo>
                  <a:cubicBezTo>
                    <a:pt x="989" y="1041"/>
                    <a:pt x="1039" y="1052"/>
                    <a:pt x="1091" y="1052"/>
                  </a:cubicBezTo>
                  <a:cubicBezTo>
                    <a:pt x="1227" y="1052"/>
                    <a:pt x="1372" y="971"/>
                    <a:pt x="1418" y="857"/>
                  </a:cubicBezTo>
                  <a:cubicBezTo>
                    <a:pt x="1512" y="700"/>
                    <a:pt x="1418" y="479"/>
                    <a:pt x="1260" y="385"/>
                  </a:cubicBezTo>
                  <a:lnTo>
                    <a:pt x="567" y="38"/>
                  </a:lnTo>
                  <a:cubicBezTo>
                    <a:pt x="524" y="12"/>
                    <a:pt x="473" y="0"/>
                    <a:pt x="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8489;p58">
              <a:extLst>
                <a:ext uri="{FF2B5EF4-FFF2-40B4-BE49-F238E27FC236}">
                  <a16:creationId xmlns:a16="http://schemas.microsoft.com/office/drawing/2014/main" id="{295FDE59-EA0E-43CA-9ADB-15E0A71BDCE7}"/>
                </a:ext>
              </a:extLst>
            </p:cNvPr>
            <p:cNvSpPr/>
            <p:nvPr/>
          </p:nvSpPr>
          <p:spPr>
            <a:xfrm>
              <a:off x="5645150" y="1998300"/>
              <a:ext cx="37825" cy="26900"/>
            </a:xfrm>
            <a:custGeom>
              <a:avLst/>
              <a:gdLst/>
              <a:ahLst/>
              <a:cxnLst/>
              <a:rect l="l" t="t" r="r" b="b"/>
              <a:pathLst>
                <a:path w="1513" h="1076" extrusionOk="0">
                  <a:moveTo>
                    <a:pt x="1098" y="0"/>
                  </a:moveTo>
                  <a:cubicBezTo>
                    <a:pt x="1046" y="0"/>
                    <a:pt x="994" y="14"/>
                    <a:pt x="946" y="44"/>
                  </a:cubicBezTo>
                  <a:lnTo>
                    <a:pt x="253" y="422"/>
                  </a:lnTo>
                  <a:cubicBezTo>
                    <a:pt x="95" y="485"/>
                    <a:pt x="1" y="674"/>
                    <a:pt x="95" y="894"/>
                  </a:cubicBezTo>
                  <a:cubicBezTo>
                    <a:pt x="142" y="1011"/>
                    <a:pt x="258" y="1076"/>
                    <a:pt x="405" y="1076"/>
                  </a:cubicBezTo>
                  <a:cubicBezTo>
                    <a:pt x="456" y="1076"/>
                    <a:pt x="511" y="1068"/>
                    <a:pt x="568" y="1052"/>
                  </a:cubicBezTo>
                  <a:lnTo>
                    <a:pt x="1261" y="674"/>
                  </a:lnTo>
                  <a:cubicBezTo>
                    <a:pt x="1418" y="611"/>
                    <a:pt x="1513" y="422"/>
                    <a:pt x="1418" y="201"/>
                  </a:cubicBezTo>
                  <a:cubicBezTo>
                    <a:pt x="1331" y="71"/>
                    <a:pt x="1214" y="0"/>
                    <a:pt x="10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652462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A5488-8903-0B46-8830-D4E947DE5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ángulo: esquinas redondeadas 180">
            <a:extLst>
              <a:ext uri="{FF2B5EF4-FFF2-40B4-BE49-F238E27FC236}">
                <a16:creationId xmlns:a16="http://schemas.microsoft.com/office/drawing/2014/main" id="{3EE50042-E248-8482-D258-430FBE131285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sp>
        <p:nvSpPr>
          <p:cNvPr id="9" name="Rectángulo 52">
            <a:extLst>
              <a:ext uri="{FF2B5EF4-FFF2-40B4-BE49-F238E27FC236}">
                <a16:creationId xmlns:a16="http://schemas.microsoft.com/office/drawing/2014/main" id="{0B2F210B-0FD9-0DA3-DE7A-3D4BE925C3B0}"/>
              </a:ext>
            </a:extLst>
          </p:cNvPr>
          <p:cNvSpPr/>
          <p:nvPr/>
        </p:nvSpPr>
        <p:spPr>
          <a:xfrm rot="5400000">
            <a:off x="5546023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6F8A8CD-36F4-556F-E773-BB5BA2765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703" y="993575"/>
            <a:ext cx="2080498" cy="1309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6000" dist="5000" dir="5400000" sy="-100000" algn="bl" rotWithShape="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4506BC1-9DDA-9AC9-9395-CF7A21092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687" y="1002949"/>
            <a:ext cx="2090326" cy="1332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6000" dist="5000" dir="5400000" sy="-100000" algn="bl" rotWithShape="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3FC9973-7A8E-42F8-FF33-6D0509B32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774A20C-DD65-2BDE-E09E-01B7E7F03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sp>
        <p:nvSpPr>
          <p:cNvPr id="17" name="TextBox 46">
            <a:extLst>
              <a:ext uri="{FF2B5EF4-FFF2-40B4-BE49-F238E27FC236}">
                <a16:creationId xmlns:a16="http://schemas.microsoft.com/office/drawing/2014/main" id="{C41E5DE5-8177-B9B4-F14D-0323A53D8AD0}"/>
              </a:ext>
            </a:extLst>
          </p:cNvPr>
          <p:cNvSpPr txBox="1"/>
          <p:nvPr/>
        </p:nvSpPr>
        <p:spPr>
          <a:xfrm>
            <a:off x="3992934" y="2204321"/>
            <a:ext cx="1856035" cy="547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badi" panose="020B0604020104020204" pitchFamily="34" charset="0"/>
                <a:ea typeface="Arial Bold"/>
                <a:cs typeface="Arial Bold"/>
                <a:sym typeface="Arial Bold"/>
              </a:rPr>
              <a:t>Imagen 3D</a:t>
            </a:r>
          </a:p>
        </p:txBody>
      </p:sp>
      <p:sp>
        <p:nvSpPr>
          <p:cNvPr id="18" name="TextBox 47">
            <a:extLst>
              <a:ext uri="{FF2B5EF4-FFF2-40B4-BE49-F238E27FC236}">
                <a16:creationId xmlns:a16="http://schemas.microsoft.com/office/drawing/2014/main" id="{E4C377F5-63DB-C46D-8FF3-DD54F139805B}"/>
              </a:ext>
            </a:extLst>
          </p:cNvPr>
          <p:cNvSpPr txBox="1"/>
          <p:nvPr/>
        </p:nvSpPr>
        <p:spPr>
          <a:xfrm>
            <a:off x="6368759" y="2225784"/>
            <a:ext cx="1849689" cy="547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badi" panose="020B0604020104020204" pitchFamily="34" charset="0"/>
                <a:ea typeface="Arial Bold"/>
                <a:cs typeface="Arial Bold"/>
                <a:sym typeface="Arial Bold"/>
              </a:rPr>
              <a:t>Cefalometría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Abadi" panose="020B0604020104020204" pitchFamily="34" charset="0"/>
              <a:ea typeface="Arial Bold"/>
              <a:cs typeface="Arial Bold"/>
              <a:sym typeface="Arial Bold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E6F225B-4A0C-FAB3-8F27-112F763B5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55" y="1002949"/>
            <a:ext cx="1332374" cy="1332374"/>
          </a:xfrm>
          <a:prstGeom prst="roundRect">
            <a:avLst>
              <a:gd name="adj" fmla="val 62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330AE14-0280-6235-4358-A309E2D77D7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070" t="11201" r="14821"/>
          <a:stretch>
            <a:fillRect/>
          </a:stretch>
        </p:blipFill>
        <p:spPr>
          <a:xfrm>
            <a:off x="1962851" y="1002949"/>
            <a:ext cx="1680366" cy="1309504"/>
          </a:xfrm>
          <a:prstGeom prst="roundRect">
            <a:avLst>
              <a:gd name="adj" fmla="val 60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4F7EDCF-313A-ACD8-5960-4299967E37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370" b="52470"/>
          <a:stretch>
            <a:fillRect/>
          </a:stretch>
        </p:blipFill>
        <p:spPr>
          <a:xfrm>
            <a:off x="775024" y="2902945"/>
            <a:ext cx="2375654" cy="1808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8000" dist="5000" dir="5400000" sy="-100000" algn="bl" rotWithShape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485157B-27F6-3E97-7E77-C33D3F62A8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702" t="48391" r="702" b="30235"/>
          <a:stretch>
            <a:fillRect/>
          </a:stretch>
        </p:blipFill>
        <p:spPr>
          <a:xfrm>
            <a:off x="3641154" y="2958406"/>
            <a:ext cx="3793946" cy="1755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00" dir="5400000" sy="-100000" algn="bl" rotWithShape="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EE29D3-A9BC-A0EB-FDEC-A3466C7AEB19}"/>
              </a:ext>
            </a:extLst>
          </p:cNvPr>
          <p:cNvSpPr txBox="1"/>
          <p:nvPr/>
        </p:nvSpPr>
        <p:spPr>
          <a:xfrm>
            <a:off x="813858" y="108582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L" sz="2400" b="1" dirty="0">
                <a:solidFill>
                  <a:schemeClr val="bg2">
                    <a:lumMod val="50000"/>
                  </a:schemeClr>
                </a:solidFill>
              </a:rPr>
              <a:t>PROYECTO EQUIPO MAXILOFACIAL CONEBEAM</a:t>
            </a:r>
          </a:p>
        </p:txBody>
      </p:sp>
    </p:spTree>
    <p:extLst>
      <p:ext uri="{BB962C8B-B14F-4D97-AF65-F5344CB8AC3E}">
        <p14:creationId xmlns:p14="http://schemas.microsoft.com/office/powerpoint/2010/main" val="3954720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B038E-84B2-5B01-7E84-C88F43584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3EA87786-5700-25E8-4EDF-774CFFCD0A60}"/>
              </a:ext>
            </a:extLst>
          </p:cNvPr>
          <p:cNvSpPr/>
          <p:nvPr/>
        </p:nvSpPr>
        <p:spPr>
          <a:xfrm rot="5400000">
            <a:off x="5546023" y="-186113"/>
            <a:ext cx="3208877" cy="3767298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  <a:gd name="connsiteX0" fmla="*/ 0 w 3289005"/>
              <a:gd name="connsiteY0" fmla="*/ 0 h 3942424"/>
              <a:gd name="connsiteX1" fmla="*/ 3289005 w 3289005"/>
              <a:gd name="connsiteY1" fmla="*/ 0 h 3942424"/>
              <a:gd name="connsiteX2" fmla="*/ 159432 w 3289005"/>
              <a:gd name="connsiteY2" fmla="*/ 3942424 h 3942424"/>
              <a:gd name="connsiteX3" fmla="*/ 0 w 3289005"/>
              <a:gd name="connsiteY3" fmla="*/ 1698625 h 3942424"/>
              <a:gd name="connsiteX4" fmla="*/ 0 w 3289005"/>
              <a:gd name="connsiteY4" fmla="*/ 0 h 3942424"/>
              <a:gd name="connsiteX0" fmla="*/ 24174 w 3313179"/>
              <a:gd name="connsiteY0" fmla="*/ 0 h 3975060"/>
              <a:gd name="connsiteX1" fmla="*/ 3313179 w 3313179"/>
              <a:gd name="connsiteY1" fmla="*/ 0 h 3975060"/>
              <a:gd name="connsiteX2" fmla="*/ 0 w 3313179"/>
              <a:gd name="connsiteY2" fmla="*/ 3975060 h 3975060"/>
              <a:gd name="connsiteX3" fmla="*/ 24174 w 3313179"/>
              <a:gd name="connsiteY3" fmla="*/ 1698625 h 3975060"/>
              <a:gd name="connsiteX4" fmla="*/ 24174 w 3313179"/>
              <a:gd name="connsiteY4" fmla="*/ 0 h 3975060"/>
              <a:gd name="connsiteX0" fmla="*/ 0 w 3320783"/>
              <a:gd name="connsiteY0" fmla="*/ 0 h 4004072"/>
              <a:gd name="connsiteX1" fmla="*/ 3320783 w 3320783"/>
              <a:gd name="connsiteY1" fmla="*/ 29012 h 4004072"/>
              <a:gd name="connsiteX2" fmla="*/ 7604 w 3320783"/>
              <a:gd name="connsiteY2" fmla="*/ 4004072 h 4004072"/>
              <a:gd name="connsiteX3" fmla="*/ 31778 w 3320783"/>
              <a:gd name="connsiteY3" fmla="*/ 1727637 h 4004072"/>
              <a:gd name="connsiteX4" fmla="*/ 0 w 3320783"/>
              <a:gd name="connsiteY4" fmla="*/ 0 h 4004072"/>
              <a:gd name="connsiteX0" fmla="*/ 1 w 3320784"/>
              <a:gd name="connsiteY0" fmla="*/ 0 h 4004072"/>
              <a:gd name="connsiteX1" fmla="*/ 3320784 w 3320784"/>
              <a:gd name="connsiteY1" fmla="*/ 29012 h 4004072"/>
              <a:gd name="connsiteX2" fmla="*/ 7605 w 3320784"/>
              <a:gd name="connsiteY2" fmla="*/ 4004072 h 4004072"/>
              <a:gd name="connsiteX3" fmla="*/ 0 w 3320784"/>
              <a:gd name="connsiteY3" fmla="*/ 1720384 h 4004072"/>
              <a:gd name="connsiteX4" fmla="*/ 1 w 3320784"/>
              <a:gd name="connsiteY4" fmla="*/ 0 h 40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784" h="4004072">
                <a:moveTo>
                  <a:pt x="1" y="0"/>
                </a:moveTo>
                <a:lnTo>
                  <a:pt x="3320784" y="29012"/>
                </a:lnTo>
                <a:lnTo>
                  <a:pt x="7605" y="4004072"/>
                </a:lnTo>
                <a:lnTo>
                  <a:pt x="0" y="1720384"/>
                </a:lnTo>
                <a:cubicBezTo>
                  <a:pt x="0" y="1146923"/>
                  <a:pt x="1" y="573461"/>
                  <a:pt x="1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1" name="Rectángulo: esquinas redondeadas 180">
            <a:extLst>
              <a:ext uri="{FF2B5EF4-FFF2-40B4-BE49-F238E27FC236}">
                <a16:creationId xmlns:a16="http://schemas.microsoft.com/office/drawing/2014/main" id="{8274D1BB-5168-0CCE-2FC2-80F24A3AFA29}"/>
              </a:ext>
            </a:extLst>
          </p:cNvPr>
          <p:cNvSpPr/>
          <p:nvPr/>
        </p:nvSpPr>
        <p:spPr>
          <a:xfrm>
            <a:off x="86096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CFC0023-34A7-DE2C-D6E4-E7EE7D55F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83" y="1079997"/>
            <a:ext cx="2175311" cy="1309594"/>
          </a:xfrm>
          <a:prstGeom prst="roundRect">
            <a:avLst>
              <a:gd name="adj" fmla="val 98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57D778A-81F3-A71A-C4D9-494AD3CC45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677"/>
          <a:stretch>
            <a:fillRect/>
          </a:stretch>
        </p:blipFill>
        <p:spPr>
          <a:xfrm>
            <a:off x="6834810" y="1071704"/>
            <a:ext cx="1533041" cy="1361797"/>
          </a:xfrm>
          <a:prstGeom prst="roundRect">
            <a:avLst>
              <a:gd name="adj" fmla="val 570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8C4A158-4865-7EB6-68E0-468A1A95A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680" y="1090764"/>
            <a:ext cx="1790316" cy="1342737"/>
          </a:xfrm>
          <a:prstGeom prst="roundRect">
            <a:avLst>
              <a:gd name="adj" fmla="val 372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526EB52-637D-6733-445B-E56D489E3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877" y="230404"/>
            <a:ext cx="1642300" cy="4999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D3E37B7-AB78-0D2B-03C6-E0DFCBADB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2058" y="230404"/>
            <a:ext cx="600588" cy="532552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0EEB27D-4A8D-EDB7-4224-E349BE7D293B}"/>
              </a:ext>
            </a:extLst>
          </p:cNvPr>
          <p:cNvGrpSpPr/>
          <p:nvPr/>
        </p:nvGrpSpPr>
        <p:grpSpPr>
          <a:xfrm>
            <a:off x="4747812" y="2587362"/>
            <a:ext cx="1303898" cy="647000"/>
            <a:chOff x="870475" y="4119803"/>
            <a:chExt cx="1119907" cy="407340"/>
          </a:xfrm>
        </p:grpSpPr>
        <p:sp>
          <p:nvSpPr>
            <p:cNvPr id="170" name="Google Shape;691;p46">
              <a:extLst>
                <a:ext uri="{FF2B5EF4-FFF2-40B4-BE49-F238E27FC236}">
                  <a16:creationId xmlns:a16="http://schemas.microsoft.com/office/drawing/2014/main" id="{9DF6F8C8-8229-1ADC-7834-E2B14EB495C6}"/>
                </a:ext>
              </a:extLst>
            </p:cNvPr>
            <p:cNvSpPr/>
            <p:nvPr/>
          </p:nvSpPr>
          <p:spPr>
            <a:xfrm>
              <a:off x="870475" y="4119803"/>
              <a:ext cx="1058495" cy="407340"/>
            </a:xfrm>
            <a:custGeom>
              <a:avLst/>
              <a:gdLst/>
              <a:ahLst/>
              <a:cxnLst/>
              <a:rect l="l" t="t" r="r" b="b"/>
              <a:pathLst>
                <a:path w="4733" h="5225" extrusionOk="0">
                  <a:moveTo>
                    <a:pt x="2367" y="0"/>
                  </a:moveTo>
                  <a:lnTo>
                    <a:pt x="2059" y="469"/>
                  </a:lnTo>
                  <a:lnTo>
                    <a:pt x="346" y="469"/>
                  </a:lnTo>
                  <a:cubicBezTo>
                    <a:pt x="161" y="469"/>
                    <a:pt x="1" y="616"/>
                    <a:pt x="1" y="801"/>
                  </a:cubicBezTo>
                  <a:lnTo>
                    <a:pt x="1" y="4892"/>
                  </a:lnTo>
                  <a:cubicBezTo>
                    <a:pt x="1" y="5077"/>
                    <a:pt x="161" y="5225"/>
                    <a:pt x="346" y="5225"/>
                  </a:cubicBezTo>
                  <a:lnTo>
                    <a:pt x="4400" y="5225"/>
                  </a:lnTo>
                  <a:cubicBezTo>
                    <a:pt x="4584" y="5225"/>
                    <a:pt x="4732" y="5077"/>
                    <a:pt x="4732" y="4892"/>
                  </a:cubicBezTo>
                  <a:lnTo>
                    <a:pt x="4732" y="801"/>
                  </a:lnTo>
                  <a:cubicBezTo>
                    <a:pt x="4732" y="616"/>
                    <a:pt x="4584" y="469"/>
                    <a:pt x="4400" y="469"/>
                  </a:cubicBezTo>
                  <a:lnTo>
                    <a:pt x="2687" y="469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0C8D8BCF-3DBC-EDE6-6157-BB5678FAFD54}"/>
                </a:ext>
              </a:extLst>
            </p:cNvPr>
            <p:cNvSpPr txBox="1"/>
            <p:nvPr/>
          </p:nvSpPr>
          <p:spPr>
            <a:xfrm>
              <a:off x="931887" y="4261658"/>
              <a:ext cx="1058495" cy="182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s-CL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LABORATORIO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0081A39C-71A1-B720-E709-C69BDCE62FE9}"/>
              </a:ext>
            </a:extLst>
          </p:cNvPr>
          <p:cNvGrpSpPr/>
          <p:nvPr/>
        </p:nvGrpSpPr>
        <p:grpSpPr>
          <a:xfrm>
            <a:off x="2623232" y="2533923"/>
            <a:ext cx="1389966" cy="647000"/>
            <a:chOff x="485662" y="794314"/>
            <a:chExt cx="1247354" cy="463337"/>
          </a:xfrm>
        </p:grpSpPr>
        <p:sp>
          <p:nvSpPr>
            <p:cNvPr id="172" name="Google Shape;691;p46">
              <a:extLst>
                <a:ext uri="{FF2B5EF4-FFF2-40B4-BE49-F238E27FC236}">
                  <a16:creationId xmlns:a16="http://schemas.microsoft.com/office/drawing/2014/main" id="{5FE5FFBE-297E-4CE0-BB3B-A1BEC98E8B83}"/>
                </a:ext>
              </a:extLst>
            </p:cNvPr>
            <p:cNvSpPr/>
            <p:nvPr/>
          </p:nvSpPr>
          <p:spPr>
            <a:xfrm>
              <a:off x="485662" y="794314"/>
              <a:ext cx="1247353" cy="463337"/>
            </a:xfrm>
            <a:custGeom>
              <a:avLst/>
              <a:gdLst/>
              <a:ahLst/>
              <a:cxnLst/>
              <a:rect l="l" t="t" r="r" b="b"/>
              <a:pathLst>
                <a:path w="4733" h="5225" extrusionOk="0">
                  <a:moveTo>
                    <a:pt x="2367" y="0"/>
                  </a:moveTo>
                  <a:lnTo>
                    <a:pt x="2059" y="469"/>
                  </a:lnTo>
                  <a:lnTo>
                    <a:pt x="346" y="469"/>
                  </a:lnTo>
                  <a:cubicBezTo>
                    <a:pt x="161" y="469"/>
                    <a:pt x="1" y="616"/>
                    <a:pt x="1" y="801"/>
                  </a:cubicBezTo>
                  <a:lnTo>
                    <a:pt x="1" y="4892"/>
                  </a:lnTo>
                  <a:cubicBezTo>
                    <a:pt x="1" y="5077"/>
                    <a:pt x="161" y="5225"/>
                    <a:pt x="346" y="5225"/>
                  </a:cubicBezTo>
                  <a:lnTo>
                    <a:pt x="4400" y="5225"/>
                  </a:lnTo>
                  <a:cubicBezTo>
                    <a:pt x="4584" y="5225"/>
                    <a:pt x="4732" y="5077"/>
                    <a:pt x="4732" y="4892"/>
                  </a:cubicBezTo>
                  <a:lnTo>
                    <a:pt x="4732" y="801"/>
                  </a:lnTo>
                  <a:cubicBezTo>
                    <a:pt x="4732" y="616"/>
                    <a:pt x="4584" y="469"/>
                    <a:pt x="4400" y="469"/>
                  </a:cubicBezTo>
                  <a:lnTo>
                    <a:pt x="2687" y="469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dirty="0"/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024E6610-2165-046B-CFCA-D2C5AE40A627}"/>
                </a:ext>
              </a:extLst>
            </p:cNvPr>
            <p:cNvSpPr txBox="1"/>
            <p:nvPr/>
          </p:nvSpPr>
          <p:spPr>
            <a:xfrm>
              <a:off x="486512" y="899718"/>
              <a:ext cx="1246504" cy="256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CL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AMBULANCIA</a:t>
              </a:r>
              <a:r>
                <a:rPr lang="es-CL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lvl="0" algn="ctr"/>
              <a:r>
                <a:rPr lang="es-CL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4X4</a:t>
              </a:r>
              <a:endParaRPr lang="es-CL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8DD3E5D-A49F-35B2-582D-E5615016266E}"/>
              </a:ext>
            </a:extLst>
          </p:cNvPr>
          <p:cNvGrpSpPr/>
          <p:nvPr/>
        </p:nvGrpSpPr>
        <p:grpSpPr>
          <a:xfrm>
            <a:off x="580654" y="2583257"/>
            <a:ext cx="1610168" cy="576971"/>
            <a:chOff x="5673232" y="3439281"/>
            <a:chExt cx="951950" cy="576971"/>
          </a:xfrm>
        </p:grpSpPr>
        <p:sp>
          <p:nvSpPr>
            <p:cNvPr id="173" name="Google Shape;691;p46">
              <a:extLst>
                <a:ext uri="{FF2B5EF4-FFF2-40B4-BE49-F238E27FC236}">
                  <a16:creationId xmlns:a16="http://schemas.microsoft.com/office/drawing/2014/main" id="{D4CF5295-C6DB-166D-E6F5-F734C7B323AC}"/>
                </a:ext>
              </a:extLst>
            </p:cNvPr>
            <p:cNvSpPr/>
            <p:nvPr/>
          </p:nvSpPr>
          <p:spPr>
            <a:xfrm>
              <a:off x="5673232" y="3439281"/>
              <a:ext cx="951950" cy="576971"/>
            </a:xfrm>
            <a:custGeom>
              <a:avLst/>
              <a:gdLst/>
              <a:ahLst/>
              <a:cxnLst/>
              <a:rect l="l" t="t" r="r" b="b"/>
              <a:pathLst>
                <a:path w="4733" h="5225" extrusionOk="0">
                  <a:moveTo>
                    <a:pt x="2367" y="0"/>
                  </a:moveTo>
                  <a:lnTo>
                    <a:pt x="2059" y="469"/>
                  </a:lnTo>
                  <a:lnTo>
                    <a:pt x="346" y="469"/>
                  </a:lnTo>
                  <a:cubicBezTo>
                    <a:pt x="161" y="469"/>
                    <a:pt x="1" y="616"/>
                    <a:pt x="1" y="801"/>
                  </a:cubicBezTo>
                  <a:lnTo>
                    <a:pt x="1" y="4892"/>
                  </a:lnTo>
                  <a:cubicBezTo>
                    <a:pt x="1" y="5077"/>
                    <a:pt x="161" y="5225"/>
                    <a:pt x="346" y="5225"/>
                  </a:cubicBezTo>
                  <a:lnTo>
                    <a:pt x="4400" y="5225"/>
                  </a:lnTo>
                  <a:cubicBezTo>
                    <a:pt x="4584" y="5225"/>
                    <a:pt x="4732" y="5077"/>
                    <a:pt x="4732" y="4892"/>
                  </a:cubicBezTo>
                  <a:lnTo>
                    <a:pt x="4732" y="801"/>
                  </a:lnTo>
                  <a:cubicBezTo>
                    <a:pt x="4732" y="616"/>
                    <a:pt x="4584" y="469"/>
                    <a:pt x="4400" y="469"/>
                  </a:cubicBezTo>
                  <a:lnTo>
                    <a:pt x="2687" y="469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6F2E3B33-1A7E-5FC5-0331-1516CBF07FF7}"/>
                </a:ext>
              </a:extLst>
            </p:cNvPr>
            <p:cNvSpPr txBox="1"/>
            <p:nvPr/>
          </p:nvSpPr>
          <p:spPr>
            <a:xfrm>
              <a:off x="5718310" y="3616142"/>
              <a:ext cx="8617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CL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CUIDADO INFANTIL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2357B54-458B-6C2C-2734-2CFC3512573F}"/>
              </a:ext>
            </a:extLst>
          </p:cNvPr>
          <p:cNvGrpSpPr/>
          <p:nvPr/>
        </p:nvGrpSpPr>
        <p:grpSpPr>
          <a:xfrm>
            <a:off x="6926026" y="2577835"/>
            <a:ext cx="1533041" cy="724140"/>
            <a:chOff x="4319553" y="4579464"/>
            <a:chExt cx="1265204" cy="720847"/>
          </a:xfrm>
        </p:grpSpPr>
        <p:sp>
          <p:nvSpPr>
            <p:cNvPr id="174" name="Google Shape;691;p46">
              <a:extLst>
                <a:ext uri="{FF2B5EF4-FFF2-40B4-BE49-F238E27FC236}">
                  <a16:creationId xmlns:a16="http://schemas.microsoft.com/office/drawing/2014/main" id="{D3EB9B90-5FB0-1A36-AD4F-A10121F3023C}"/>
                </a:ext>
              </a:extLst>
            </p:cNvPr>
            <p:cNvSpPr/>
            <p:nvPr/>
          </p:nvSpPr>
          <p:spPr>
            <a:xfrm>
              <a:off x="4319553" y="4579464"/>
              <a:ext cx="1265204" cy="647001"/>
            </a:xfrm>
            <a:custGeom>
              <a:avLst/>
              <a:gdLst/>
              <a:ahLst/>
              <a:cxnLst/>
              <a:rect l="l" t="t" r="r" b="b"/>
              <a:pathLst>
                <a:path w="4733" h="5225" extrusionOk="0">
                  <a:moveTo>
                    <a:pt x="2367" y="0"/>
                  </a:moveTo>
                  <a:lnTo>
                    <a:pt x="2059" y="469"/>
                  </a:lnTo>
                  <a:lnTo>
                    <a:pt x="346" y="469"/>
                  </a:lnTo>
                  <a:cubicBezTo>
                    <a:pt x="161" y="469"/>
                    <a:pt x="1" y="616"/>
                    <a:pt x="1" y="801"/>
                  </a:cubicBezTo>
                  <a:lnTo>
                    <a:pt x="1" y="4892"/>
                  </a:lnTo>
                  <a:cubicBezTo>
                    <a:pt x="1" y="5077"/>
                    <a:pt x="161" y="5225"/>
                    <a:pt x="346" y="5225"/>
                  </a:cubicBezTo>
                  <a:lnTo>
                    <a:pt x="4400" y="5225"/>
                  </a:lnTo>
                  <a:cubicBezTo>
                    <a:pt x="4584" y="5225"/>
                    <a:pt x="4732" y="5077"/>
                    <a:pt x="4732" y="4892"/>
                  </a:cubicBezTo>
                  <a:lnTo>
                    <a:pt x="4732" y="801"/>
                  </a:lnTo>
                  <a:cubicBezTo>
                    <a:pt x="4732" y="616"/>
                    <a:pt x="4584" y="469"/>
                    <a:pt x="4400" y="469"/>
                  </a:cubicBezTo>
                  <a:lnTo>
                    <a:pt x="2687" y="469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CuadroTexto 125">
              <a:extLst>
                <a:ext uri="{FF2B5EF4-FFF2-40B4-BE49-F238E27FC236}">
                  <a16:creationId xmlns:a16="http://schemas.microsoft.com/office/drawing/2014/main" id="{9CA78A2C-444D-B1A8-DECB-A13B07549869}"/>
                </a:ext>
              </a:extLst>
            </p:cNvPr>
            <p:cNvSpPr txBox="1"/>
            <p:nvPr/>
          </p:nvSpPr>
          <p:spPr>
            <a:xfrm>
              <a:off x="4353206" y="4746313"/>
              <a:ext cx="12136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CL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RESIDENCIA ALTA INTENSIDAD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45E73860-309A-7DEF-B7E2-BD3DD54EB3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852" t="1351" r="16806" b="-1351"/>
          <a:stretch>
            <a:fillRect/>
          </a:stretch>
        </p:blipFill>
        <p:spPr>
          <a:xfrm>
            <a:off x="2611103" y="1129549"/>
            <a:ext cx="1642017" cy="115828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EB9B53C1-EF9F-8077-F2EA-F1A504D6A03F}"/>
              </a:ext>
            </a:extLst>
          </p:cNvPr>
          <p:cNvGrpSpPr/>
          <p:nvPr/>
        </p:nvGrpSpPr>
        <p:grpSpPr>
          <a:xfrm rot="5400000">
            <a:off x="2711532" y="3378441"/>
            <a:ext cx="647000" cy="1487790"/>
            <a:chOff x="869662" y="4119803"/>
            <a:chExt cx="1059308" cy="407340"/>
          </a:xfrm>
        </p:grpSpPr>
        <p:sp>
          <p:nvSpPr>
            <p:cNvPr id="3" name="Google Shape;691;p46">
              <a:extLst>
                <a:ext uri="{FF2B5EF4-FFF2-40B4-BE49-F238E27FC236}">
                  <a16:creationId xmlns:a16="http://schemas.microsoft.com/office/drawing/2014/main" id="{6740EE84-D1ED-D526-F12A-4C025631E3AD}"/>
                </a:ext>
              </a:extLst>
            </p:cNvPr>
            <p:cNvSpPr/>
            <p:nvPr/>
          </p:nvSpPr>
          <p:spPr>
            <a:xfrm>
              <a:off x="870475" y="4119803"/>
              <a:ext cx="1058495" cy="407340"/>
            </a:xfrm>
            <a:custGeom>
              <a:avLst/>
              <a:gdLst/>
              <a:ahLst/>
              <a:cxnLst/>
              <a:rect l="l" t="t" r="r" b="b"/>
              <a:pathLst>
                <a:path w="4733" h="5225" extrusionOk="0">
                  <a:moveTo>
                    <a:pt x="2367" y="0"/>
                  </a:moveTo>
                  <a:lnTo>
                    <a:pt x="2059" y="469"/>
                  </a:lnTo>
                  <a:lnTo>
                    <a:pt x="346" y="469"/>
                  </a:lnTo>
                  <a:cubicBezTo>
                    <a:pt x="161" y="469"/>
                    <a:pt x="1" y="616"/>
                    <a:pt x="1" y="801"/>
                  </a:cubicBezTo>
                  <a:lnTo>
                    <a:pt x="1" y="4892"/>
                  </a:lnTo>
                  <a:cubicBezTo>
                    <a:pt x="1" y="5077"/>
                    <a:pt x="161" y="5225"/>
                    <a:pt x="346" y="5225"/>
                  </a:cubicBezTo>
                  <a:lnTo>
                    <a:pt x="4400" y="5225"/>
                  </a:lnTo>
                  <a:cubicBezTo>
                    <a:pt x="4584" y="5225"/>
                    <a:pt x="4732" y="5077"/>
                    <a:pt x="4732" y="4892"/>
                  </a:cubicBezTo>
                  <a:lnTo>
                    <a:pt x="4732" y="801"/>
                  </a:lnTo>
                  <a:cubicBezTo>
                    <a:pt x="4732" y="616"/>
                    <a:pt x="4584" y="469"/>
                    <a:pt x="4400" y="469"/>
                  </a:cubicBezTo>
                  <a:lnTo>
                    <a:pt x="2687" y="469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1F7AE5D7-17D0-D5A8-626A-4954C9F86F93}"/>
                </a:ext>
              </a:extLst>
            </p:cNvPr>
            <p:cNvSpPr txBox="1"/>
            <p:nvPr/>
          </p:nvSpPr>
          <p:spPr>
            <a:xfrm>
              <a:off x="869662" y="4209171"/>
              <a:ext cx="1058495" cy="155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endParaRPr lang="es-CL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35CE5ABF-05C8-230F-2B70-86B7F9A787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1398" y="3625857"/>
            <a:ext cx="1738516" cy="1158286"/>
          </a:xfrm>
          <a:prstGeom prst="roundRect">
            <a:avLst>
              <a:gd name="adj" fmla="val 32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295334E-52B0-108C-62CF-7D4FD9DACDD0}"/>
              </a:ext>
            </a:extLst>
          </p:cNvPr>
          <p:cNvSpPr txBox="1"/>
          <p:nvPr/>
        </p:nvSpPr>
        <p:spPr>
          <a:xfrm>
            <a:off x="2246663" y="3914338"/>
            <a:ext cx="148778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L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AVENIDA COSTANERA</a:t>
            </a:r>
          </a:p>
        </p:txBody>
      </p:sp>
    </p:spTree>
    <p:extLst>
      <p:ext uri="{BB962C8B-B14F-4D97-AF65-F5344CB8AC3E}">
        <p14:creationId xmlns:p14="http://schemas.microsoft.com/office/powerpoint/2010/main" val="1932555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92BAD-CF74-FD42-1219-BD3702349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274ADB89-F59E-F89F-8453-193695A7ED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37"/>
          <a:stretch>
            <a:fillRect/>
          </a:stretch>
        </p:blipFill>
        <p:spPr>
          <a:xfrm>
            <a:off x="3438530" y="995450"/>
            <a:ext cx="5705470" cy="366338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0AE06A4-8E3C-75C9-AC42-D8D9FDC0D1B8}"/>
              </a:ext>
            </a:extLst>
          </p:cNvPr>
          <p:cNvSpPr/>
          <p:nvPr/>
        </p:nvSpPr>
        <p:spPr>
          <a:xfrm>
            <a:off x="281238" y="0"/>
            <a:ext cx="4148075" cy="4895850"/>
          </a:xfrm>
          <a:prstGeom prst="rect">
            <a:avLst/>
          </a:prstGeom>
          <a:gradFill flip="none" rotWithShape="1">
            <a:gsLst>
              <a:gs pos="100000">
                <a:srgbClr val="A1C610"/>
              </a:gs>
              <a:gs pos="0">
                <a:srgbClr val="A1C610"/>
              </a:gs>
            </a:gsLst>
            <a:lin ang="3600000" scaled="0"/>
            <a:tileRect/>
          </a:gradFill>
          <a:ln>
            <a:solidFill>
              <a:srgbClr val="A1C610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43B4E29-B4E0-BBA9-CD89-48C079969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37" y="2762902"/>
            <a:ext cx="2132941" cy="21329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96CD44-1A4F-F7A6-79B5-CDEBD0E3C2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06" r="55021" b="83959"/>
          <a:stretch>
            <a:fillRect/>
          </a:stretch>
        </p:blipFill>
        <p:spPr>
          <a:xfrm>
            <a:off x="950705" y="949614"/>
            <a:ext cx="2708854" cy="1134684"/>
          </a:xfrm>
          <a:prstGeom prst="rect">
            <a:avLst/>
          </a:prstGeom>
        </p:spPr>
      </p:pic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DA78CEE0-C527-7034-68BB-9993A12ECF2E}"/>
              </a:ext>
            </a:extLst>
          </p:cNvPr>
          <p:cNvSpPr txBox="1">
            <a:spLocks/>
          </p:cNvSpPr>
          <p:nvPr/>
        </p:nvSpPr>
        <p:spPr>
          <a:xfrm flipH="1">
            <a:off x="966870" y="2826072"/>
            <a:ext cx="2808341" cy="49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l" fontAlgn="base"/>
            <a:r>
              <a:rPr lang="es-ES" sz="4400" b="1" dirty="0">
                <a:solidFill>
                  <a:srgbClr val="F3F3F3"/>
                </a:solidFill>
              </a:rPr>
              <a:t>GRACIAS</a:t>
            </a:r>
            <a:endParaRPr lang="es-ES" sz="4400" dirty="0">
              <a:solidFill>
                <a:srgbClr val="F3F3F3"/>
              </a:solidFill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94FFB6A-89C0-F120-D177-56FFD0FA0803}"/>
              </a:ext>
            </a:extLst>
          </p:cNvPr>
          <p:cNvCxnSpPr>
            <a:cxnSpLocks/>
          </p:cNvCxnSpPr>
          <p:nvPr/>
        </p:nvCxnSpPr>
        <p:spPr>
          <a:xfrm flipH="1">
            <a:off x="901362" y="2329295"/>
            <a:ext cx="2808341" cy="0"/>
          </a:xfrm>
          <a:prstGeom prst="line">
            <a:avLst/>
          </a:prstGeom>
          <a:ln w="28575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100BC211-6B3E-75F3-E797-424A29545A4B}"/>
              </a:ext>
            </a:extLst>
          </p:cNvPr>
          <p:cNvCxnSpPr>
            <a:cxnSpLocks/>
          </p:cNvCxnSpPr>
          <p:nvPr/>
        </p:nvCxnSpPr>
        <p:spPr>
          <a:xfrm flipV="1">
            <a:off x="901362" y="2329295"/>
            <a:ext cx="0" cy="1339742"/>
          </a:xfrm>
          <a:prstGeom prst="line">
            <a:avLst/>
          </a:prstGeom>
          <a:ln w="28575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EC62D0E-4869-E6FC-0AC8-58D4E94BA84C}"/>
              </a:ext>
            </a:extLst>
          </p:cNvPr>
          <p:cNvCxnSpPr>
            <a:cxnSpLocks/>
          </p:cNvCxnSpPr>
          <p:nvPr/>
        </p:nvCxnSpPr>
        <p:spPr>
          <a:xfrm flipH="1">
            <a:off x="901362" y="3669037"/>
            <a:ext cx="2808341" cy="0"/>
          </a:xfrm>
          <a:prstGeom prst="line">
            <a:avLst/>
          </a:prstGeom>
          <a:ln w="28575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D3D0B3D-161F-489C-5A20-46B733EFE72F}"/>
              </a:ext>
            </a:extLst>
          </p:cNvPr>
          <p:cNvCxnSpPr>
            <a:cxnSpLocks/>
          </p:cNvCxnSpPr>
          <p:nvPr/>
        </p:nvCxnSpPr>
        <p:spPr>
          <a:xfrm flipV="1">
            <a:off x="3709703" y="2329295"/>
            <a:ext cx="0" cy="348738"/>
          </a:xfrm>
          <a:prstGeom prst="line">
            <a:avLst/>
          </a:prstGeom>
          <a:ln w="28575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828951A2-7C72-14C6-774D-165A16BBAE24}"/>
              </a:ext>
            </a:extLst>
          </p:cNvPr>
          <p:cNvCxnSpPr>
            <a:cxnSpLocks/>
          </p:cNvCxnSpPr>
          <p:nvPr/>
        </p:nvCxnSpPr>
        <p:spPr>
          <a:xfrm flipV="1">
            <a:off x="3708902" y="3320299"/>
            <a:ext cx="0" cy="348738"/>
          </a:xfrm>
          <a:prstGeom prst="line">
            <a:avLst/>
          </a:prstGeom>
          <a:ln w="28575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>
            <a:extLst>
              <a:ext uri="{FF2B5EF4-FFF2-40B4-BE49-F238E27FC236}">
                <a16:creationId xmlns:a16="http://schemas.microsoft.com/office/drawing/2014/main" id="{3676400C-E7C9-E939-DE03-EC8DD83BD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528" y="242404"/>
            <a:ext cx="1642300" cy="49998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B4BD5A6-4D4D-A884-42FE-60A137E71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324" y="220677"/>
            <a:ext cx="600588" cy="53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9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20C61-57D2-EBA5-0C41-F12387621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1B93C397-E800-57E4-6860-682BC8D9405C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A0CA899-A1E4-1D4E-62A7-37DB4DECF60F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0A21E3-D882-D2A3-942E-9B2968877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68" y="261411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6C7FB3-D3C4-7F5E-770F-5D64F6D8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849" y="261411"/>
            <a:ext cx="600588" cy="532552"/>
          </a:xfrm>
          <a:prstGeom prst="rect">
            <a:avLst/>
          </a:prstGeom>
        </p:spPr>
      </p:pic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101F7B86-D1EB-8E6B-B245-22603E7B5AC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1060042" y="3186547"/>
            <a:ext cx="1922691" cy="4527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DOTACIÓN</a:t>
            </a:r>
            <a:endParaRPr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382ADA50-F578-0678-2E1C-989E174791DC}"/>
              </a:ext>
            </a:extLst>
          </p:cNvPr>
          <p:cNvCxnSpPr>
            <a:cxnSpLocks/>
          </p:cNvCxnSpPr>
          <p:nvPr/>
        </p:nvCxnSpPr>
        <p:spPr>
          <a:xfrm>
            <a:off x="3144580" y="1330355"/>
            <a:ext cx="0" cy="3258333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3E4E61AE-8F8F-1978-B105-83CDF3AC00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419" b="5083"/>
          <a:stretch>
            <a:fillRect/>
          </a:stretch>
        </p:blipFill>
        <p:spPr>
          <a:xfrm>
            <a:off x="3489855" y="1261498"/>
            <a:ext cx="4967169" cy="253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3000" dist="5000" dir="5400000" sy="-100000" algn="bl" rotWithShape="0"/>
          </a:effectLst>
        </p:spPr>
      </p:pic>
      <p:grpSp>
        <p:nvGrpSpPr>
          <p:cNvPr id="3" name="Google Shape;8264;p57">
            <a:extLst>
              <a:ext uri="{FF2B5EF4-FFF2-40B4-BE49-F238E27FC236}">
                <a16:creationId xmlns:a16="http://schemas.microsoft.com/office/drawing/2014/main" id="{8E199DBC-59F8-8A26-B647-F79B128E0BC0}"/>
              </a:ext>
            </a:extLst>
          </p:cNvPr>
          <p:cNvGrpSpPr/>
          <p:nvPr/>
        </p:nvGrpSpPr>
        <p:grpSpPr>
          <a:xfrm>
            <a:off x="1698461" y="2527315"/>
            <a:ext cx="600588" cy="602165"/>
            <a:chOff x="6679825" y="2693700"/>
            <a:chExt cx="257875" cy="25857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" name="Google Shape;8265;p57">
              <a:extLst>
                <a:ext uri="{FF2B5EF4-FFF2-40B4-BE49-F238E27FC236}">
                  <a16:creationId xmlns:a16="http://schemas.microsoft.com/office/drawing/2014/main" id="{082E6908-4BE8-9500-189D-71A74EDD3D21}"/>
                </a:ext>
              </a:extLst>
            </p:cNvPr>
            <p:cNvSpPr/>
            <p:nvPr/>
          </p:nvSpPr>
          <p:spPr>
            <a:xfrm>
              <a:off x="6679825" y="2693700"/>
              <a:ext cx="257875" cy="258575"/>
            </a:xfrm>
            <a:custGeom>
              <a:avLst/>
              <a:gdLst/>
              <a:ahLst/>
              <a:cxnLst/>
              <a:rect l="l" t="t" r="r" b="b"/>
              <a:pathLst>
                <a:path w="10315" h="10343" extrusionOk="0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8266;p57">
              <a:extLst>
                <a:ext uri="{FF2B5EF4-FFF2-40B4-BE49-F238E27FC236}">
                  <a16:creationId xmlns:a16="http://schemas.microsoft.com/office/drawing/2014/main" id="{E8AB92B4-BC43-43B2-29E3-57EFFE71B97F}"/>
                </a:ext>
              </a:extLst>
            </p:cNvPr>
            <p:cNvSpPr/>
            <p:nvPr/>
          </p:nvSpPr>
          <p:spPr>
            <a:xfrm flipH="1">
              <a:off x="6679825" y="2693700"/>
              <a:ext cx="257875" cy="258575"/>
            </a:xfrm>
            <a:custGeom>
              <a:avLst/>
              <a:gdLst/>
              <a:ahLst/>
              <a:cxnLst/>
              <a:rect l="l" t="t" r="r" b="b"/>
              <a:pathLst>
                <a:path w="10315" h="10343" extrusionOk="0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2318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97141-E322-9BC8-0158-AACA964CC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B51289C1-A0F4-3B64-1C0E-3C92339B4C40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075C8043-B27D-02C9-2FC9-040D74774A2F}"/>
              </a:ext>
            </a:extLst>
          </p:cNvPr>
          <p:cNvSpPr/>
          <p:nvPr/>
        </p:nvSpPr>
        <p:spPr>
          <a:xfrm>
            <a:off x="96982" y="100941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A7822D-A614-B4B4-5CA5-2445E045C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42" y="258107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F3F61D4-B792-39FF-6915-6B49D9ECE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223" y="258107"/>
            <a:ext cx="600588" cy="532552"/>
          </a:xfrm>
          <a:prstGeom prst="rect">
            <a:avLst/>
          </a:prstGeom>
        </p:spPr>
      </p:pic>
      <p:cxnSp>
        <p:nvCxnSpPr>
          <p:cNvPr id="11" name="Google Shape;211;p29">
            <a:extLst>
              <a:ext uri="{FF2B5EF4-FFF2-40B4-BE49-F238E27FC236}">
                <a16:creationId xmlns:a16="http://schemas.microsoft.com/office/drawing/2014/main" id="{B6A849CC-E8CA-8837-EB86-61EC25BDC280}"/>
              </a:ext>
            </a:extLst>
          </p:cNvPr>
          <p:cNvCxnSpPr>
            <a:cxnSpLocks/>
          </p:cNvCxnSpPr>
          <p:nvPr/>
        </p:nvCxnSpPr>
        <p:spPr>
          <a:xfrm>
            <a:off x="6042765" y="1383498"/>
            <a:ext cx="0" cy="2274967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8C310745-A501-B861-B318-9ADC77343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920570"/>
              </p:ext>
            </p:extLst>
          </p:nvPr>
        </p:nvGraphicFramePr>
        <p:xfrm>
          <a:off x="510820" y="3842598"/>
          <a:ext cx="8043241" cy="1012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485">
                  <a:extLst>
                    <a:ext uri="{9D8B030D-6E8A-4147-A177-3AD203B41FA5}">
                      <a16:colId xmlns:a16="http://schemas.microsoft.com/office/drawing/2014/main" val="1912534206"/>
                    </a:ext>
                  </a:extLst>
                </a:gridCol>
                <a:gridCol w="1362093">
                  <a:extLst>
                    <a:ext uri="{9D8B030D-6E8A-4147-A177-3AD203B41FA5}">
                      <a16:colId xmlns:a16="http://schemas.microsoft.com/office/drawing/2014/main" val="3172389030"/>
                    </a:ext>
                  </a:extLst>
                </a:gridCol>
                <a:gridCol w="1416692">
                  <a:extLst>
                    <a:ext uri="{9D8B030D-6E8A-4147-A177-3AD203B41FA5}">
                      <a16:colId xmlns:a16="http://schemas.microsoft.com/office/drawing/2014/main" val="4080458007"/>
                    </a:ext>
                  </a:extLst>
                </a:gridCol>
                <a:gridCol w="2521971">
                  <a:extLst>
                    <a:ext uri="{9D8B030D-6E8A-4147-A177-3AD203B41FA5}">
                      <a16:colId xmlns:a16="http://schemas.microsoft.com/office/drawing/2014/main" val="3389396418"/>
                    </a:ext>
                  </a:extLst>
                </a:gridCol>
              </a:tblGrid>
              <a:tr h="18915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F8F8F8"/>
                          </a:solidFill>
                          <a:effectLst/>
                          <a:latin typeface="Calibri" panose="020F0502020204030204" pitchFamily="34" charset="0"/>
                        </a:rPr>
                        <a:t>DOTACIÓN PERSONAL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 (JUNIO 2025)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712227"/>
                  </a:ext>
                </a:extLst>
              </a:tr>
              <a:tr h="26256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Ley 19.664 (Médica)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334216"/>
                  </a:ext>
                </a:extLst>
              </a:tr>
              <a:tr h="37195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Ley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18.834 (No Médica)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70446"/>
                  </a:ext>
                </a:extLst>
              </a:tr>
              <a:tr h="18915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894261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89F7A8DF-F3A2-0748-E64F-2BF74E151092}"/>
              </a:ext>
            </a:extLst>
          </p:cNvPr>
          <p:cNvSpPr txBox="1"/>
          <p:nvPr/>
        </p:nvSpPr>
        <p:spPr>
          <a:xfrm>
            <a:off x="2391220" y="33272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1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000" b="1" dirty="0"/>
              <a:t>DOTACIÓN PERSONAL</a:t>
            </a:r>
          </a:p>
        </p:txBody>
      </p:sp>
      <p:pic>
        <p:nvPicPr>
          <p:cNvPr id="12" name="Gráfico 11" descr="Perfil de mujer con relleno sólido">
            <a:extLst>
              <a:ext uri="{FF2B5EF4-FFF2-40B4-BE49-F238E27FC236}">
                <a16:creationId xmlns:a16="http://schemas.microsoft.com/office/drawing/2014/main" id="{E0E0D4CA-E1D1-C1B0-00C4-B873E3D45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5788" y="597977"/>
            <a:ext cx="822452" cy="822452"/>
          </a:xfrm>
          <a:prstGeom prst="rect">
            <a:avLst/>
          </a:prstGeom>
        </p:spPr>
      </p:pic>
      <p:pic>
        <p:nvPicPr>
          <p:cNvPr id="13" name="Gráfico 12" descr="Perfil de hombre con relleno sólido">
            <a:extLst>
              <a:ext uri="{FF2B5EF4-FFF2-40B4-BE49-F238E27FC236}">
                <a16:creationId xmlns:a16="http://schemas.microsoft.com/office/drawing/2014/main" id="{B1CFAB0B-7DCA-25B9-1783-3A84DF529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2781" y="583841"/>
            <a:ext cx="850723" cy="85072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D6D1D0D-EDF5-B7CF-668E-876FF213777B}"/>
              </a:ext>
            </a:extLst>
          </p:cNvPr>
          <p:cNvSpPr txBox="1"/>
          <p:nvPr/>
        </p:nvSpPr>
        <p:spPr>
          <a:xfrm>
            <a:off x="6877801" y="1050232"/>
            <a:ext cx="6006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baseline="0" dirty="0">
                <a:solidFill>
                  <a:schemeClr val="bg1"/>
                </a:solidFill>
              </a:rPr>
              <a:t>30%</a:t>
            </a:r>
            <a:endParaRPr lang="es-CL" sz="1200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84CC6F6-3A0F-4AE6-6172-D45CC9E58A17}"/>
              </a:ext>
            </a:extLst>
          </p:cNvPr>
          <p:cNvSpPr txBox="1"/>
          <p:nvPr/>
        </p:nvSpPr>
        <p:spPr>
          <a:xfrm>
            <a:off x="7528692" y="1042082"/>
            <a:ext cx="6174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baseline="0" dirty="0">
                <a:solidFill>
                  <a:schemeClr val="bg1"/>
                </a:solidFill>
              </a:rPr>
              <a:t>70%</a:t>
            </a:r>
            <a:endParaRPr lang="es-CL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47CDE6FD-2AC5-118C-EB1A-A7660483D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777024"/>
              </p:ext>
            </p:extLst>
          </p:nvPr>
        </p:nvGraphicFramePr>
        <p:xfrm>
          <a:off x="6299816" y="1420428"/>
          <a:ext cx="2254245" cy="2104773"/>
        </p:xfrm>
        <a:graphic>
          <a:graphicData uri="http://schemas.openxmlformats.org/drawingml/2006/table">
            <a:tbl>
              <a:tblPr/>
              <a:tblGrid>
                <a:gridCol w="563561">
                  <a:extLst>
                    <a:ext uri="{9D8B030D-6E8A-4147-A177-3AD203B41FA5}">
                      <a16:colId xmlns:a16="http://schemas.microsoft.com/office/drawing/2014/main" val="1262227436"/>
                    </a:ext>
                  </a:extLst>
                </a:gridCol>
                <a:gridCol w="651646">
                  <a:extLst>
                    <a:ext uri="{9D8B030D-6E8A-4147-A177-3AD203B41FA5}">
                      <a16:colId xmlns:a16="http://schemas.microsoft.com/office/drawing/2014/main" val="461084231"/>
                    </a:ext>
                  </a:extLst>
                </a:gridCol>
                <a:gridCol w="558987">
                  <a:extLst>
                    <a:ext uri="{9D8B030D-6E8A-4147-A177-3AD203B41FA5}">
                      <a16:colId xmlns:a16="http://schemas.microsoft.com/office/drawing/2014/main" val="4128105622"/>
                    </a:ext>
                  </a:extLst>
                </a:gridCol>
                <a:gridCol w="480051">
                  <a:extLst>
                    <a:ext uri="{9D8B030D-6E8A-4147-A177-3AD203B41FA5}">
                      <a16:colId xmlns:a16="http://schemas.microsoft.com/office/drawing/2014/main" val="3405656358"/>
                    </a:ext>
                  </a:extLst>
                </a:gridCol>
              </a:tblGrid>
              <a:tr h="191343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rgbClr val="F3F3F3"/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Edad</a:t>
                      </a:r>
                      <a:endParaRPr lang="es-CL" sz="1050" dirty="0">
                        <a:solidFill>
                          <a:srgbClr val="F3F3F3"/>
                        </a:solidFill>
                        <a:effectLst/>
                        <a:latin typeface="Assistant Light" pitchFamily="2" charset="-79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rgbClr val="F3F3F3"/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Hombres </a:t>
                      </a:r>
                      <a:endParaRPr lang="es-CL" sz="1050" dirty="0">
                        <a:solidFill>
                          <a:srgbClr val="F3F3F3"/>
                        </a:solidFill>
                        <a:effectLst/>
                        <a:latin typeface="Assistant Light" pitchFamily="2" charset="-79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rgbClr val="F3F3F3"/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Mujeres</a:t>
                      </a:r>
                      <a:endParaRPr lang="es-CL" sz="1050" dirty="0">
                        <a:solidFill>
                          <a:srgbClr val="F3F3F3"/>
                        </a:solidFill>
                        <a:effectLst/>
                        <a:latin typeface="Assistant Light" pitchFamily="2" charset="-79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rgbClr val="F3F3F3"/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Total</a:t>
                      </a:r>
                      <a:endParaRPr lang="es-CL" sz="1050" dirty="0">
                        <a:solidFill>
                          <a:srgbClr val="F3F3F3"/>
                        </a:solidFill>
                        <a:effectLst/>
                        <a:latin typeface="Assistant Light" pitchFamily="2" charset="-79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745892"/>
                  </a:ext>
                </a:extLst>
              </a:tr>
              <a:tr h="191343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19-24</a:t>
                      </a:r>
                      <a:endParaRPr lang="es-CL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ssistant Light" pitchFamily="2" charset="-79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209879"/>
                  </a:ext>
                </a:extLst>
              </a:tr>
              <a:tr h="191343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25-29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054084"/>
                  </a:ext>
                </a:extLst>
              </a:tr>
              <a:tr h="191343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30-34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019708"/>
                  </a:ext>
                </a:extLst>
              </a:tr>
              <a:tr h="191343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35-39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630450"/>
                  </a:ext>
                </a:extLst>
              </a:tr>
              <a:tr h="191343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40-44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002116"/>
                  </a:ext>
                </a:extLst>
              </a:tr>
              <a:tr h="191343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45-49</a:t>
                      </a:r>
                      <a:endParaRPr lang="es-CL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ssistant Light" pitchFamily="2" charset="-79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292826"/>
                  </a:ext>
                </a:extLst>
              </a:tr>
              <a:tr h="191343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50-54</a:t>
                      </a:r>
                      <a:endParaRPr lang="es-CL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ssistant Light" pitchFamily="2" charset="-79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561283"/>
                  </a:ext>
                </a:extLst>
              </a:tr>
              <a:tr h="191343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55-59</a:t>
                      </a:r>
                      <a:endParaRPr lang="es-CL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ssistant Light" pitchFamily="2" charset="-79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045503"/>
                  </a:ext>
                </a:extLst>
              </a:tr>
              <a:tr h="191343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60-64</a:t>
                      </a:r>
                      <a:endParaRPr lang="es-CL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ssistant Light" pitchFamily="2" charset="-79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669804"/>
                  </a:ext>
                </a:extLst>
              </a:tr>
              <a:tr h="191343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65-69</a:t>
                      </a:r>
                      <a:endParaRPr lang="es-CL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ssistant Light" pitchFamily="2" charset="-79"/>
                        <a:cs typeface="Assistant Light" pitchFamily="2" charset="-79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s-CL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ssistant Light" pitchFamily="2" charset="-79"/>
                          <a:cs typeface="Assistant Light" pitchFamily="2" charset="-79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3093988"/>
                  </a:ext>
                </a:extLst>
              </a:tr>
            </a:tbl>
          </a:graphicData>
        </a:graphic>
      </p:graphicFrame>
      <p:sp>
        <p:nvSpPr>
          <p:cNvPr id="24" name="Rectangle 2">
            <a:extLst>
              <a:ext uri="{FF2B5EF4-FFF2-40B4-BE49-F238E27FC236}">
                <a16:creationId xmlns:a16="http://schemas.microsoft.com/office/drawing/2014/main" id="{B3EB3CFD-04F0-99BE-DABE-CBA9B1A12CC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6515634" y="8413759"/>
            <a:ext cx="408437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CL" altLang="es-CL" sz="1200" b="0" i="0" u="none" strike="noStrike" cap="none" normalizeH="0" baseline="0">
                <a:ln>
                  <a:noFill/>
                </a:ln>
                <a:solidFill>
                  <a:srgbClr val="002451"/>
                </a:solidFill>
                <a:effectLst/>
                <a:latin typeface="Aptos" panose="020B0004020202020204" pitchFamily="34" charset="0"/>
              </a:rPr>
            </a:br>
            <a:endParaRPr kumimoji="0" lang="es-CL" altLang="es-C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6DCA6D55-2D8A-769A-8797-1D2267C73D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230768"/>
              </p:ext>
            </p:extLst>
          </p:nvPr>
        </p:nvGraphicFramePr>
        <p:xfrm>
          <a:off x="694065" y="1286865"/>
          <a:ext cx="5063066" cy="2408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D10FE395-1EE3-7AC7-B86A-AA273C2D49CA}"/>
              </a:ext>
            </a:extLst>
          </p:cNvPr>
          <p:cNvSpPr/>
          <p:nvPr/>
        </p:nvSpPr>
        <p:spPr>
          <a:xfrm>
            <a:off x="6299816" y="1813228"/>
            <a:ext cx="2254245" cy="758522"/>
          </a:xfrm>
          <a:prstGeom prst="roundRect">
            <a:avLst/>
          </a:prstGeom>
          <a:noFill/>
          <a:ln>
            <a:solidFill>
              <a:srgbClr val="E51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281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AC9CE-E1CE-DE34-C153-721DE461D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2FCE0832-57B8-AC8A-E82F-5FEFDA3E0EE6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948A1CD1-C106-60B1-D88C-5ED8630DFF6C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13EA5F-941A-6C21-4D6B-6A420D6F4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42" y="258107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07EB2D-1C88-C303-0E39-27A0D8EB0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223" y="258107"/>
            <a:ext cx="600588" cy="532552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82E9F5F-B22F-7D1B-FEE1-1E9013FF8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852581"/>
              </p:ext>
            </p:extLst>
          </p:nvPr>
        </p:nvGraphicFramePr>
        <p:xfrm>
          <a:off x="707450" y="1112515"/>
          <a:ext cx="7587332" cy="360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Google Shape;211;p29">
            <a:extLst>
              <a:ext uri="{FF2B5EF4-FFF2-40B4-BE49-F238E27FC236}">
                <a16:creationId xmlns:a16="http://schemas.microsoft.com/office/drawing/2014/main" id="{EA58457B-E68C-9390-D9DA-EBC554B920AC}"/>
              </a:ext>
            </a:extLst>
          </p:cNvPr>
          <p:cNvCxnSpPr>
            <a:cxnSpLocks/>
          </p:cNvCxnSpPr>
          <p:nvPr/>
        </p:nvCxnSpPr>
        <p:spPr>
          <a:xfrm>
            <a:off x="4054462" y="1698335"/>
            <a:ext cx="0" cy="2736112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37DE5F1-38DD-D2A8-428D-E6D42EE62EC9}"/>
              </a:ext>
            </a:extLst>
          </p:cNvPr>
          <p:cNvSpPr txBox="1"/>
          <p:nvPr/>
        </p:nvSpPr>
        <p:spPr>
          <a:xfrm>
            <a:off x="1027901" y="2472573"/>
            <a:ext cx="21090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>
              <a:buNone/>
            </a:pPr>
            <a:r>
              <a:rPr lang="es-CL" sz="14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Ley 19.664 (Médica)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53D72BE-F4E7-A2DC-9F3C-C0E28A4ABAD4}"/>
              </a:ext>
            </a:extLst>
          </p:cNvPr>
          <p:cNvSpPr txBox="1"/>
          <p:nvPr/>
        </p:nvSpPr>
        <p:spPr>
          <a:xfrm>
            <a:off x="4123877" y="2472573"/>
            <a:ext cx="2129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Ley</a:t>
            </a:r>
            <a:r>
              <a:rPr lang="pt-BR" sz="14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18.834 (No 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pt-BR" sz="14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édica) </a:t>
            </a:r>
            <a:endParaRPr lang="es-C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3FCADDD-88CF-B6F8-FB40-6FA1A4C6032F}"/>
              </a:ext>
            </a:extLst>
          </p:cNvPr>
          <p:cNvSpPr txBox="1"/>
          <p:nvPr/>
        </p:nvSpPr>
        <p:spPr>
          <a:xfrm>
            <a:off x="3298512" y="33969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1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000" b="1" dirty="0"/>
              <a:t>DOTACIÓN SEGÚN ESTAMENTO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341E03-E2CD-6E99-5FF2-F0979B2BD68E}"/>
              </a:ext>
            </a:extLst>
          </p:cNvPr>
          <p:cNvSpPr txBox="1"/>
          <p:nvPr/>
        </p:nvSpPr>
        <p:spPr>
          <a:xfrm>
            <a:off x="6653114" y="4578205"/>
            <a:ext cx="2580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CL" sz="1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CL" sz="1000" dirty="0">
                <a:solidFill>
                  <a:schemeClr val="bg2">
                    <a:lumMod val="50000"/>
                  </a:schemeClr>
                </a:solidFill>
              </a:rPr>
              <a:t>Fuente: SIRH</a:t>
            </a:r>
          </a:p>
        </p:txBody>
      </p:sp>
    </p:spTree>
    <p:extLst>
      <p:ext uri="{BB962C8B-B14F-4D97-AF65-F5344CB8AC3E}">
        <p14:creationId xmlns:p14="http://schemas.microsoft.com/office/powerpoint/2010/main" val="108567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EF6DF-2F05-94B8-4C4C-0368AC790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52">
            <a:extLst>
              <a:ext uri="{FF2B5EF4-FFF2-40B4-BE49-F238E27FC236}">
                <a16:creationId xmlns:a16="http://schemas.microsoft.com/office/drawing/2014/main" id="{21598B1F-5E9B-C9FE-73EB-F867D087D836}"/>
              </a:ext>
            </a:extLst>
          </p:cNvPr>
          <p:cNvSpPr/>
          <p:nvPr/>
        </p:nvSpPr>
        <p:spPr>
          <a:xfrm>
            <a:off x="96982" y="108002"/>
            <a:ext cx="3201530" cy="3804830"/>
          </a:xfrm>
          <a:custGeom>
            <a:avLst/>
            <a:gdLst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3289005 w 3289005"/>
              <a:gd name="connsiteY2" fmla="*/ 1698625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687033 w 3289005"/>
              <a:gd name="connsiteY2" fmla="*/ 1670271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0 w 3289005"/>
              <a:gd name="connsiteY0" fmla="*/ 0 h 1698625"/>
              <a:gd name="connsiteX1" fmla="*/ 3289005 w 3289005"/>
              <a:gd name="connsiteY1" fmla="*/ 0 h 1698625"/>
              <a:gd name="connsiteX2" fmla="*/ 1899684 w 3289005"/>
              <a:gd name="connsiteY2" fmla="*/ 1698624 h 1698625"/>
              <a:gd name="connsiteX3" fmla="*/ 0 w 3289005"/>
              <a:gd name="connsiteY3" fmla="*/ 1698625 h 1698625"/>
              <a:gd name="connsiteX4" fmla="*/ 0 w 3289005"/>
              <a:gd name="connsiteY4" fmla="*/ 0 h 1698625"/>
              <a:gd name="connsiteX0" fmla="*/ 24176 w 3313181"/>
              <a:gd name="connsiteY0" fmla="*/ 0 h 4043962"/>
              <a:gd name="connsiteX1" fmla="*/ 3313181 w 3313181"/>
              <a:gd name="connsiteY1" fmla="*/ 0 h 4043962"/>
              <a:gd name="connsiteX2" fmla="*/ 0 w 3313181"/>
              <a:gd name="connsiteY2" fmla="*/ 4043962 h 4043962"/>
              <a:gd name="connsiteX3" fmla="*/ 24176 w 3313181"/>
              <a:gd name="connsiteY3" fmla="*/ 1698625 h 4043962"/>
              <a:gd name="connsiteX4" fmla="*/ 24176 w 3313181"/>
              <a:gd name="connsiteY4" fmla="*/ 0 h 404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81" h="4043962">
                <a:moveTo>
                  <a:pt x="24176" y="0"/>
                </a:moveTo>
                <a:lnTo>
                  <a:pt x="3313181" y="0"/>
                </a:lnTo>
                <a:lnTo>
                  <a:pt x="0" y="4043962"/>
                </a:lnTo>
                <a:lnTo>
                  <a:pt x="24176" y="1698625"/>
                </a:lnTo>
                <a:lnTo>
                  <a:pt x="24176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51DBC03-F819-9848-6816-A36EDCBE8180}"/>
              </a:ext>
            </a:extLst>
          </p:cNvPr>
          <p:cNvSpPr/>
          <p:nvPr/>
        </p:nvSpPr>
        <p:spPr>
          <a:xfrm>
            <a:off x="96982" y="90055"/>
            <a:ext cx="8936182" cy="4953000"/>
          </a:xfrm>
          <a:prstGeom prst="roundRect">
            <a:avLst>
              <a:gd name="adj" fmla="val 1702"/>
            </a:avLst>
          </a:prstGeom>
          <a:solidFill>
            <a:schemeClr val="lt1">
              <a:alpha val="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7042B4-6446-DFEA-61B5-3BFC50ED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42" y="258107"/>
            <a:ext cx="1642300" cy="4999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3C86CB-D2A1-4616-1881-03029DC8F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223" y="258107"/>
            <a:ext cx="600588" cy="532552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2E78EED-64B3-0631-CDD9-262ADB135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718725"/>
              </p:ext>
            </p:extLst>
          </p:nvPr>
        </p:nvGraphicFramePr>
        <p:xfrm>
          <a:off x="710889" y="1016158"/>
          <a:ext cx="7447827" cy="1977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FE49AFB-9F18-8336-1CDE-6CFCEEA54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739697"/>
              </p:ext>
            </p:extLst>
          </p:nvPr>
        </p:nvGraphicFramePr>
        <p:xfrm>
          <a:off x="547132" y="3138514"/>
          <a:ext cx="7930561" cy="181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7ADB464-7648-277E-FBE4-E1DF268D4F3A}"/>
              </a:ext>
            </a:extLst>
          </p:cNvPr>
          <p:cNvSpPr txBox="1"/>
          <p:nvPr/>
        </p:nvSpPr>
        <p:spPr>
          <a:xfrm>
            <a:off x="3298512" y="3396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1" i="0" u="none" strike="noStrike" kern="1200" spc="0" baseline="0">
                <a:solidFill>
                  <a:srgbClr val="19191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L" sz="2800" b="1" dirty="0"/>
              <a:t>ÍNDICE DE AUSENTISMO 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ACE3960-08DE-5D7A-6F7F-D6F36186A526}"/>
              </a:ext>
            </a:extLst>
          </p:cNvPr>
          <p:cNvCxnSpPr>
            <a:cxnSpLocks/>
          </p:cNvCxnSpPr>
          <p:nvPr/>
        </p:nvCxnSpPr>
        <p:spPr>
          <a:xfrm flipH="1">
            <a:off x="968188" y="2142565"/>
            <a:ext cx="7073153" cy="0"/>
          </a:xfrm>
          <a:prstGeom prst="line">
            <a:avLst/>
          </a:pr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5D2ADB25-9A46-807C-EF40-ABD85B3416E9}"/>
              </a:ext>
            </a:extLst>
          </p:cNvPr>
          <p:cNvCxnSpPr>
            <a:cxnSpLocks/>
          </p:cNvCxnSpPr>
          <p:nvPr/>
        </p:nvCxnSpPr>
        <p:spPr>
          <a:xfrm>
            <a:off x="7599398" y="874275"/>
            <a:ext cx="0" cy="908156"/>
          </a:xfrm>
          <a:prstGeom prst="straightConnector1">
            <a:avLst/>
          </a:prstGeom>
          <a:ln w="31750">
            <a:solidFill>
              <a:srgbClr val="E51F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AEBD472-F9CB-ADCC-609A-37A32CDD0355}"/>
              </a:ext>
            </a:extLst>
          </p:cNvPr>
          <p:cNvSpPr txBox="1"/>
          <p:nvPr/>
        </p:nvSpPr>
        <p:spPr>
          <a:xfrm>
            <a:off x="7756573" y="4739971"/>
            <a:ext cx="2580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CL" sz="1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CL" sz="1000" dirty="0">
                <a:solidFill>
                  <a:schemeClr val="bg2">
                    <a:lumMod val="50000"/>
                  </a:schemeClr>
                </a:solidFill>
              </a:rPr>
              <a:t>Fuente: SIRH</a:t>
            </a:r>
          </a:p>
        </p:txBody>
      </p:sp>
    </p:spTree>
    <p:extLst>
      <p:ext uri="{BB962C8B-B14F-4D97-AF65-F5344CB8AC3E}">
        <p14:creationId xmlns:p14="http://schemas.microsoft.com/office/powerpoint/2010/main" val="3392698740"/>
      </p:ext>
    </p:extLst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91919"/>
      </a:dk1>
      <a:lt1>
        <a:srgbClr val="F3F3F3"/>
      </a:lt1>
      <a:dk2>
        <a:srgbClr val="D9D9D9"/>
      </a:dk2>
      <a:lt2>
        <a:srgbClr val="434343"/>
      </a:lt2>
      <a:accent1>
        <a:srgbClr val="097A80"/>
      </a:accent1>
      <a:accent2>
        <a:srgbClr val="B3B896"/>
      </a:accent2>
      <a:accent3>
        <a:srgbClr val="F1C34E"/>
      </a:accent3>
      <a:accent4>
        <a:srgbClr val="E06666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5379</TotalTime>
  <Words>1429</Words>
  <Application>Microsoft Office PowerPoint</Application>
  <PresentationFormat>Presentación en pantalla (16:9)</PresentationFormat>
  <Paragraphs>582</Paragraphs>
  <Slides>54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3" baseType="lpstr">
      <vt:lpstr>Nunito Sans</vt:lpstr>
      <vt:lpstr>Abadi</vt:lpstr>
      <vt:lpstr>Nunito Sans ExtraBold</vt:lpstr>
      <vt:lpstr>Calibri</vt:lpstr>
      <vt:lpstr>Assistant Light</vt:lpstr>
      <vt:lpstr>Arial</vt:lpstr>
      <vt:lpstr>Aptos</vt:lpstr>
      <vt:lpstr>Raleway</vt:lpstr>
      <vt:lpstr>Marketing Newsletter</vt:lpstr>
      <vt:lpstr>Presentación de PowerPoint</vt:lpstr>
      <vt:lpstr>POBLACIÓN DE</vt:lpstr>
      <vt:lpstr>Presentación de PowerPoint</vt:lpstr>
      <vt:lpstr>Presentación de PowerPoint</vt:lpstr>
      <vt:lpstr>Presentación de PowerPoint</vt:lpstr>
      <vt:lpstr>DOTACIÓN</vt:lpstr>
      <vt:lpstr>Presentación de PowerPoint</vt:lpstr>
      <vt:lpstr>Presentación de PowerPoint</vt:lpstr>
      <vt:lpstr>Presentación de PowerPoint</vt:lpstr>
      <vt:lpstr>Presentación de PowerPoint</vt:lpstr>
      <vt:lpstr>FINANZAS</vt:lpstr>
      <vt:lpstr>Presentación de PowerPoint</vt:lpstr>
      <vt:lpstr>Presentación de PowerPoint</vt:lpstr>
      <vt:lpstr>Presentación de PowerPoint</vt:lpstr>
      <vt:lpstr>ATENCIÓN PRIMARIA</vt:lpstr>
      <vt:lpstr>Presentación de PowerPoint</vt:lpstr>
      <vt:lpstr>Presentación de PowerPoint</vt:lpstr>
      <vt:lpstr>INMUNIZACIONES</vt:lpstr>
      <vt:lpstr>Presentación de PowerPoint</vt:lpstr>
      <vt:lpstr>Presentación de PowerPoint</vt:lpstr>
      <vt:lpstr>Presentación de PowerPoint</vt:lpstr>
      <vt:lpstr>LABORATORIO  Y TOMA DE MUESTRAS</vt:lpstr>
      <vt:lpstr>Presentación de PowerPoint</vt:lpstr>
      <vt:lpstr>ATENCIONES </vt:lpstr>
      <vt:lpstr>Presentación de PowerPoint</vt:lpstr>
      <vt:lpstr>Presentación de PowerPoint</vt:lpstr>
      <vt:lpstr>Presentación de PowerPoint</vt:lpstr>
      <vt:lpstr>HOSPITALIZACIÓN</vt:lpstr>
      <vt:lpstr>Presentación de PowerPoint</vt:lpstr>
      <vt:lpstr>UNIDAD DE</vt:lpstr>
      <vt:lpstr>Presentación de PowerPoint</vt:lpstr>
      <vt:lpstr>Presentación de PowerPoint</vt:lpstr>
      <vt:lpstr>TRATAMIENTO AMBULATORIO</vt:lpstr>
      <vt:lpstr>Presentación de PowerPoint</vt:lpstr>
      <vt:lpstr>Presentación de PowerPoint</vt:lpstr>
      <vt:lpstr>METAS</vt:lpstr>
      <vt:lpstr>Presentación de PowerPoint</vt:lpstr>
      <vt:lpstr>Presentación de PowerPoint</vt:lpstr>
      <vt:lpstr>Presentación de PowerPoint</vt:lpstr>
      <vt:lpstr>UNIDAD DE</vt:lpstr>
      <vt:lpstr>Presentación de PowerPoint</vt:lpstr>
      <vt:lpstr>Presentación de PowerPoint</vt:lpstr>
      <vt:lpstr>Presentación de PowerPoint</vt:lpstr>
      <vt:lpstr>REQUERIMIENTOS</vt:lpstr>
      <vt:lpstr>Presentación de PowerPoint</vt:lpstr>
      <vt:lpstr>Presentación de PowerPoint</vt:lpstr>
      <vt:lpstr>Presentación de PowerPoint</vt:lpstr>
      <vt:lpstr>PARTICIPACIÓN</vt:lpstr>
      <vt:lpstr>Presentación de PowerPoint</vt:lpstr>
      <vt:lpstr>Presentación de PowerPoint</vt:lpstr>
      <vt:lpstr>PROYECTOS Y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HSJ Vanessa Biso</dc:creator>
  <cp:lastModifiedBy>vanessa biso</cp:lastModifiedBy>
  <cp:revision>565</cp:revision>
  <dcterms:modified xsi:type="dcterms:W3CDTF">2025-08-28T14:10:50Z</dcterms:modified>
</cp:coreProperties>
</file>